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notesSlides/notesSlide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63" r:id="rId2"/>
    <p:sldId id="270" r:id="rId3"/>
    <p:sldId id="257" r:id="rId4"/>
    <p:sldId id="256" r:id="rId5"/>
    <p:sldId id="262" r:id="rId6"/>
    <p:sldId id="273" r:id="rId7"/>
    <p:sldId id="258" r:id="rId8"/>
    <p:sldId id="259" r:id="rId9"/>
    <p:sldId id="260" r:id="rId10"/>
    <p:sldId id="271" r:id="rId11"/>
    <p:sldId id="265" r:id="rId12"/>
    <p:sldId id="272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34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7D04716-12D3-423E-AA7A-29E1E9BECDE2}" type="datetimeFigureOut">
              <a:rPr lang="en-US"/>
              <a:pPr>
                <a:defRPr/>
              </a:pPr>
              <a:t>9/15/11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0440AC6-383B-4D40-A787-8772C8834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3509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10A612-4846-498A-B3E0-B4F6ADBFB12A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would change some of the</a:t>
            </a:r>
            <a:r>
              <a:rPr lang="en-US" baseline="0" dirty="0" smtClean="0"/>
              <a:t> content on this slide based on audience.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Launched in 2010 (so audience knows its new)</a:t>
            </a:r>
          </a:p>
          <a:p>
            <a:r>
              <a:rPr lang="en-US" baseline="0" dirty="0" smtClean="0"/>
              <a:t>Established with $15M gift from alumni John and Ann </a:t>
            </a:r>
            <a:r>
              <a:rPr lang="en-US" baseline="0" dirty="0" err="1" smtClean="0"/>
              <a:t>Doerr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List 2-3 RCEL activities; for example, this might be an appropriate place to mention the new freshman design course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would cut the bullet about Mark. I mean no disrespect to him, but it’s a detail the audience won’t be invested in. Bart will mention Mark’s title verbally when he introduces the clip, and Mark’s name appears in the clip.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C1563-34BE-5D44-A76E-1325A02723A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1D15C9-FB9C-41CB-BFE4-B630F751EB07}" type="slidenum">
              <a:rPr lang="en-US" smtClean="0">
                <a:ea typeface="ＭＳ Ｐゴシック"/>
                <a:cs typeface="ＭＳ Ｐゴシック"/>
              </a:rPr>
              <a:pPr/>
              <a:t>11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might add:</a:t>
            </a:r>
          </a:p>
          <a:p>
            <a:r>
              <a:rPr lang="en-US" dirty="0" smtClean="0"/>
              <a:t>Design systems and devices to solve real-world problems</a:t>
            </a:r>
          </a:p>
          <a:p>
            <a:r>
              <a:rPr lang="en-US" dirty="0" smtClean="0"/>
              <a:t>Create new knowledge</a:t>
            </a:r>
            <a:r>
              <a:rPr lang="en-US" baseline="0" dirty="0" smtClean="0"/>
              <a:t> through research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List them in the same order as the topics occur in the talk or list them in terms of importance</a:t>
            </a:r>
            <a:r>
              <a:rPr lang="en-US" smtClean="0"/>
              <a:t>/priority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C1563-34BE-5D44-A76E-1325A02723A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</a:t>
            </a:r>
            <a:r>
              <a:rPr lang="en-US" baseline="0" dirty="0" smtClean="0"/>
              <a:t> slide seems to be serving two purposes.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heading and the primary bullet contribute to the thesis, which isn’t completely articulated.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sub-bullets announce the presentation agenda. You could collapse </a:t>
            </a:r>
            <a:r>
              <a:rPr lang="en-US" baseline="0" dirty="0" err="1" smtClean="0"/>
              <a:t>Comm</a:t>
            </a:r>
            <a:r>
              <a:rPr lang="en-US" baseline="0" dirty="0" smtClean="0"/>
              <a:t> and Leadership into RCEL.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C1563-34BE-5D44-A76E-1325A02723A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1D41B5-F91B-480E-BD1A-DC200AC01AAA}" type="slidenum">
              <a:rPr lang="en-US" smtClean="0">
                <a:ea typeface="ＭＳ Ｐゴシック"/>
                <a:cs typeface="ＭＳ Ｐゴシック"/>
              </a:rPr>
              <a:pPr/>
              <a:t>3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4C3D4F-676A-4D12-97F2-ED45CD4F79D5}" type="slidenum">
              <a:rPr lang="en-US" smtClean="0">
                <a:ea typeface="ＭＳ Ｐゴシック"/>
                <a:cs typeface="ＭＳ Ｐゴシック"/>
              </a:rPr>
              <a:pPr/>
              <a:t>4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A75B4B-C3B0-45E3-BED5-F5340AF93CA0}" type="slidenum">
              <a:rPr lang="en-US" smtClean="0">
                <a:ea typeface="ＭＳ Ｐゴシック"/>
                <a:cs typeface="ＭＳ Ｐゴシック"/>
              </a:rPr>
              <a:pPr/>
              <a:t>5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A75B4B-C3B0-45E3-BED5-F5340AF93CA0}" type="slidenum">
              <a:rPr lang="en-US" smtClean="0">
                <a:ea typeface="ＭＳ Ｐゴシック"/>
                <a:cs typeface="ＭＳ Ｐゴシック"/>
              </a:rPr>
              <a:pPr/>
              <a:t>6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2C8B24-1097-48EB-BED4-255DC11E0ACB}" type="slidenum">
              <a:rPr lang="en-US" smtClean="0">
                <a:ea typeface="ＭＳ Ｐゴシック"/>
                <a:cs typeface="ＭＳ Ｐゴシック"/>
              </a:rPr>
              <a:pPr/>
              <a:t>7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439214-DFAE-448A-BF2E-58DC53D7B37C}" type="slidenum">
              <a:rPr lang="en-US" smtClean="0">
                <a:ea typeface="ＭＳ Ｐゴシック"/>
                <a:cs typeface="ＭＳ Ｐゴシック"/>
              </a:rPr>
              <a:pPr/>
              <a:t>8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B4BBA2-F8CA-4429-A8A2-9FAA8002BEEF}" type="slidenum">
              <a:rPr lang="en-US" smtClean="0">
                <a:ea typeface="ＭＳ Ｐゴシック"/>
                <a:cs typeface="ＭＳ Ｐゴシック"/>
              </a:rPr>
              <a:pPr/>
              <a:t>9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6766D-BDC8-457E-9C34-06BA5AF18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F7E60-8ECA-4CDC-9BBD-119FB7443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FD90A-BDC4-4419-8537-82F3C8DFD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C6B88-BBB2-479B-9BCF-56EE7671F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522B7-793B-429D-A871-2197E5806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329A2-0804-43D3-AE9E-D7F186D5F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28B54-CEE6-456E-A9AD-389052DF1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1E0F-F1F7-42CA-92AA-F4CCA9803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66E76-473D-445C-B00D-BE8CD91CD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2151D-73EA-44F2-AC26-DDB17BDD8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587F0-E087-4510-9402-015915943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CAD62FA-421B-473D-A4C5-E934417C8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hyperlink" Target="http://www.youtube.com/watch?v=HiRsGhCCMsI" TargetMode="External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Global%20Initiative%20Program%20small%20frame.mp4" TargetMode="External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5181600"/>
            <a:ext cx="8382000" cy="838200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bg2"/>
                </a:solidFill>
                <a:latin typeface="Calibri" pitchFamily="34" charset="0"/>
              </a:rPr>
              <a:t>WELCOME TO ENGINEERING AT RICE!</a:t>
            </a:r>
            <a:endParaRPr lang="en-US" sz="320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9220" name="Picture 1028" descr="qu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9225" y="311150"/>
            <a:ext cx="6305550" cy="464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1046" descr="smallrice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3625" y="5943600"/>
            <a:ext cx="193675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419600"/>
          </a:xfrm>
        </p:spPr>
        <p:txBody>
          <a:bodyPr vert="horz" wrap="square"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1" dirty="0" smtClean="0"/>
              <a:t>Rice Center for Engineering Leadership</a:t>
            </a:r>
            <a:r>
              <a:rPr lang="en-US" dirty="0" smtClean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>
                <a:cs typeface="Calibri"/>
              </a:rPr>
              <a:t>Mission: Graduate engineers who will be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>
                <a:cs typeface="Calibri"/>
              </a:rPr>
              <a:t>leaders in engineering, research, business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>
                <a:cs typeface="Calibri"/>
              </a:rPr>
              <a:t>and public policy.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rcel.rice.edu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 descr="rcel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28600"/>
            <a:ext cx="4770938" cy="1827429"/>
          </a:xfrm>
          <a:prstGeom prst="rect">
            <a:avLst/>
          </a:prstGeom>
        </p:spPr>
      </p:pic>
      <p:pic>
        <p:nvPicPr>
          <p:cNvPr id="5" name="Picture 4" descr="RCEL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495800"/>
            <a:ext cx="2896315" cy="192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RCEL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62400"/>
            <a:ext cx="2895600" cy="1926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john_doerr.gif                                                 0008CD55Macintosh HD                   BD11AE73: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96200" y="4876800"/>
            <a:ext cx="125372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7" name="Picture 3" descr="Ed Segner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943600" y="2967038"/>
            <a:ext cx="2343150" cy="1757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4800600" y="3729038"/>
            <a:ext cx="1676400" cy="609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en-US" sz="1400" b="1" dirty="0" err="1" smtClean="0">
                <a:solidFill>
                  <a:schemeClr val="tx1"/>
                </a:solidFill>
                <a:latin typeface="Calibri" pitchFamily="34" charset="0"/>
              </a:rPr>
              <a:t>Rakesh</a:t>
            </a: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Calibri" pitchFamily="34" charset="0"/>
              </a:rPr>
              <a:t>Agarwal</a:t>
            </a:r>
            <a:endParaRPr lang="en-US" sz="1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r">
              <a:spcBef>
                <a:spcPct val="20000"/>
              </a:spcBef>
              <a:defRPr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CEO, </a:t>
            </a:r>
            <a:r>
              <a:rPr lang="en-US" sz="1400" dirty="0" err="1" smtClean="0">
                <a:solidFill>
                  <a:schemeClr val="tx1"/>
                </a:solidFill>
                <a:latin typeface="Calibri" pitchFamily="34" charset="0"/>
              </a:rPr>
              <a:t>Snapstream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1509" name="Picture 3" descr="Ruiz_lg.jpg                                                    0005BC4DMacintosh HD                   BD11AE73:"/>
          <p:cNvPicPr>
            <a:picLocks noChangeAspect="1" noChangeArrowheads="1"/>
          </p:cNvPicPr>
          <p:nvPr/>
        </p:nvPicPr>
        <p:blipFill>
          <a:blip r:embed="rId5"/>
          <a:srcRect t="3404" r="28363" b="25116"/>
          <a:stretch>
            <a:fillRect/>
          </a:stretch>
        </p:blipFill>
        <p:spPr bwMode="auto">
          <a:xfrm flipH="1">
            <a:off x="186267" y="2209800"/>
            <a:ext cx="1667933" cy="2144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10" name="Rectangle 2"/>
          <p:cNvSpPr>
            <a:spLocks noChangeArrowheads="1"/>
          </p:cNvSpPr>
          <p:nvPr/>
        </p:nvSpPr>
        <p:spPr bwMode="auto">
          <a:xfrm>
            <a:off x="1676400" y="3352800"/>
            <a:ext cx="2514600" cy="609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Lynn </a:t>
            </a:r>
            <a:r>
              <a:rPr lang="en-US" sz="1400" b="1" dirty="0" err="1" smtClean="0">
                <a:solidFill>
                  <a:schemeClr val="tx1"/>
                </a:solidFill>
                <a:latin typeface="Calibri" pitchFamily="34" charset="0"/>
              </a:rPr>
              <a:t>Elsenhans</a:t>
            </a:r>
            <a:endParaRPr lang="en-US" sz="14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CEO, Sunoco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1512" name="Picture 3" descr="&#10;durcan.jpg                                                     0008CD55Macintosh HD                   BD11AE73:"/>
          <p:cNvPicPr>
            <a:picLocks noChangeAspect="1" noChangeArrowheads="1"/>
          </p:cNvPicPr>
          <p:nvPr/>
        </p:nvPicPr>
        <p:blipFill>
          <a:blip r:embed="rId6"/>
          <a:srcRect r="15542" b="33333"/>
          <a:stretch>
            <a:fillRect/>
          </a:stretch>
        </p:blipFill>
        <p:spPr bwMode="auto">
          <a:xfrm flipH="1">
            <a:off x="381000" y="4648200"/>
            <a:ext cx="1743289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13" name="Rectangle 2"/>
          <p:cNvSpPr>
            <a:spLocks noChangeArrowheads="1"/>
          </p:cNvSpPr>
          <p:nvPr/>
        </p:nvSpPr>
        <p:spPr bwMode="auto">
          <a:xfrm>
            <a:off x="1752600" y="4800600"/>
            <a:ext cx="3124200" cy="838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Mark</a:t>
            </a: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</a:rPr>
              <a:t> Hall</a:t>
            </a:r>
            <a:endParaRPr lang="en-US" sz="1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Consultant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dirty="0" smtClean="0">
                <a:solidFill>
                  <a:schemeClr val="tx1"/>
                </a:solidFill>
                <a:latin typeface="Calibri" pitchFamily="34" charset="0"/>
              </a:rPr>
              <a:t>Former technical director, Sony Pictures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1514" name="Picture 3" descr="Ehlig-Economides.jpg                                           0008CD55Macintosh HD                   BD11AE73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857999" y="304800"/>
            <a:ext cx="1871663" cy="2218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15" name="Rectangle 2"/>
          <p:cNvSpPr>
            <a:spLocks noChangeArrowheads="1"/>
          </p:cNvSpPr>
          <p:nvPr/>
        </p:nvSpPr>
        <p:spPr bwMode="auto">
          <a:xfrm>
            <a:off x="3657600" y="2209800"/>
            <a:ext cx="4800600" cy="6096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Christine </a:t>
            </a:r>
            <a:r>
              <a:rPr lang="en-US" sz="1400" b="1" dirty="0" err="1">
                <a:solidFill>
                  <a:schemeClr val="tx1"/>
                </a:solidFill>
                <a:latin typeface="Calibri" pitchFamily="34" charset="0"/>
              </a:rPr>
              <a:t>Ehlig</a:t>
            </a:r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-Economides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r">
              <a:spcBef>
                <a:spcPct val="20000"/>
              </a:spcBef>
              <a:defRPr/>
            </a:pPr>
            <a:r>
              <a:rPr lang="en-US" sz="1400" dirty="0" err="1">
                <a:solidFill>
                  <a:schemeClr val="tx1"/>
                </a:solidFill>
                <a:latin typeface="Calibri" pitchFamily="34" charset="0"/>
              </a:rPr>
              <a:t>A.B.Stevens</a:t>
            </a:r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 Endowed Professorship, Texas A&amp;M; Member NAE</a:t>
            </a:r>
          </a:p>
        </p:txBody>
      </p:sp>
      <p:pic>
        <p:nvPicPr>
          <p:cNvPr id="21516" name="Picture 4" descr="sandrajohnson.gif                                              0005BC4DMacintosh HD                   BD11AE73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225" y="304800"/>
            <a:ext cx="2187575" cy="1490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17" name="Rectangle 2"/>
          <p:cNvSpPr>
            <a:spLocks noChangeArrowheads="1"/>
          </p:cNvSpPr>
          <p:nvPr/>
        </p:nvSpPr>
        <p:spPr bwMode="auto">
          <a:xfrm>
            <a:off x="1905000" y="1524000"/>
            <a:ext cx="3124200" cy="5334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Sandra Johnson Baylor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Manager,  IBM Linux Technology Center</a:t>
            </a:r>
          </a:p>
        </p:txBody>
      </p:sp>
      <p:sp>
        <p:nvSpPr>
          <p:cNvPr id="21518" name="TextBox 14"/>
          <p:cNvSpPr txBox="1">
            <a:spLocks noChangeArrowheads="1"/>
          </p:cNvSpPr>
          <p:nvPr/>
        </p:nvSpPr>
        <p:spPr bwMode="auto">
          <a:xfrm>
            <a:off x="3962400" y="5867400"/>
            <a:ext cx="3810000" cy="7683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eaLnBrk="0" hangingPunct="0"/>
            <a:r>
              <a:rPr lang="en-US" sz="1400" b="1" dirty="0">
                <a:solidFill>
                  <a:schemeClr val="tx1"/>
                </a:solidFill>
                <a:latin typeface="Calibri" pitchFamily="34" charset="0"/>
              </a:rPr>
              <a:t>John </a:t>
            </a:r>
            <a:r>
              <a:rPr lang="en-US" sz="1400" b="1" dirty="0" err="1">
                <a:solidFill>
                  <a:schemeClr val="tx1"/>
                </a:solidFill>
                <a:latin typeface="Calibri" pitchFamily="34" charset="0"/>
              </a:rPr>
              <a:t>Doerr</a:t>
            </a:r>
            <a:endParaRPr lang="en-US" sz="1400" b="1" dirty="0">
              <a:solidFill>
                <a:schemeClr val="tx1"/>
              </a:solidFill>
              <a:latin typeface="Calibri" pitchFamily="34" charset="0"/>
            </a:endParaRPr>
          </a:p>
          <a:p>
            <a:pPr algn="r" eaLnBrk="0" hangingPunct="0"/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Venture Capitalist</a:t>
            </a:r>
          </a:p>
          <a:p>
            <a:pPr algn="r" eaLnBrk="0" hangingPunct="0"/>
            <a:r>
              <a:rPr lang="en-US" sz="1400" dirty="0">
                <a:solidFill>
                  <a:schemeClr val="tx1"/>
                </a:solidFill>
                <a:latin typeface="Calibri" pitchFamily="34" charset="0"/>
              </a:rPr>
              <a:t>Lotus, Sun, Compaq, Amazon, </a:t>
            </a:r>
            <a:r>
              <a:rPr lang="en-US" sz="1400" dirty="0" err="1">
                <a:solidFill>
                  <a:schemeClr val="tx1"/>
                </a:solidFill>
                <a:latin typeface="Calibri" pitchFamily="34" charset="0"/>
              </a:rPr>
              <a:t>Netscape,Google</a:t>
            </a:r>
            <a:endParaRPr lang="en-US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581400" y="152400"/>
            <a:ext cx="2133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rPr>
              <a:t>ALUMNI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Rice Engineering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Prepares you for your future</a:t>
            </a:r>
          </a:p>
          <a:p>
            <a:pPr lvl="1"/>
            <a:r>
              <a:rPr lang="en-US" dirty="0" smtClean="0"/>
              <a:t>Learn how to learn</a:t>
            </a:r>
          </a:p>
          <a:p>
            <a:pPr lvl="1"/>
            <a:r>
              <a:rPr lang="en-US" dirty="0" smtClean="0"/>
              <a:t>Develop leadership abilities</a:t>
            </a:r>
          </a:p>
          <a:p>
            <a:pPr lvl="1"/>
            <a:r>
              <a:rPr lang="en-US" dirty="0" smtClean="0"/>
              <a:t>Develop communications skills</a:t>
            </a:r>
          </a:p>
          <a:p>
            <a:pPr lvl="1"/>
            <a:r>
              <a:rPr lang="en-US" dirty="0" smtClean="0"/>
              <a:t>Design systems and devices to solve real-world problems</a:t>
            </a:r>
          </a:p>
          <a:p>
            <a:pPr lvl="1"/>
            <a:r>
              <a:rPr lang="en-US" dirty="0" smtClean="0"/>
              <a:t>Understand engineering in global/social context</a:t>
            </a:r>
          </a:p>
          <a:p>
            <a:pPr lvl="1"/>
            <a:r>
              <a:rPr lang="en-US" dirty="0" smtClean="0"/>
              <a:t>Create new knowledge through research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371599"/>
          </a:xfrm>
        </p:spPr>
        <p:txBody>
          <a:bodyPr/>
          <a:lstStyle/>
          <a:p>
            <a:r>
              <a:rPr lang="en-US" dirty="0" smtClean="0"/>
              <a:t>Why Rice Engineering?</a:t>
            </a:r>
            <a:endParaRPr lang="en-US" dirty="0"/>
          </a:p>
        </p:txBody>
      </p:sp>
      <p:pic>
        <p:nvPicPr>
          <p:cNvPr id="5" name="Picture 4" descr="PPTslide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3624"/>
            <a:ext cx="9144000" cy="529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3352800"/>
            <a:ext cx="50292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FUNDAMENTALS</a:t>
            </a:r>
            <a:endParaRPr lang="en-US" sz="42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6" name="Picture 4" descr="090227_Jamie_Padgett_Engineering  00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04800"/>
            <a:ext cx="4343400" cy="288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090326_Design_Kitchen_Classroom 00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762000"/>
            <a:ext cx="3276600" cy="246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060407fitlow009labsho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4248150"/>
            <a:ext cx="3276600" cy="192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199" y="3412066"/>
            <a:ext cx="4419601" cy="291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DEPARTMENTS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rPr>
              <a:t>BIOENGINEERING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COMPUTATIONAL AND APPLIED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MATHEMATICS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baseline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rPr>
              <a:t>CHEMICAL</a:t>
            </a:r>
            <a:r>
              <a:rPr lang="en-US" sz="1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rPr>
              <a:t> AND BIOMOLECULAR ENGINEERING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CIVIL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AND ENVIRONMENTAL ENGINEERING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baseline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rPr>
              <a:t>COMPUTER</a:t>
            </a:r>
            <a:r>
              <a:rPr lang="en-US" sz="1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rPr>
              <a:t> SCIENCE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ELECTRICAL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 AND COMPUTER ENGINEERING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baseline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rPr>
              <a:t>MECHANICAL</a:t>
            </a:r>
            <a:r>
              <a:rPr lang="en-US" sz="1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j-ea"/>
                <a:cs typeface="+mj-cs"/>
              </a:rPr>
              <a:t> ENGINEEERING AND MATERIALS SCIENCE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j-ea"/>
                <a:cs typeface="+mj-cs"/>
              </a:rPr>
              <a:t>STATISTICS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P326339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4800" y="304800"/>
            <a:ext cx="5029200" cy="37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9" name="Picture 11" descr="jsc2007e20624-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362200" y="3733800"/>
            <a:ext cx="4343400" cy="2884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343400"/>
            <a:ext cx="1905000" cy="1066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hlinkClick r:id="rId5"/>
              </a:rPr>
              <a:t>DESIGN</a:t>
            </a:r>
            <a:endParaRPr lang="en-US" sz="4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054" name="Picture 6" descr="P3103046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943600" y="4191000"/>
            <a:ext cx="2843933" cy="1892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081118lugg0845_Fitlow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009731" y="533400"/>
            <a:ext cx="3777802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743200"/>
            <a:ext cx="44196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COMPETITION WINNERS</a:t>
            </a:r>
          </a:p>
        </p:txBody>
      </p:sp>
      <p:pic>
        <p:nvPicPr>
          <p:cNvPr id="8196" name="Picture 4" descr="lugg070319fitlow253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76800" y="3657600"/>
            <a:ext cx="3505200" cy="2333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lugg0706{05}fitlow1640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81000" y="532358"/>
            <a:ext cx="4000500" cy="2669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P8025099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638800" y="152400"/>
            <a:ext cx="3146189" cy="2482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2" name="Picture 10" descr="ryans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3400" y="3657600"/>
            <a:ext cx="3495316" cy="2330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09600" y="2819400"/>
            <a:ext cx="39624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Electric Owl</a:t>
            </a:r>
          </a:p>
          <a:p>
            <a:pPr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Texas Instruments’ </a:t>
            </a:r>
            <a:r>
              <a:rPr lang="en-US" sz="1600" dirty="0" err="1" smtClean="0">
                <a:solidFill>
                  <a:schemeClr val="tx1"/>
                </a:solidFill>
              </a:rPr>
              <a:t>Engibous</a:t>
            </a:r>
            <a:r>
              <a:rPr lang="en-US" sz="1600" dirty="0" smtClean="0">
                <a:solidFill>
                  <a:schemeClr val="tx1"/>
                </a:solidFill>
              </a:rPr>
              <a:t> Prize - $10K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152400" y="5715000"/>
            <a:ext cx="4191000" cy="89255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Azmo</a:t>
            </a:r>
            <a:r>
              <a:rPr lang="en-US" sz="2000" dirty="0" smtClean="0">
                <a:solidFill>
                  <a:schemeClr val="tx1"/>
                </a:solidFill>
              </a:rPr>
              <a:t> the Dragon</a:t>
            </a:r>
          </a:p>
          <a:p>
            <a:pPr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2011 Microsoft Imagine Cup Competition </a:t>
            </a:r>
          </a:p>
          <a:p>
            <a:pPr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3</a:t>
            </a:r>
            <a:r>
              <a:rPr lang="en-US" sz="1600" baseline="30000" dirty="0" smtClean="0">
                <a:solidFill>
                  <a:schemeClr val="tx1"/>
                </a:solidFill>
              </a:rPr>
              <a:t>rd</a:t>
            </a:r>
            <a:r>
              <a:rPr lang="en-US" sz="1600" dirty="0" smtClean="0">
                <a:solidFill>
                  <a:schemeClr val="tx1"/>
                </a:solidFill>
              </a:rPr>
              <a:t> Place for Mobile Game Design - $3K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5638800" y="5715000"/>
            <a:ext cx="3200400" cy="89255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Zikomo</a:t>
            </a:r>
            <a:endParaRPr lang="en-US" sz="2000" dirty="0" smtClean="0">
              <a:solidFill>
                <a:schemeClr val="tx1"/>
              </a:solidFill>
            </a:endParaRPr>
          </a:p>
          <a:p>
            <a:pPr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ASME </a:t>
            </a:r>
            <a:r>
              <a:rPr lang="en-US" sz="1600" dirty="0" err="1" smtClean="0">
                <a:solidFill>
                  <a:schemeClr val="tx1"/>
                </a:solidFill>
              </a:rPr>
              <a:t>Ishow</a:t>
            </a:r>
            <a:endParaRPr lang="en-US" sz="1600" dirty="0" smtClean="0">
              <a:solidFill>
                <a:schemeClr val="tx1"/>
              </a:solidFill>
            </a:endParaRPr>
          </a:p>
          <a:p>
            <a:pPr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2</a:t>
            </a:r>
            <a:r>
              <a:rPr lang="en-US" sz="1600" baseline="30000" dirty="0" smtClean="0">
                <a:solidFill>
                  <a:schemeClr val="tx1"/>
                </a:solidFill>
              </a:rPr>
              <a:t>nd</a:t>
            </a:r>
            <a:r>
              <a:rPr lang="en-US" sz="1600" dirty="0" smtClean="0">
                <a:solidFill>
                  <a:schemeClr val="tx1"/>
                </a:solidFill>
              </a:rPr>
              <a:t> Place - $7K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94" name="TextBox 11"/>
          <p:cNvSpPr txBox="1">
            <a:spLocks noChangeArrowheads="1"/>
          </p:cNvSpPr>
          <p:nvPr/>
        </p:nvSpPr>
        <p:spPr bwMode="auto">
          <a:xfrm>
            <a:off x="4724400" y="1828800"/>
            <a:ext cx="33528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 err="1" smtClean="0">
                <a:solidFill>
                  <a:schemeClr val="tx1"/>
                </a:solidFill>
              </a:rPr>
              <a:t>CardiOwl</a:t>
            </a:r>
            <a:r>
              <a:rPr lang="en-US" sz="2000" dirty="0" smtClean="0">
                <a:solidFill>
                  <a:schemeClr val="tx1"/>
                </a:solidFill>
              </a:rPr>
              <a:t>/Electric Owl</a:t>
            </a:r>
          </a:p>
          <a:p>
            <a:pPr eaLnBrk="0" hangingPunct="0">
              <a:defRPr/>
            </a:pPr>
            <a:r>
              <a:rPr lang="en-US" sz="1600" dirty="0" smtClean="0">
                <a:solidFill>
                  <a:schemeClr val="tx1"/>
                </a:solidFill>
              </a:rPr>
              <a:t>1</a:t>
            </a:r>
            <a:r>
              <a:rPr lang="en-US" sz="1600" baseline="30000" dirty="0" smtClean="0">
                <a:solidFill>
                  <a:schemeClr val="tx1"/>
                </a:solidFill>
              </a:rPr>
              <a:t>st</a:t>
            </a:r>
            <a:r>
              <a:rPr lang="en-US" sz="1600" dirty="0" smtClean="0">
                <a:solidFill>
                  <a:schemeClr val="tx1"/>
                </a:solidFill>
              </a:rPr>
              <a:t> Place NASA/TSGC Competition</a:t>
            </a:r>
            <a:endParaRPr lang="en-US" sz="16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2743200"/>
            <a:ext cx="2590800" cy="914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RESEARCH</a:t>
            </a:r>
          </a:p>
        </p:txBody>
      </p:sp>
      <p:pic>
        <p:nvPicPr>
          <p:cNvPr id="8196" name="Picture 4" descr="lugg070319fitlow253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87891" y="3733800"/>
            <a:ext cx="4073517" cy="271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lugg0706{05}fitlow1640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4800" y="383084"/>
            <a:ext cx="4690504" cy="3122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P8025099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10200" y="381000"/>
            <a:ext cx="2946399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2" name="Picture 10" descr="ryans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3400" y="3886200"/>
            <a:ext cx="3555887" cy="2366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0"/>
            <a:ext cx="38862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hlinkClick r:id="rId3" action="ppaction://hlinkfile"/>
              </a:rPr>
              <a:t>INTERNATIONAL</a:t>
            </a:r>
            <a:endParaRPr lang="en-US" sz="4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100" name="Picture 4" descr="Charan, Krit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76250"/>
            <a:ext cx="3657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IMG_08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4114800"/>
            <a:ext cx="3048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4426226" y="1288773"/>
            <a:ext cx="2958546" cy="220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1000" y="3187700"/>
            <a:ext cx="3987800" cy="2990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P407378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29200" y="3810000"/>
            <a:ext cx="2914650" cy="2683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609600"/>
            <a:ext cx="5257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CIVIC ENGAGEMENT</a:t>
            </a:r>
          </a:p>
        </p:txBody>
      </p:sp>
      <p:pic>
        <p:nvPicPr>
          <p:cNvPr id="5124" name="Picture 4" descr="1_group_picture_with_leaders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7200" y="381000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 descr="P325784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562600" y="1600200"/>
            <a:ext cx="2362200" cy="1569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9" name="Picture 9" descr="tony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81000" y="3276600"/>
            <a:ext cx="3713588" cy="2471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0602" y="292100"/>
            <a:ext cx="4384859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Engineers Without Borders in Nicaragua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" y="5486400"/>
            <a:ext cx="2438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DREAM Project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53200" y="3048000"/>
            <a:ext cx="23622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Wireless access in Pecan Park 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57600" y="6019800"/>
            <a:ext cx="41148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Washington D.C. Interns 2011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P509901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15000" y="496237"/>
            <a:ext cx="3124200" cy="211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P50991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371600"/>
            <a:ext cx="268605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postersession0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78271" y="3962400"/>
            <a:ext cx="3139257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6388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COMMUNICATION</a:t>
            </a:r>
          </a:p>
        </p:txBody>
      </p:sp>
      <p:pic>
        <p:nvPicPr>
          <p:cNvPr id="6154" name="Picture 10" descr="FIT_0019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57270" y="1219200"/>
            <a:ext cx="2923981" cy="1946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95400" y="6153090"/>
            <a:ext cx="18288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Poster Sessions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3048000"/>
            <a:ext cx="28956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Classroom Presentations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257800" y="2514601"/>
            <a:ext cx="32004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Oral Presentation Coaching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155" name="Picture 11" descr="communicat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4097337"/>
            <a:ext cx="3048000" cy="192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867400" y="5943600"/>
            <a:ext cx="2895600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EWB National Conference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3614</TotalTime>
  <Words>440</Words>
  <Application>Microsoft Macintosh PowerPoint</Application>
  <PresentationFormat>On-screen Show (4:3)</PresentationFormat>
  <Paragraphs>97</Paragraphs>
  <Slides>12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Blank Presentation</vt:lpstr>
      <vt:lpstr>WELCOME TO ENGINEERING AT RICE!</vt:lpstr>
      <vt:lpstr>Why Rice Engineering?</vt:lpstr>
      <vt:lpstr>FUNDAMENTALS</vt:lpstr>
      <vt:lpstr>DESIGN</vt:lpstr>
      <vt:lpstr>COMPETITION WINNERS</vt:lpstr>
      <vt:lpstr>RESEARCH</vt:lpstr>
      <vt:lpstr>INTERNATIONAL</vt:lpstr>
      <vt:lpstr>CIVIC ENGAGEMENT</vt:lpstr>
      <vt:lpstr>COMMUNICATION</vt:lpstr>
      <vt:lpstr>Slide 10</vt:lpstr>
      <vt:lpstr>Slide 11</vt:lpstr>
      <vt:lpstr>Rice Engineering Experience</vt:lpstr>
    </vt:vector>
  </TitlesOfParts>
  <Company>donald soward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ENGINEERING AT RICE!</dc:title>
  <dc:creator>donald soward</dc:creator>
  <cp:lastModifiedBy>Bart Sinclair</cp:lastModifiedBy>
  <cp:revision>53</cp:revision>
  <dcterms:created xsi:type="dcterms:W3CDTF">2011-09-15T21:13:04Z</dcterms:created>
  <dcterms:modified xsi:type="dcterms:W3CDTF">2011-09-15T21:19:33Z</dcterms:modified>
</cp:coreProperties>
</file>