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32104013" cy="42837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5C3"/>
    <a:srgbClr val="FCFDFE"/>
    <a:srgbClr val="695115"/>
    <a:srgbClr val="008000"/>
    <a:srgbClr val="ECD7A2"/>
    <a:srgbClr val="FFE389"/>
    <a:srgbClr val="FFD961"/>
    <a:srgbClr val="E9D093"/>
    <a:srgbClr val="ECF0F4"/>
    <a:srgbClr val="B5C4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5" d="100"/>
          <a:sy n="15" d="100"/>
        </p:scale>
        <p:origin x="-1710" y="-20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AACE4-DB2F-455B-9D1A-BF10A5084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9904E-2DE3-4F8C-8A39-76FEFE5C9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7350"/>
            <a:ext cx="9326563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7350"/>
            <a:ext cx="27830462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1E203-7EEC-4858-B975-C8295707E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5A653-73D7-4E86-8642-1048CBEB8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8A719-95D6-49DF-BBC1-8FEE59F36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0713"/>
            <a:ext cx="18578512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10713"/>
            <a:ext cx="18578513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F28AE-8C7F-4E86-8BDE-DE18F4CB1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BD046-F487-4AFA-8130-54675B660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DCADF-486E-48D5-9D5D-1960135CF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FFFDB-ED9E-4276-85A7-699522521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5DC4E-E8F0-4A7B-BC06-9E247EA97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8B41C-7EC0-4B67-9088-0E5AC86E9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7350"/>
            <a:ext cx="37309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0713"/>
            <a:ext cx="37309425" cy="197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2638"/>
            <a:ext cx="9144000" cy="2195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2638"/>
            <a:ext cx="13896975" cy="2195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38"/>
            <a:ext cx="9144000" cy="2195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fld id="{945831E0-1DAF-46EE-A36C-354F48035B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7113" indent="-13731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7988" indent="-109855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</a:defRPr>
      </a:lvl4pPr>
      <a:lvl5pPr marL="9874250" indent="-1095375" algn="l" defTabSz="4389438" rtl="0" eaLnBrk="0" fontAlgn="base" hangingPunct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5pPr>
      <a:lvl6pPr marL="103314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07886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12458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17030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tif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tiff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18426904"/>
            <a:ext cx="13765532" cy="14339096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5407606" y="6004560"/>
            <a:ext cx="5852160" cy="8778240"/>
            <a:chOff x="15407606" y="6079122"/>
            <a:chExt cx="5852160" cy="8778240"/>
          </a:xfrm>
        </p:grpSpPr>
        <p:pic>
          <p:nvPicPr>
            <p:cNvPr id="48" name="Picture 47" descr="syringedriver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7606" y="6079122"/>
              <a:ext cx="5852160" cy="8778240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 bwMode="auto">
            <a:xfrm>
              <a:off x="20726400" y="81534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0116800" y="108204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326566" y="6004560"/>
            <a:ext cx="5852160" cy="8778240"/>
            <a:chOff x="22326566" y="5240922"/>
            <a:chExt cx="5852160" cy="8778240"/>
          </a:xfrm>
        </p:grpSpPr>
        <p:pic>
          <p:nvPicPr>
            <p:cNvPr id="51" name="Picture 50" descr="syringedriver_back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26566" y="5240922"/>
              <a:ext cx="5852160" cy="8778240"/>
            </a:xfrm>
            <a:prstGeom prst="rect">
              <a:avLst/>
            </a:prstGeom>
          </p:spPr>
        </p:pic>
        <p:sp>
          <p:nvSpPr>
            <p:cNvPr id="59" name="Oval 58"/>
            <p:cNvSpPr/>
            <p:nvPr/>
          </p:nvSpPr>
          <p:spPr bwMode="auto">
            <a:xfrm>
              <a:off x="24917400" y="8898522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2115" name="Group 6"/>
          <p:cNvGrpSpPr>
            <a:grpSpLocks/>
          </p:cNvGrpSpPr>
          <p:nvPr/>
        </p:nvGrpSpPr>
        <p:grpSpPr bwMode="auto">
          <a:xfrm>
            <a:off x="12965272" y="20175884"/>
            <a:ext cx="16611920" cy="11828116"/>
            <a:chOff x="15024124" y="8269035"/>
            <a:chExt cx="16611422" cy="11828117"/>
          </a:xfrm>
        </p:grpSpPr>
        <p:sp>
          <p:nvSpPr>
            <p:cNvPr id="2121" name="TextBox 1"/>
            <p:cNvSpPr txBox="1">
              <a:spLocks noChangeArrowheads="1"/>
            </p:cNvSpPr>
            <p:nvPr/>
          </p:nvSpPr>
          <p:spPr bwMode="auto">
            <a:xfrm>
              <a:off x="27063546" y="8269035"/>
              <a:ext cx="4572000" cy="227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r>
                <a:rPr lang="en-US" sz="4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sz="44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Mass driver </a:t>
              </a:r>
              <a:r>
                <a:rPr lang="en-US" sz="44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provides constant  </a:t>
              </a:r>
              <a:r>
                <a:rPr lang="en-US" sz="44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driving force</a:t>
              </a:r>
              <a:endPara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23" name="TextBox 31"/>
            <p:cNvSpPr txBox="1">
              <a:spLocks noChangeArrowheads="1"/>
            </p:cNvSpPr>
            <p:nvPr/>
          </p:nvSpPr>
          <p:spPr bwMode="auto">
            <a:xfrm>
              <a:off x="15024124" y="8573597"/>
              <a:ext cx="5676927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5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4 </a:t>
              </a:r>
              <a:r>
                <a:rPr lang="en-US" sz="4400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Aluminum </a:t>
              </a:r>
              <a:r>
                <a:rPr lang="en-US" sz="44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housing </a:t>
              </a:r>
              <a:r>
                <a:rPr lang="en-US" sz="44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protects gear system</a:t>
              </a:r>
              <a:endPara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24" name="TextBox 32"/>
            <p:cNvSpPr txBox="1">
              <a:spLocks noChangeArrowheads="1"/>
            </p:cNvSpPr>
            <p:nvPr/>
          </p:nvSpPr>
          <p:spPr bwMode="auto">
            <a:xfrm>
              <a:off x="20967625" y="18496714"/>
              <a:ext cx="7772167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5 </a:t>
              </a:r>
              <a:r>
                <a:rPr lang="en-US" sz="4400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Acrylic </a:t>
              </a:r>
              <a:r>
                <a:rPr lang="en-US" sz="44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housing </a:t>
              </a:r>
              <a:r>
                <a:rPr lang="en-US" sz="44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protects device and supports syringe</a:t>
              </a:r>
              <a:endPara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26" name="TextBox 30"/>
            <p:cNvSpPr txBox="1">
              <a:spLocks noChangeArrowheads="1"/>
            </p:cNvSpPr>
            <p:nvPr/>
          </p:nvSpPr>
          <p:spPr bwMode="auto">
            <a:xfrm>
              <a:off x="25158603" y="13298235"/>
              <a:ext cx="6149947" cy="227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2 </a:t>
              </a:r>
              <a:r>
                <a:rPr lang="en-US" sz="44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Pendulum </a:t>
              </a:r>
              <a:r>
                <a:rPr lang="en-US" sz="44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oscillates with constant frequency and controls flow rate</a:t>
              </a:r>
              <a:endPara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27" name="TextBox 30"/>
            <p:cNvSpPr txBox="1">
              <a:spLocks noChangeArrowheads="1"/>
            </p:cNvSpPr>
            <p:nvPr/>
          </p:nvSpPr>
          <p:spPr bwMode="auto">
            <a:xfrm>
              <a:off x="22987035" y="15660436"/>
              <a:ext cx="7391178" cy="227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3 </a:t>
              </a:r>
              <a:r>
                <a:rPr lang="en-US" sz="44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Gears </a:t>
              </a:r>
              <a:r>
                <a:rPr lang="en-US" sz="44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translate pendulum oscillation into downward motion on syringe</a:t>
              </a:r>
              <a:endPara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707600" y="1958340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endParaRPr lang="en-US" sz="3000" dirty="0"/>
          </a:p>
        </p:txBody>
      </p:sp>
      <p:sp>
        <p:nvSpPr>
          <p:cNvPr id="64" name="TextBox 63"/>
          <p:cNvSpPr txBox="1"/>
          <p:nvPr/>
        </p:nvSpPr>
        <p:spPr>
          <a:xfrm>
            <a:off x="22174968" y="212392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en-US" sz="3000" dirty="0"/>
          </a:p>
        </p:txBody>
      </p:sp>
      <p:sp>
        <p:nvSpPr>
          <p:cNvPr id="65" name="TextBox 64"/>
          <p:cNvSpPr txBox="1"/>
          <p:nvPr/>
        </p:nvSpPr>
        <p:spPr>
          <a:xfrm>
            <a:off x="24384000" y="2476500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en-US" sz="3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812000" y="272590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en-US" sz="3000" dirty="0"/>
          </a:p>
        </p:txBody>
      </p:sp>
      <p:sp>
        <p:nvSpPr>
          <p:cNvPr id="67" name="TextBox 66"/>
          <p:cNvSpPr txBox="1"/>
          <p:nvPr/>
        </p:nvSpPr>
        <p:spPr>
          <a:xfrm>
            <a:off x="16230600" y="314500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n-US" sz="3000" dirty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1000" y="276225"/>
            <a:ext cx="374142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en-US" sz="11000" b="1" dirty="0" err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NeoSyP</a:t>
            </a:r>
            <a:r>
              <a:rPr lang="en-US" sz="110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Neonatal Syringe </a:t>
            </a:r>
            <a:r>
              <a:rPr lang="en-US" sz="110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Pump for the Developing World</a:t>
            </a:r>
            <a:endParaRPr lang="en-US" sz="3600" b="1" dirty="0">
              <a:solidFill>
                <a:srgbClr val="008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defTabSz="1279525"/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Elizabeth Carstens</a:t>
            </a:r>
            <a:r>
              <a:rPr lang="en-US" sz="54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5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Yiwen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 Cui</a:t>
            </a:r>
            <a:r>
              <a:rPr lang="en-US" sz="54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5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Rashmi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 Kamath</a:t>
            </a:r>
            <a:r>
              <a:rPr lang="en-US" sz="54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, Clare Ouyang</a:t>
            </a:r>
            <a:r>
              <a:rPr lang="en-US" sz="54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, Cynthia Sung</a:t>
            </a:r>
            <a:r>
              <a:rPr lang="en-US" sz="54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</a:p>
          <a:p>
            <a:pPr defTabSz="1279525"/>
            <a:r>
              <a:rPr lang="en-US" sz="5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sz="5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Bioengineering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54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5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Mechanical </a:t>
            </a:r>
            <a:r>
              <a:rPr lang="en-US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Engineering and Materials Science</a:t>
            </a:r>
          </a:p>
          <a:p>
            <a:pPr defTabSz="1279525"/>
            <a:r>
              <a:rPr lang="en-US" sz="5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teamzikomo@gmail.com</a:t>
            </a:r>
            <a:endParaRPr lang="en-US" sz="5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>
            <a:off x="30099000" y="26835229"/>
            <a:ext cx="133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30038853" y="27042642"/>
            <a:ext cx="13471347" cy="49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en-US" sz="4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References and </a:t>
            </a:r>
            <a:r>
              <a:rPr lang="en-US" sz="4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Acknowledgements:</a:t>
            </a:r>
            <a:endParaRPr lang="en-US" sz="3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73075" indent="-473075" eaLnBrk="0" hangingPunct="0"/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Machen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H. Personal Interview at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Oshman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Engineering Design Kitchen. 04 Oct. 2010.</a:t>
            </a:r>
          </a:p>
          <a:p>
            <a:pPr marL="473075" indent="-473075" eaLnBrk="0" hangingPunct="0"/>
            <a:endParaRPr lang="en-US" sz="3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This project is funded through Beyond Traditional Borders which is made possible by a grant to Rice University from the Howard Hughes Medical Institute through the Undergraduate Science Education Program.  The design work for this project is supported by the resources of the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Oshman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Engineering Design Kitchen. We would especially like to thank Dr. Maria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Oden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Dr.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Renata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Ramos and Dr. Elizabeth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Molyneux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for their mentorship. We would also like to thank Joe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Gesenhues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and Carlos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Amaro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for their technical advice and assistance.</a:t>
            </a:r>
          </a:p>
        </p:txBody>
      </p:sp>
      <p:pic>
        <p:nvPicPr>
          <p:cNvPr id="2054" name="Picture 23" descr="C:\Users\Elizabeth\Desktop\syringe\Logos\Rice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84150" y="327025"/>
            <a:ext cx="5235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3588" y="2641600"/>
            <a:ext cx="3386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3"/>
          <p:cNvSpPr txBox="1">
            <a:spLocks noChangeArrowheads="1"/>
          </p:cNvSpPr>
          <p:nvPr/>
        </p:nvSpPr>
        <p:spPr bwMode="auto">
          <a:xfrm>
            <a:off x="495300" y="11384399"/>
            <a:ext cx="11887200" cy="1101840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Motivation:</a:t>
            </a:r>
            <a:endParaRPr lang="en-US" sz="5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Millennium Development Goal 4: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Reduce Child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Mortality</a:t>
            </a:r>
            <a:endParaRPr lang="en-US" sz="4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Accurate, controlled fluid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delivery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neonatal care is vital. Infants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due to their small body mass, are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extremely susceptible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improper fluid intake [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Machen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2010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]. 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Slight fluctuations in delivery rate can </a:t>
            </a:r>
            <a:r>
              <a:rPr lang="en-US" sz="4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 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fatal.</a:t>
            </a:r>
          </a:p>
          <a:p>
            <a:endParaRPr lang="en-US" sz="4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Developed world clinics use electronic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syringe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pumps for IV infusion. However, high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cost,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power,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personnel requirements make these models inaccessible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developing world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hospitals. These hospitals are then limited to using inaccurate manual methods such as gravity-fed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IV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bags.</a:t>
            </a:r>
            <a:endParaRPr lang="en-US" sz="4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30038854" y="5105400"/>
            <a:ext cx="5181600" cy="9233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Testing Results:</a:t>
            </a:r>
          </a:p>
        </p:txBody>
      </p:sp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30038853" y="22962037"/>
            <a:ext cx="13480872" cy="36317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Conclusions:</a:t>
            </a:r>
          </a:p>
          <a:p>
            <a:pPr eaLnBrk="1" hangingPunct="1">
              <a:defRPr/>
            </a:pPr>
            <a:r>
              <a:rPr lang="en-US" sz="4400" dirty="0" err="1" smtClean="0">
                <a:latin typeface="Calibri" pitchFamily="34" charset="0"/>
                <a:cs typeface="Calibri" pitchFamily="34" charset="0"/>
              </a:rPr>
              <a:t>NeoSyP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 is a user friendly syringe pump with the potential to save millions of lives. It solves a major need in neonatal care by providing flow rate accuracy that is inexpensive and robust to rugged developing world conditions.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6172541"/>
              </p:ext>
            </p:extLst>
          </p:nvPr>
        </p:nvGraphicFramePr>
        <p:xfrm>
          <a:off x="609600" y="23567024"/>
          <a:ext cx="11087100" cy="69129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43550"/>
                <a:gridCol w="5543550"/>
              </a:tblGrid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Category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24" marB="45724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51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Specification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1437" marR="91437" marT="45724" marB="45724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5115"/>
                    </a:solidFill>
                  </a:tcPr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Accuracy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±15%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E5C3"/>
                    </a:solidFill>
                  </a:tcPr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Weight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 lbs. 8 oz.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/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Cost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solidFill>
                      <a:srgbClr val="F3E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$84.70 </a:t>
                      </a: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/ each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solidFill>
                      <a:srgbClr val="F3E5C3"/>
                    </a:solidFill>
                  </a:tcPr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Flow rates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5-40 </a:t>
                      </a: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cc/hr flow rates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/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Syringe compatibility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solidFill>
                      <a:srgbClr val="F3E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20, 30, 60 cc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45729" marB="45729" anchor="ctr" horzOverflow="overflow">
                    <a:solidFill>
                      <a:srgbClr val="F3E5C3"/>
                    </a:solidFill>
                  </a:tcPr>
                </a:tc>
              </a:tr>
              <a:tr h="98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Power Requirements</a:t>
                      </a:r>
                    </a:p>
                  </a:txBody>
                  <a:tcPr marL="45720" marR="45720" marT="45729" marB="45729" anchor="ctr" horzOverflow="overflow"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None</a:t>
                      </a:r>
                    </a:p>
                  </a:txBody>
                  <a:tcPr marL="45720" marR="45720" marT="45729" marB="45729" anchor="ctr" horzOverflow="overflow">
                    <a:solidFill>
                      <a:srgbClr val="FCFDFE"/>
                    </a:solidFill>
                  </a:tcPr>
                </a:tc>
              </a:tr>
            </a:tbl>
          </a:graphicData>
        </a:graphic>
      </p:graphicFrame>
      <p:pic>
        <p:nvPicPr>
          <p:cNvPr id="2114" name="Picture 8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84150" y="2387600"/>
            <a:ext cx="1498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5088522"/>
            <a:ext cx="1188720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5400" i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9077742"/>
            <a:ext cx="1188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Target Population</a:t>
            </a:r>
            <a:r>
              <a:rPr lang="en-US" sz="4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4400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ospitals 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low resource settings, serving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 to </a:t>
            </a:r>
            <a:r>
              <a:rPr lang="en-US" sz="4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11 million 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premature and low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birthweight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neonates in Asia and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Africa</a:t>
            </a:r>
            <a:endParaRPr lang="en-US" sz="4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300" y="4953000"/>
            <a:ext cx="11315700" cy="3693319"/>
          </a:xfrm>
          <a:prstGeom prst="rect">
            <a:avLst/>
          </a:prstGeom>
          <a:solidFill>
            <a:srgbClr val="F3E5C3"/>
          </a:solidFill>
          <a:ln w="12700">
            <a:solidFill>
              <a:srgbClr val="F3E5C3"/>
            </a:solidFill>
          </a:ln>
        </p:spPr>
        <p:txBody>
          <a:bodyPr wrap="square" lIns="365760" tIns="182880" rIns="365760" bIns="182880" rtlCol="0" anchor="ctr">
            <a:spAutoFit/>
          </a:bodyPr>
          <a:lstStyle/>
          <a:p>
            <a:r>
              <a:rPr lang="en-US" sz="5400" b="1" dirty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Objective:</a:t>
            </a:r>
            <a:r>
              <a:rPr lang="en-US" sz="5400" b="1" dirty="0">
                <a:solidFill>
                  <a:srgbClr val="00997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5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Design a </a:t>
            </a:r>
            <a:r>
              <a:rPr lang="en-US" sz="54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simple, cost-efficient, low power and easy-to-use syringe driver for the developing world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0" y="4693920"/>
            <a:ext cx="36576000" cy="182880"/>
          </a:xfrm>
          <a:prstGeom prst="rect">
            <a:avLst/>
          </a:prstGeom>
          <a:gradFill flip="none" rotWithShape="1">
            <a:gsLst>
              <a:gs pos="75000">
                <a:srgbClr val="695115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5300" y="22318663"/>
            <a:ext cx="11887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Specifications:</a:t>
            </a:r>
            <a:endParaRPr lang="en-US" sz="5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8800" y="18423522"/>
            <a:ext cx="105156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54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NeoSyP</a:t>
            </a: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Works:</a:t>
            </a:r>
            <a:endParaRPr lang="en-US" sz="5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58800" y="5088522"/>
            <a:ext cx="117348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How to Use </a:t>
            </a:r>
            <a:r>
              <a:rPr lang="en-US" sz="5400" b="1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NeoSyP</a:t>
            </a: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5400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163800" y="14485938"/>
            <a:ext cx="12946476" cy="3954462"/>
            <a:chOff x="14935200" y="14104938"/>
            <a:chExt cx="12946476" cy="3954462"/>
          </a:xfrm>
        </p:grpSpPr>
        <p:grpSp>
          <p:nvGrpSpPr>
            <p:cNvPr id="2060" name="Group 4"/>
            <p:cNvGrpSpPr>
              <a:grpSpLocks/>
            </p:cNvGrpSpPr>
            <p:nvPr/>
          </p:nvGrpSpPr>
          <p:grpSpPr bwMode="auto">
            <a:xfrm>
              <a:off x="15239999" y="14104938"/>
              <a:ext cx="12641677" cy="3954462"/>
              <a:chOff x="27508201" y="19716639"/>
              <a:chExt cx="13359858" cy="4103609"/>
            </a:xfrm>
          </p:grpSpPr>
          <p:sp>
            <p:nvSpPr>
              <p:cNvPr id="4" name="Right Arrow 3"/>
              <p:cNvSpPr/>
              <p:nvPr/>
            </p:nvSpPr>
            <p:spPr bwMode="auto">
              <a:xfrm>
                <a:off x="28474550" y="19716639"/>
                <a:ext cx="11378071" cy="4103609"/>
              </a:xfrm>
              <a:prstGeom prst="rightArrow">
                <a:avLst>
                  <a:gd name="adj1" fmla="val 66353"/>
                  <a:gd name="adj2" fmla="val 61369"/>
                </a:avLst>
              </a:prstGeom>
              <a:solidFill>
                <a:srgbClr val="F3E5C3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40" name="TextBox 8"/>
              <p:cNvSpPr txBox="1">
                <a:spLocks noChangeArrowheads="1"/>
              </p:cNvSpPr>
              <p:nvPr/>
            </p:nvSpPr>
            <p:spPr bwMode="auto">
              <a:xfrm>
                <a:off x="27508201" y="21202569"/>
                <a:ext cx="3140630" cy="1660800"/>
              </a:xfrm>
              <a:prstGeom prst="roundRect">
                <a:avLst/>
              </a:prstGeom>
              <a:solidFill>
                <a:srgbClr val="695115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Position Carriage</a:t>
                </a:r>
              </a:p>
            </p:txBody>
          </p:sp>
          <p:sp>
            <p:nvSpPr>
              <p:cNvPr id="2138" name="TextBox 24"/>
              <p:cNvSpPr txBox="1">
                <a:spLocks noChangeArrowheads="1"/>
              </p:cNvSpPr>
              <p:nvPr/>
            </p:nvSpPr>
            <p:spPr bwMode="auto">
              <a:xfrm>
                <a:off x="30914610" y="21202692"/>
                <a:ext cx="3140630" cy="1660553"/>
              </a:xfrm>
              <a:prstGeom prst="roundRect">
                <a:avLst/>
              </a:prstGeom>
              <a:solidFill>
                <a:srgbClr val="695115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Load Syringe</a:t>
                </a:r>
              </a:p>
            </p:txBody>
          </p:sp>
          <p:sp>
            <p:nvSpPr>
              <p:cNvPr id="2136" name="TextBox 25"/>
              <p:cNvSpPr txBox="1">
                <a:spLocks noChangeArrowheads="1"/>
              </p:cNvSpPr>
              <p:nvPr/>
            </p:nvSpPr>
            <p:spPr bwMode="auto">
              <a:xfrm>
                <a:off x="34321019" y="21202569"/>
                <a:ext cx="3140630" cy="1660800"/>
              </a:xfrm>
              <a:prstGeom prst="roundRect">
                <a:avLst/>
              </a:prstGeom>
              <a:solidFill>
                <a:srgbClr val="695115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Set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Flow Rate</a:t>
                </a:r>
                <a:endParaRPr lang="en-US" sz="4400" b="1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4" name="TextBox 26"/>
              <p:cNvSpPr txBox="1">
                <a:spLocks noChangeArrowheads="1"/>
              </p:cNvSpPr>
              <p:nvPr/>
            </p:nvSpPr>
            <p:spPr bwMode="auto">
              <a:xfrm>
                <a:off x="37727429" y="21202692"/>
                <a:ext cx="3140630" cy="1660553"/>
              </a:xfrm>
              <a:prstGeom prst="roundRect">
                <a:avLst/>
              </a:prstGeom>
              <a:solidFill>
                <a:srgbClr val="008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Go!</a:t>
                </a:r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14935200" y="15171738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8288000" y="15171738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2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1488400" y="15171738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36842699" y="12406015"/>
            <a:ext cx="6438389" cy="347787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73075" indent="-473075" eaLnBrk="1" hangingPunct="1">
              <a:defRPr/>
            </a:pPr>
            <a:r>
              <a:rPr lang="en-US" sz="4400" dirty="0" smtClean="0">
                <a:latin typeface="Calibri" pitchFamily="34" charset="0"/>
                <a:cs typeface="Calibri" pitchFamily="34" charset="0"/>
              </a:rPr>
              <a:t>Measure instantaneous and average flow rates for 1 hr run</a:t>
            </a:r>
          </a:p>
          <a:p>
            <a:pPr marL="473075" indent="-473075" eaLnBrk="1" hangingPunct="1">
              <a:defRPr/>
            </a:pP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Conclusion: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 Flow rates are within 15% of set value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175200" y="6012359"/>
            <a:ext cx="2426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Accuracy:</a:t>
            </a: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30038853" y="19904515"/>
            <a:ext cx="13145983" cy="295465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Future Tests:</a:t>
            </a:r>
          </a:p>
          <a:p>
            <a:pPr marL="457200" indent="-457200" eaLnBrk="1" hangingPunct="1">
              <a:defRPr/>
            </a:pP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Robustness: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Include accelerated wear testing</a:t>
            </a:r>
          </a:p>
          <a:p>
            <a:pPr marL="457200" indent="-457200" eaLnBrk="1" hangingPunct="1">
              <a:defRPr/>
            </a:pPr>
            <a:r>
              <a:rPr lang="en-US" sz="4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Ease of Use: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Survey medical experts and novices on usability and intuitiveness of user interface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38854" y="17518299"/>
            <a:ext cx="13242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defRPr/>
            </a:pPr>
            <a:r>
              <a:rPr lang="en-US" sz="4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Robustness: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Drop tests  performed on acrylic housing show device  can withstand drops up to 12’’. 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763578"/>
              </p:ext>
            </p:extLst>
          </p:nvPr>
        </p:nvGraphicFramePr>
        <p:xfrm>
          <a:off x="29489400" y="12073890"/>
          <a:ext cx="7196539" cy="5560962"/>
        </p:xfrm>
        <a:graphic>
          <a:graphicData uri="http://schemas.openxmlformats.org/presentationml/2006/ole">
            <p:oleObj spid="_x0000_s1038" name="Acrobat Document" r:id="rId9" imgW="10068120" imgH="7774200" progId="AcroExch.Document.7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7094119"/>
              </p:ext>
            </p:extLst>
          </p:nvPr>
        </p:nvGraphicFramePr>
        <p:xfrm>
          <a:off x="36423600" y="6705600"/>
          <a:ext cx="7543800" cy="5829300"/>
        </p:xfrm>
        <a:graphic>
          <a:graphicData uri="http://schemas.openxmlformats.org/presentationml/2006/ole">
            <p:oleObj spid="_x0000_s1039" name="Acrobat Document" r:id="rId10" imgW="10068120" imgH="7774200" progId="AcroExch.Document.7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7665590"/>
              </p:ext>
            </p:extLst>
          </p:nvPr>
        </p:nvGraphicFramePr>
        <p:xfrm>
          <a:off x="29413200" y="6705600"/>
          <a:ext cx="7543800" cy="5829300"/>
        </p:xfrm>
        <a:graphic>
          <a:graphicData uri="http://schemas.openxmlformats.org/presentationml/2006/ole">
            <p:oleObj spid="_x0000_s1040" name="Acrobat Document" r:id="rId11" imgW="10068120" imgH="77742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498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Acrobat Document</vt:lpstr>
      <vt:lpstr>Slide 1</vt:lpstr>
    </vt:vector>
  </TitlesOfParts>
  <Company>Cain Project 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Volz</dc:creator>
  <cp:lastModifiedBy>Cindy</cp:lastModifiedBy>
  <cp:revision>165</cp:revision>
  <dcterms:created xsi:type="dcterms:W3CDTF">2000-03-31T17:39:35Z</dcterms:created>
  <dcterms:modified xsi:type="dcterms:W3CDTF">2011-05-09T16:06:26Z</dcterms:modified>
</cp:coreProperties>
</file>