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31369000" cy="419989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ECF0F4"/>
    <a:srgbClr val="FCFDFE"/>
    <a:srgbClr val="B5C4D7"/>
    <a:srgbClr val="FFFFFF"/>
    <a:srgbClr val="E8FBFC"/>
    <a:srgbClr val="B7DEE1"/>
    <a:srgbClr val="FFFFF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2787"/>
    <p:restoredTop sz="99773" autoAdjust="0"/>
  </p:normalViewPr>
  <p:slideViewPr>
    <p:cSldViewPr>
      <p:cViewPr varScale="1">
        <p:scale>
          <a:sx n="16" d="100"/>
          <a:sy n="16" d="100"/>
        </p:scale>
        <p:origin x="-1458" y="-168"/>
      </p:cViewPr>
      <p:guideLst>
        <p:guide orient="horz" pos="5088"/>
        <p:guide pos="9408"/>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6FC99DB-0B04-40AB-A2AF-A54CAA881F2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130CC40-FD74-4018-91CE-82A9B6BF797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3750" y="2927350"/>
            <a:ext cx="9326563" cy="26333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90888" y="2927350"/>
            <a:ext cx="27830462" cy="26333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8565A03-93DF-4DE7-9761-25D54A21284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086C1F9-B10B-4BED-A8B2-0CD944AB097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CDA8F57-683D-40C6-BC29-B87F97AD933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90888" y="9510713"/>
            <a:ext cx="18578512" cy="19750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9510713"/>
            <a:ext cx="18578513" cy="19750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1C4E566-1389-4B32-B461-C9D9EDA958A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4BA23BEB-72BA-412B-881E-3849E91D470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77217C7F-D2A0-4B42-B3F5-BFA580BA9B3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4ACFEF85-6851-41BA-8C65-EC41534B755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8C77E6B-DBBD-4775-9D58-D0234C9A427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C0AA8A64-D7D2-4E88-8A86-532268F9237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90888" y="2927350"/>
            <a:ext cx="37309425" cy="5486400"/>
          </a:xfrm>
          <a:prstGeom prst="rect">
            <a:avLst/>
          </a:prstGeom>
          <a:noFill/>
          <a:ln w="9525">
            <a:noFill/>
            <a:miter lim="800000"/>
            <a:headEnd/>
            <a:tailEnd/>
          </a:ln>
        </p:spPr>
        <p:txBody>
          <a:bodyPr vert="horz" wrap="square" lIns="438903" tIns="219451" rIns="438903" bIns="219451"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290888" y="9510713"/>
            <a:ext cx="37309425" cy="19750087"/>
          </a:xfrm>
          <a:prstGeom prst="rect">
            <a:avLst/>
          </a:prstGeom>
          <a:noFill/>
          <a:ln w="9525">
            <a:noFill/>
            <a:miter lim="800000"/>
            <a:headEnd/>
            <a:tailEnd/>
          </a:ln>
        </p:spPr>
        <p:txBody>
          <a:bodyPr vert="horz" wrap="square" lIns="438903" tIns="219451" rIns="438903" bIns="21945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290888" y="29992638"/>
            <a:ext cx="9144000" cy="2195512"/>
          </a:xfrm>
          <a:prstGeom prst="rect">
            <a:avLst/>
          </a:prstGeom>
          <a:noFill/>
          <a:ln>
            <a:noFill/>
          </a:ln>
          <a:effectLst/>
          <a:extLst>
            <a:ext uri="{909E8E84-426E-40DD-AFC4-6F175D3DCCD1}"/>
            <a:ext uri="{91240B29-F687-4F45-9708-019B960494DF}"/>
            <a:ext uri="{AF507438-7753-43E0-B8FC-AC1667EBCBE1}"/>
          </a:extLst>
        </p:spPr>
        <p:txBody>
          <a:bodyPr vert="horz" wrap="square" lIns="438903" tIns="219451" rIns="438903" bIns="219451" numCol="1" anchor="t" anchorCtr="0" compatLnSpc="1">
            <a:prstTxWarp prst="textNoShape">
              <a:avLst/>
            </a:prstTxWarp>
          </a:bodyPr>
          <a:lstStyle>
            <a:lvl1pPr>
              <a:defRPr sz="6700"/>
            </a:lvl1pPr>
          </a:lstStyle>
          <a:p>
            <a:endParaRPr lang="en-US"/>
          </a:p>
        </p:txBody>
      </p:sp>
      <p:sp>
        <p:nvSpPr>
          <p:cNvPr id="1029" name="Rectangle 5"/>
          <p:cNvSpPr>
            <a:spLocks noGrp="1" noChangeArrowheads="1"/>
          </p:cNvSpPr>
          <p:nvPr>
            <p:ph type="ftr" sz="quarter" idx="3"/>
          </p:nvPr>
        </p:nvSpPr>
        <p:spPr bwMode="auto">
          <a:xfrm>
            <a:off x="14997113" y="29992638"/>
            <a:ext cx="13896975" cy="2195512"/>
          </a:xfrm>
          <a:prstGeom prst="rect">
            <a:avLst/>
          </a:prstGeom>
          <a:noFill/>
          <a:ln>
            <a:noFill/>
          </a:ln>
          <a:effectLst/>
          <a:extLst>
            <a:ext uri="{909E8E84-426E-40DD-AFC4-6F175D3DCCD1}"/>
            <a:ext uri="{91240B29-F687-4F45-9708-019B960494DF}"/>
            <a:ext uri="{AF507438-7753-43E0-B8FC-AC1667EBCBE1}"/>
          </a:extLst>
        </p:spPr>
        <p:txBody>
          <a:bodyPr vert="horz" wrap="square" lIns="438903" tIns="219451" rIns="438903" bIns="219451" numCol="1" anchor="t" anchorCtr="0" compatLnSpc="1">
            <a:prstTxWarp prst="textNoShape">
              <a:avLst/>
            </a:prstTxWarp>
          </a:bodyPr>
          <a:lstStyle>
            <a:lvl1pPr algn="ctr">
              <a:defRPr sz="6700"/>
            </a:lvl1pPr>
          </a:lstStyle>
          <a:p>
            <a:endParaRPr lang="en-US"/>
          </a:p>
        </p:txBody>
      </p:sp>
      <p:sp>
        <p:nvSpPr>
          <p:cNvPr id="1030" name="Rectangle 6"/>
          <p:cNvSpPr>
            <a:spLocks noGrp="1" noChangeArrowheads="1"/>
          </p:cNvSpPr>
          <p:nvPr>
            <p:ph type="sldNum" sz="quarter" idx="4"/>
          </p:nvPr>
        </p:nvSpPr>
        <p:spPr bwMode="auto">
          <a:xfrm>
            <a:off x="31456313" y="29992638"/>
            <a:ext cx="9144000" cy="2195512"/>
          </a:xfrm>
          <a:prstGeom prst="rect">
            <a:avLst/>
          </a:prstGeom>
          <a:noFill/>
          <a:ln>
            <a:noFill/>
          </a:ln>
          <a:effectLst/>
          <a:extLst>
            <a:ext uri="{909E8E84-426E-40DD-AFC4-6F175D3DCCD1}"/>
            <a:ext uri="{91240B29-F687-4F45-9708-019B960494DF}"/>
            <a:ext uri="{AF507438-7753-43E0-B8FC-AC1667EBCBE1}"/>
          </a:extLst>
        </p:spPr>
        <p:txBody>
          <a:bodyPr vert="horz" wrap="square" lIns="438903" tIns="219451" rIns="438903" bIns="219451" numCol="1" anchor="t" anchorCtr="0" compatLnSpc="1">
            <a:prstTxWarp prst="textNoShape">
              <a:avLst/>
            </a:prstTxWarp>
          </a:bodyPr>
          <a:lstStyle>
            <a:lvl1pPr algn="r">
              <a:defRPr sz="6700"/>
            </a:lvl1pPr>
          </a:lstStyle>
          <a:p>
            <a:fld id="{F3C1C42F-3EA2-40D7-85C8-9BD3941DCA5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eaLnBrk="0" fontAlgn="base" hangingPunct="0">
        <a:spcBef>
          <a:spcPct val="0"/>
        </a:spcBef>
        <a:spcAft>
          <a:spcPct val="0"/>
        </a:spcAft>
        <a:defRPr sz="21100">
          <a:solidFill>
            <a:schemeClr val="tx2"/>
          </a:solidFill>
          <a:latin typeface="+mj-lt"/>
          <a:ea typeface="+mj-ea"/>
          <a:cs typeface="+mj-cs"/>
        </a:defRPr>
      </a:lvl1pPr>
      <a:lvl2pPr algn="ctr" defTabSz="4389438" rtl="0" eaLnBrk="0" fontAlgn="base" hangingPunct="0">
        <a:spcBef>
          <a:spcPct val="0"/>
        </a:spcBef>
        <a:spcAft>
          <a:spcPct val="0"/>
        </a:spcAft>
        <a:defRPr sz="21100">
          <a:solidFill>
            <a:schemeClr val="tx2"/>
          </a:solidFill>
          <a:latin typeface="Times New Roman" pitchFamily="18" charset="0"/>
        </a:defRPr>
      </a:lvl2pPr>
      <a:lvl3pPr algn="ctr" defTabSz="4389438" rtl="0" eaLnBrk="0" fontAlgn="base" hangingPunct="0">
        <a:spcBef>
          <a:spcPct val="0"/>
        </a:spcBef>
        <a:spcAft>
          <a:spcPct val="0"/>
        </a:spcAft>
        <a:defRPr sz="21100">
          <a:solidFill>
            <a:schemeClr val="tx2"/>
          </a:solidFill>
          <a:latin typeface="Times New Roman" pitchFamily="18" charset="0"/>
        </a:defRPr>
      </a:lvl3pPr>
      <a:lvl4pPr algn="ctr" defTabSz="4389438" rtl="0" eaLnBrk="0" fontAlgn="base" hangingPunct="0">
        <a:spcBef>
          <a:spcPct val="0"/>
        </a:spcBef>
        <a:spcAft>
          <a:spcPct val="0"/>
        </a:spcAft>
        <a:defRPr sz="21100">
          <a:solidFill>
            <a:schemeClr val="tx2"/>
          </a:solidFill>
          <a:latin typeface="Times New Roman" pitchFamily="18" charset="0"/>
        </a:defRPr>
      </a:lvl4pPr>
      <a:lvl5pPr algn="ctr" defTabSz="4389438" rtl="0" eaLnBrk="0" fontAlgn="base" hangingPunct="0">
        <a:spcBef>
          <a:spcPct val="0"/>
        </a:spcBef>
        <a:spcAft>
          <a:spcPct val="0"/>
        </a:spcAft>
        <a:defRPr sz="21100">
          <a:solidFill>
            <a:schemeClr val="tx2"/>
          </a:solidFill>
          <a:latin typeface="Times New Roman" pitchFamily="18" charset="0"/>
        </a:defRPr>
      </a:lvl5pPr>
      <a:lvl6pPr marL="457200" algn="ctr" defTabSz="4389438" rtl="0" fontAlgn="base">
        <a:spcBef>
          <a:spcPct val="0"/>
        </a:spcBef>
        <a:spcAft>
          <a:spcPct val="0"/>
        </a:spcAft>
        <a:defRPr sz="21100">
          <a:solidFill>
            <a:schemeClr val="tx2"/>
          </a:solidFill>
          <a:latin typeface="Times New Roman" pitchFamily="18" charset="0"/>
        </a:defRPr>
      </a:lvl6pPr>
      <a:lvl7pPr marL="914400" algn="ctr" defTabSz="4389438" rtl="0" fontAlgn="base">
        <a:spcBef>
          <a:spcPct val="0"/>
        </a:spcBef>
        <a:spcAft>
          <a:spcPct val="0"/>
        </a:spcAft>
        <a:defRPr sz="21100">
          <a:solidFill>
            <a:schemeClr val="tx2"/>
          </a:solidFill>
          <a:latin typeface="Times New Roman" pitchFamily="18" charset="0"/>
        </a:defRPr>
      </a:lvl7pPr>
      <a:lvl8pPr marL="1371600" algn="ctr" defTabSz="4389438" rtl="0" fontAlgn="base">
        <a:spcBef>
          <a:spcPct val="0"/>
        </a:spcBef>
        <a:spcAft>
          <a:spcPct val="0"/>
        </a:spcAft>
        <a:defRPr sz="21100">
          <a:solidFill>
            <a:schemeClr val="tx2"/>
          </a:solidFill>
          <a:latin typeface="Times New Roman" pitchFamily="18" charset="0"/>
        </a:defRPr>
      </a:lvl8pPr>
      <a:lvl9pPr marL="1828800" algn="ctr" defTabSz="4389438" rtl="0" fontAlgn="base">
        <a:spcBef>
          <a:spcPct val="0"/>
        </a:spcBef>
        <a:spcAft>
          <a:spcPct val="0"/>
        </a:spcAft>
        <a:defRPr sz="21100">
          <a:solidFill>
            <a:schemeClr val="tx2"/>
          </a:solidFill>
          <a:latin typeface="Times New Roman" pitchFamily="18" charset="0"/>
        </a:defRPr>
      </a:lvl9pPr>
    </p:titleStyle>
    <p:bodyStyle>
      <a:lvl1pPr marL="1646238" indent="-1646238" algn="l" defTabSz="4389438" rtl="0" eaLnBrk="0" fontAlgn="base" hangingPunct="0">
        <a:spcBef>
          <a:spcPct val="20000"/>
        </a:spcBef>
        <a:spcAft>
          <a:spcPct val="0"/>
        </a:spcAft>
        <a:buChar char="•"/>
        <a:defRPr sz="15400">
          <a:solidFill>
            <a:schemeClr val="tx1"/>
          </a:solidFill>
          <a:latin typeface="+mn-lt"/>
          <a:ea typeface="+mn-ea"/>
          <a:cs typeface="+mn-cs"/>
        </a:defRPr>
      </a:lvl1pPr>
      <a:lvl2pPr marL="3567113" indent="-1373188" algn="l" defTabSz="4389438" rtl="0" eaLnBrk="0" fontAlgn="base" hangingPunct="0">
        <a:spcBef>
          <a:spcPct val="20000"/>
        </a:spcBef>
        <a:spcAft>
          <a:spcPct val="0"/>
        </a:spcAft>
        <a:buChar char="–"/>
        <a:defRPr sz="13400">
          <a:solidFill>
            <a:schemeClr val="tx1"/>
          </a:solidFill>
          <a:latin typeface="+mn-lt"/>
        </a:defRPr>
      </a:lvl2pPr>
      <a:lvl3pPr marL="5487988" indent="-1098550" algn="l" defTabSz="4389438" rtl="0" eaLnBrk="0" fontAlgn="base" hangingPunct="0">
        <a:spcBef>
          <a:spcPct val="20000"/>
        </a:spcBef>
        <a:spcAft>
          <a:spcPct val="0"/>
        </a:spcAft>
        <a:buChar char="•"/>
        <a:defRPr sz="11500">
          <a:solidFill>
            <a:schemeClr val="tx1"/>
          </a:solidFill>
          <a:latin typeface="+mn-lt"/>
        </a:defRPr>
      </a:lvl3pPr>
      <a:lvl4pPr marL="7680325" indent="-1096963" algn="l" defTabSz="4389438" rtl="0" eaLnBrk="0" fontAlgn="base" hangingPunct="0">
        <a:spcBef>
          <a:spcPct val="20000"/>
        </a:spcBef>
        <a:spcAft>
          <a:spcPct val="0"/>
        </a:spcAft>
        <a:buChar char="–"/>
        <a:defRPr sz="9700">
          <a:solidFill>
            <a:schemeClr val="tx1"/>
          </a:solidFill>
          <a:latin typeface="+mn-lt"/>
        </a:defRPr>
      </a:lvl4pPr>
      <a:lvl5pPr marL="9874250" indent="-1095375" algn="l" defTabSz="4389438" rtl="0" eaLnBrk="0" fontAlgn="base" hangingPunct="0">
        <a:spcBef>
          <a:spcPct val="20000"/>
        </a:spcBef>
        <a:spcAft>
          <a:spcPct val="0"/>
        </a:spcAft>
        <a:buChar char="»"/>
        <a:defRPr sz="9700">
          <a:solidFill>
            <a:schemeClr val="tx1"/>
          </a:solidFill>
          <a:latin typeface="+mn-lt"/>
        </a:defRPr>
      </a:lvl5pPr>
      <a:lvl6pPr marL="10331450" indent="-1095375" algn="l" defTabSz="4389438" rtl="0" fontAlgn="base">
        <a:spcBef>
          <a:spcPct val="20000"/>
        </a:spcBef>
        <a:spcAft>
          <a:spcPct val="0"/>
        </a:spcAft>
        <a:buChar char="»"/>
        <a:defRPr sz="9700">
          <a:solidFill>
            <a:schemeClr val="tx1"/>
          </a:solidFill>
          <a:latin typeface="+mn-lt"/>
        </a:defRPr>
      </a:lvl6pPr>
      <a:lvl7pPr marL="10788650" indent="-1095375" algn="l" defTabSz="4389438" rtl="0" fontAlgn="base">
        <a:spcBef>
          <a:spcPct val="20000"/>
        </a:spcBef>
        <a:spcAft>
          <a:spcPct val="0"/>
        </a:spcAft>
        <a:buChar char="»"/>
        <a:defRPr sz="9700">
          <a:solidFill>
            <a:schemeClr val="tx1"/>
          </a:solidFill>
          <a:latin typeface="+mn-lt"/>
        </a:defRPr>
      </a:lvl7pPr>
      <a:lvl8pPr marL="11245850" indent="-1095375" algn="l" defTabSz="4389438" rtl="0" fontAlgn="base">
        <a:spcBef>
          <a:spcPct val="20000"/>
        </a:spcBef>
        <a:spcAft>
          <a:spcPct val="0"/>
        </a:spcAft>
        <a:buChar char="»"/>
        <a:defRPr sz="9700">
          <a:solidFill>
            <a:schemeClr val="tx1"/>
          </a:solidFill>
          <a:latin typeface="+mn-lt"/>
        </a:defRPr>
      </a:lvl8pPr>
      <a:lvl9pPr marL="11703050" indent="-1095375" algn="l" defTabSz="4389438" rtl="0" fontAlgn="base">
        <a:spcBef>
          <a:spcPct val="20000"/>
        </a:spcBef>
        <a:spcAft>
          <a:spcPct val="0"/>
        </a:spcAft>
        <a:buChar char="»"/>
        <a:defRPr sz="9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228600" y="0"/>
            <a:ext cx="44119800" cy="32918400"/>
          </a:xfrm>
          <a:prstGeom prst="rect">
            <a:avLst/>
          </a:prstGeom>
          <a:solidFill>
            <a:srgbClr val="B5C4D7"/>
          </a:solidFill>
          <a:ln w="9525">
            <a:solidFill>
              <a:schemeClr val="tx1"/>
            </a:solidFill>
            <a:miter lim="800000"/>
            <a:headEnd/>
            <a:tailEnd/>
          </a:ln>
        </p:spPr>
        <p:txBody>
          <a:bodyPr wrap="none" anchor="ctr"/>
          <a:lstStyle/>
          <a:p>
            <a:endParaRPr lang="en-US">
              <a:latin typeface="Arial Black" pitchFamily="34" charset="0"/>
            </a:endParaRPr>
          </a:p>
        </p:txBody>
      </p:sp>
      <p:sp>
        <p:nvSpPr>
          <p:cNvPr id="2051" name="Rectangle 3"/>
          <p:cNvSpPr>
            <a:spLocks noChangeArrowheads="1"/>
          </p:cNvSpPr>
          <p:nvPr/>
        </p:nvSpPr>
        <p:spPr bwMode="auto">
          <a:xfrm>
            <a:off x="1371600" y="1104900"/>
            <a:ext cx="41148000" cy="4457700"/>
          </a:xfrm>
          <a:prstGeom prst="rect">
            <a:avLst/>
          </a:prstGeom>
          <a:solidFill>
            <a:srgbClr val="FFFFFF"/>
          </a:solidFill>
          <a:ln w="9525">
            <a:solidFill>
              <a:schemeClr val="bg1"/>
            </a:solidFill>
            <a:miter lim="800000"/>
            <a:headEnd/>
            <a:tailEnd/>
          </a:ln>
        </p:spPr>
        <p:txBody>
          <a:bodyPr wrap="none" lIns="128016" tIns="64008" rIns="128016" bIns="64008" anchor="ctr"/>
          <a:lstStyle/>
          <a:p>
            <a:pPr algn="ctr" defTabSz="1279525"/>
            <a:endParaRPr lang="en-US" sz="3400">
              <a:latin typeface="Arial Black" pitchFamily="34" charset="0"/>
            </a:endParaRPr>
          </a:p>
        </p:txBody>
      </p:sp>
      <p:sp>
        <p:nvSpPr>
          <p:cNvPr id="2052" name="Rectangle 4"/>
          <p:cNvSpPr>
            <a:spLocks noChangeArrowheads="1"/>
          </p:cNvSpPr>
          <p:nvPr/>
        </p:nvSpPr>
        <p:spPr bwMode="auto">
          <a:xfrm>
            <a:off x="6248400" y="1638300"/>
            <a:ext cx="33120013" cy="3806825"/>
          </a:xfrm>
          <a:prstGeom prst="rect">
            <a:avLst/>
          </a:prstGeom>
          <a:noFill/>
          <a:ln w="9525">
            <a:noFill/>
            <a:miter lim="800000"/>
            <a:headEnd/>
            <a:tailEnd/>
          </a:ln>
        </p:spPr>
        <p:txBody>
          <a:bodyPr lIns="128016" tIns="64008" rIns="128016" bIns="64008">
            <a:spAutoFit/>
          </a:bodyPr>
          <a:lstStyle/>
          <a:p>
            <a:pPr algn="ctr" defTabSz="1279525">
              <a:spcBef>
                <a:spcPct val="50000"/>
              </a:spcBef>
            </a:pPr>
            <a:r>
              <a:rPr lang="en-US" sz="8000" b="1">
                <a:latin typeface="Arial Black" pitchFamily="34" charset="0"/>
                <a:cs typeface="Aharoni" pitchFamily="2" charset="-79"/>
              </a:rPr>
              <a:t>Cottage Grove: Darling Street Development </a:t>
            </a:r>
          </a:p>
          <a:p>
            <a:pPr algn="ctr" defTabSz="1279525">
              <a:spcBef>
                <a:spcPct val="50000"/>
              </a:spcBef>
            </a:pPr>
            <a:r>
              <a:rPr lang="en-US" sz="3600" b="1">
                <a:latin typeface="Arial Black" pitchFamily="34" charset="0"/>
                <a:cs typeface="Aharoni" pitchFamily="2" charset="-79"/>
              </a:rPr>
              <a:t>Urban Solutions Team: Loliya Bobmanuel, Mark Brundage, Becca Sagastegui, Alex Tehranian (Architect)</a:t>
            </a:r>
          </a:p>
          <a:p>
            <a:pPr algn="ctr" defTabSz="1279525">
              <a:spcBef>
                <a:spcPct val="50000"/>
              </a:spcBef>
            </a:pPr>
            <a:r>
              <a:rPr lang="en-US" sz="3600" b="1">
                <a:latin typeface="Arial Black" pitchFamily="34" charset="0"/>
                <a:cs typeface="Aharoni" pitchFamily="2" charset="-79"/>
              </a:rPr>
              <a:t>Department of Civil and Environmental Engineering, Rice University, Houston, TX, 2010-2011</a:t>
            </a:r>
          </a:p>
          <a:p>
            <a:pPr algn="ctr" defTabSz="1279525">
              <a:spcBef>
                <a:spcPct val="50000"/>
              </a:spcBef>
            </a:pPr>
            <a:endParaRPr lang="en-US" sz="3400">
              <a:latin typeface="Arial Black" pitchFamily="34" charset="0"/>
            </a:endParaRPr>
          </a:p>
        </p:txBody>
      </p:sp>
      <p:sp>
        <p:nvSpPr>
          <p:cNvPr id="2053" name="Rectangle 7"/>
          <p:cNvSpPr>
            <a:spLocks noChangeArrowheads="1"/>
          </p:cNvSpPr>
          <p:nvPr/>
        </p:nvSpPr>
        <p:spPr bwMode="auto">
          <a:xfrm>
            <a:off x="14173200" y="6172200"/>
            <a:ext cx="15392400" cy="25603200"/>
          </a:xfrm>
          <a:prstGeom prst="rect">
            <a:avLst/>
          </a:prstGeom>
          <a:solidFill>
            <a:srgbClr val="FFFFFF"/>
          </a:solidFill>
          <a:ln w="9525">
            <a:solidFill>
              <a:srgbClr val="FFFFFF"/>
            </a:solidFill>
            <a:miter lim="800000"/>
            <a:headEnd/>
            <a:tailEnd/>
          </a:ln>
        </p:spPr>
        <p:txBody>
          <a:bodyPr wrap="none" anchor="ctr"/>
          <a:lstStyle/>
          <a:p>
            <a:endParaRPr lang="en-US">
              <a:latin typeface="Arial Black" pitchFamily="34" charset="0"/>
            </a:endParaRPr>
          </a:p>
        </p:txBody>
      </p:sp>
      <p:sp>
        <p:nvSpPr>
          <p:cNvPr id="2054" name="Rectangle 10"/>
          <p:cNvSpPr>
            <a:spLocks noChangeArrowheads="1"/>
          </p:cNvSpPr>
          <p:nvPr/>
        </p:nvSpPr>
        <p:spPr bwMode="auto">
          <a:xfrm>
            <a:off x="30327600" y="6172200"/>
            <a:ext cx="12039600" cy="25603200"/>
          </a:xfrm>
          <a:prstGeom prst="rect">
            <a:avLst/>
          </a:prstGeom>
          <a:solidFill>
            <a:srgbClr val="FFFFFF"/>
          </a:solidFill>
          <a:ln w="9525">
            <a:solidFill>
              <a:schemeClr val="bg1"/>
            </a:solidFill>
            <a:miter lim="800000"/>
            <a:headEnd/>
            <a:tailEnd/>
          </a:ln>
        </p:spPr>
        <p:txBody>
          <a:bodyPr wrap="none" lIns="128016" tIns="64008" rIns="128016" bIns="64008" anchor="ctr"/>
          <a:lstStyle/>
          <a:p>
            <a:endParaRPr lang="en-US" sz="3200">
              <a:latin typeface="Arial Black" pitchFamily="34" charset="0"/>
              <a:cs typeface="Aharoni" pitchFamily="2" charset="-79"/>
            </a:endParaRPr>
          </a:p>
        </p:txBody>
      </p:sp>
      <p:grpSp>
        <p:nvGrpSpPr>
          <p:cNvPr id="2055" name="Group 55"/>
          <p:cNvGrpSpPr>
            <a:grpSpLocks/>
          </p:cNvGrpSpPr>
          <p:nvPr/>
        </p:nvGrpSpPr>
        <p:grpSpPr bwMode="auto">
          <a:xfrm>
            <a:off x="30861000" y="25984200"/>
            <a:ext cx="10363200" cy="663575"/>
            <a:chOff x="30861000" y="26898600"/>
            <a:chExt cx="10363200" cy="744819"/>
          </a:xfrm>
        </p:grpSpPr>
        <p:sp>
          <p:nvSpPr>
            <p:cNvPr id="2102" name="Line 11"/>
            <p:cNvSpPr>
              <a:spLocks noChangeShapeType="1"/>
            </p:cNvSpPr>
            <p:nvPr/>
          </p:nvSpPr>
          <p:spPr bwMode="auto">
            <a:xfrm>
              <a:off x="30861000" y="27584400"/>
              <a:ext cx="10363200" cy="0"/>
            </a:xfrm>
            <a:prstGeom prst="line">
              <a:avLst/>
            </a:prstGeom>
            <a:noFill/>
            <a:ln w="9525">
              <a:solidFill>
                <a:schemeClr val="tx1"/>
              </a:solidFill>
              <a:round/>
              <a:headEnd/>
              <a:tailEnd/>
            </a:ln>
          </p:spPr>
          <p:txBody>
            <a:bodyPr/>
            <a:lstStyle/>
            <a:p>
              <a:endParaRPr lang="en-US"/>
            </a:p>
          </p:txBody>
        </p:sp>
        <p:sp>
          <p:nvSpPr>
            <p:cNvPr id="2103" name="Text Box 13"/>
            <p:cNvSpPr txBox="1">
              <a:spLocks noChangeArrowheads="1"/>
            </p:cNvSpPr>
            <p:nvPr/>
          </p:nvSpPr>
          <p:spPr bwMode="auto">
            <a:xfrm>
              <a:off x="30861000" y="26898600"/>
              <a:ext cx="10305257" cy="744819"/>
            </a:xfrm>
            <a:prstGeom prst="rect">
              <a:avLst/>
            </a:prstGeom>
            <a:noFill/>
            <a:ln w="9525">
              <a:noFill/>
              <a:miter lim="800000"/>
              <a:headEnd/>
              <a:tailEnd/>
            </a:ln>
          </p:spPr>
          <p:txBody>
            <a:bodyPr wrap="none" lIns="128016" tIns="64008" rIns="128016" bIns="64008">
              <a:spAutoFit/>
            </a:bodyPr>
            <a:lstStyle/>
            <a:p>
              <a:pPr defTabSz="1279525"/>
              <a:r>
                <a:rPr lang="en-US" sz="4000">
                  <a:latin typeface="Arial Black" pitchFamily="34" charset="0"/>
                  <a:cs typeface="Aharoni" pitchFamily="2" charset="-79"/>
                </a:rPr>
                <a:t>Acknowledgements and References</a:t>
              </a:r>
            </a:p>
          </p:txBody>
        </p:sp>
      </p:grpSp>
      <p:sp>
        <p:nvSpPr>
          <p:cNvPr id="2056" name="Rectangle 6"/>
          <p:cNvSpPr>
            <a:spLocks noChangeArrowheads="1"/>
          </p:cNvSpPr>
          <p:nvPr/>
        </p:nvSpPr>
        <p:spPr bwMode="auto">
          <a:xfrm>
            <a:off x="1371600" y="6172200"/>
            <a:ext cx="12039600" cy="25603200"/>
          </a:xfrm>
          <a:prstGeom prst="rect">
            <a:avLst/>
          </a:prstGeom>
          <a:solidFill>
            <a:srgbClr val="FFFFFF"/>
          </a:solidFill>
          <a:ln w="9525">
            <a:solidFill>
              <a:schemeClr val="bg1"/>
            </a:solidFill>
            <a:miter lim="800000"/>
            <a:headEnd/>
            <a:tailEnd/>
          </a:ln>
        </p:spPr>
        <p:txBody>
          <a:bodyPr wrap="none" lIns="179222" tIns="89611" rIns="179222" bIns="89611" anchor="ctr"/>
          <a:lstStyle/>
          <a:p>
            <a:pPr algn="ctr" defTabSz="1279525"/>
            <a:endParaRPr lang="en-US" sz="3400">
              <a:latin typeface="Arial Black" pitchFamily="34" charset="0"/>
            </a:endParaRPr>
          </a:p>
        </p:txBody>
      </p:sp>
      <p:pic>
        <p:nvPicPr>
          <p:cNvPr id="2057" name="Picture 18" descr="RiceLogo_lowR.jpg                                              0059182BMacintosh HD                   C006F5F3:"/>
          <p:cNvPicPr>
            <a:picLocks noChangeAspect="1" noChangeArrowheads="1"/>
          </p:cNvPicPr>
          <p:nvPr/>
        </p:nvPicPr>
        <p:blipFill>
          <a:blip r:embed="rId2" cstate="print"/>
          <a:srcRect/>
          <a:stretch>
            <a:fillRect/>
          </a:stretch>
        </p:blipFill>
        <p:spPr bwMode="auto">
          <a:xfrm>
            <a:off x="1981200" y="1966913"/>
            <a:ext cx="7392988" cy="2909887"/>
          </a:xfrm>
          <a:prstGeom prst="rect">
            <a:avLst/>
          </a:prstGeom>
          <a:noFill/>
          <a:ln w="9525">
            <a:noFill/>
            <a:miter lim="800000"/>
            <a:headEnd/>
            <a:tailEnd/>
          </a:ln>
        </p:spPr>
      </p:pic>
      <p:sp>
        <p:nvSpPr>
          <p:cNvPr id="2058" name="TextBox 1"/>
          <p:cNvSpPr txBox="1">
            <a:spLocks noChangeArrowheads="1"/>
          </p:cNvSpPr>
          <p:nvPr/>
        </p:nvSpPr>
        <p:spPr bwMode="auto">
          <a:xfrm>
            <a:off x="1828800" y="23241000"/>
            <a:ext cx="9753600" cy="1323975"/>
          </a:xfrm>
          <a:prstGeom prst="rect">
            <a:avLst/>
          </a:prstGeom>
          <a:noFill/>
          <a:ln w="9525">
            <a:noFill/>
            <a:miter lim="800000"/>
            <a:headEnd/>
            <a:tailEnd/>
          </a:ln>
        </p:spPr>
        <p:txBody>
          <a:bodyPr>
            <a:spAutoFit/>
          </a:bodyPr>
          <a:lstStyle/>
          <a:p>
            <a:r>
              <a:rPr lang="en-US" sz="4000">
                <a:latin typeface="Arial Black" pitchFamily="34" charset="0"/>
                <a:cs typeface="Aharoni" pitchFamily="2" charset="-79"/>
              </a:rPr>
              <a:t>Leadership in Energy &amp; Environmental Design (LEED)</a:t>
            </a:r>
          </a:p>
        </p:txBody>
      </p:sp>
      <p:sp>
        <p:nvSpPr>
          <p:cNvPr id="2059" name="TextBox 20"/>
          <p:cNvSpPr txBox="1">
            <a:spLocks noChangeArrowheads="1"/>
          </p:cNvSpPr>
          <p:nvPr/>
        </p:nvSpPr>
        <p:spPr bwMode="auto">
          <a:xfrm>
            <a:off x="14630400" y="6477000"/>
            <a:ext cx="6324600" cy="708025"/>
          </a:xfrm>
          <a:prstGeom prst="rect">
            <a:avLst/>
          </a:prstGeom>
          <a:noFill/>
          <a:ln w="9525">
            <a:noFill/>
            <a:miter lim="800000"/>
            <a:headEnd/>
            <a:tailEnd/>
          </a:ln>
        </p:spPr>
        <p:txBody>
          <a:bodyPr>
            <a:spAutoFit/>
          </a:bodyPr>
          <a:lstStyle/>
          <a:p>
            <a:r>
              <a:rPr lang="en-US" sz="4000">
                <a:latin typeface="Arial Black" pitchFamily="34" charset="0"/>
                <a:cs typeface="Aharoni" pitchFamily="2" charset="-79"/>
              </a:rPr>
              <a:t>Architectural Vision</a:t>
            </a:r>
          </a:p>
        </p:txBody>
      </p:sp>
      <p:sp>
        <p:nvSpPr>
          <p:cNvPr id="2060" name="TextBox 21"/>
          <p:cNvSpPr txBox="1">
            <a:spLocks noChangeArrowheads="1"/>
          </p:cNvSpPr>
          <p:nvPr/>
        </p:nvSpPr>
        <p:spPr bwMode="auto">
          <a:xfrm>
            <a:off x="14630400" y="17886363"/>
            <a:ext cx="6324600" cy="706437"/>
          </a:xfrm>
          <a:prstGeom prst="rect">
            <a:avLst/>
          </a:prstGeom>
          <a:noFill/>
          <a:ln w="9525">
            <a:noFill/>
            <a:miter lim="800000"/>
            <a:headEnd/>
            <a:tailEnd/>
          </a:ln>
        </p:spPr>
        <p:txBody>
          <a:bodyPr>
            <a:spAutoFit/>
          </a:bodyPr>
          <a:lstStyle/>
          <a:p>
            <a:r>
              <a:rPr lang="en-US" sz="4000">
                <a:latin typeface="Arial Black" pitchFamily="34" charset="0"/>
                <a:cs typeface="Aharoni" pitchFamily="2" charset="-79"/>
              </a:rPr>
              <a:t>The Site Plan</a:t>
            </a:r>
          </a:p>
        </p:txBody>
      </p:sp>
      <p:sp>
        <p:nvSpPr>
          <p:cNvPr id="2061" name="TextBox 22"/>
          <p:cNvSpPr txBox="1">
            <a:spLocks noChangeArrowheads="1"/>
          </p:cNvSpPr>
          <p:nvPr/>
        </p:nvSpPr>
        <p:spPr bwMode="auto">
          <a:xfrm>
            <a:off x="30861000" y="6477000"/>
            <a:ext cx="8991600" cy="708025"/>
          </a:xfrm>
          <a:prstGeom prst="rect">
            <a:avLst/>
          </a:prstGeom>
          <a:noFill/>
          <a:ln w="9525">
            <a:noFill/>
            <a:miter lim="800000"/>
            <a:headEnd/>
            <a:tailEnd/>
          </a:ln>
        </p:spPr>
        <p:txBody>
          <a:bodyPr>
            <a:spAutoFit/>
          </a:bodyPr>
          <a:lstStyle/>
          <a:p>
            <a:r>
              <a:rPr lang="en-US" sz="4000">
                <a:latin typeface="Arial Black" pitchFamily="34" charset="0"/>
                <a:cs typeface="Aharoni" pitchFamily="2" charset="-79"/>
              </a:rPr>
              <a:t>Environmental Remediation</a:t>
            </a:r>
          </a:p>
        </p:txBody>
      </p:sp>
      <p:pic>
        <p:nvPicPr>
          <p:cNvPr id="2062" name="Picture 2"/>
          <p:cNvPicPr>
            <a:picLocks noChangeAspect="1" noChangeArrowheads="1"/>
          </p:cNvPicPr>
          <p:nvPr/>
        </p:nvPicPr>
        <p:blipFill>
          <a:blip r:embed="rId3" cstate="print"/>
          <a:srcRect l="25183" t="37148" r="67078" b="42590"/>
          <a:stretch>
            <a:fillRect/>
          </a:stretch>
        </p:blipFill>
        <p:spPr bwMode="auto">
          <a:xfrm>
            <a:off x="37490400" y="1181100"/>
            <a:ext cx="3200400" cy="4268788"/>
          </a:xfrm>
          <a:prstGeom prst="rect">
            <a:avLst/>
          </a:prstGeom>
          <a:noFill/>
          <a:ln w="9525">
            <a:noFill/>
            <a:miter lim="800000"/>
            <a:headEnd/>
            <a:tailEnd/>
          </a:ln>
        </p:spPr>
      </p:pic>
      <p:sp>
        <p:nvSpPr>
          <p:cNvPr id="2063" name="TextBox 22"/>
          <p:cNvSpPr txBox="1">
            <a:spLocks noChangeArrowheads="1"/>
          </p:cNvSpPr>
          <p:nvPr/>
        </p:nvSpPr>
        <p:spPr bwMode="auto">
          <a:xfrm>
            <a:off x="1828800" y="13258800"/>
            <a:ext cx="10744200" cy="708025"/>
          </a:xfrm>
          <a:prstGeom prst="rect">
            <a:avLst/>
          </a:prstGeom>
          <a:noFill/>
          <a:ln w="9525">
            <a:noFill/>
            <a:miter lim="800000"/>
            <a:headEnd/>
            <a:tailEnd/>
          </a:ln>
        </p:spPr>
        <p:txBody>
          <a:bodyPr>
            <a:spAutoFit/>
          </a:bodyPr>
          <a:lstStyle/>
          <a:p>
            <a:r>
              <a:rPr lang="en-US" sz="4000">
                <a:latin typeface="Arial Black" pitchFamily="34" charset="0"/>
                <a:cs typeface="Aharoni" pitchFamily="2" charset="-79"/>
              </a:rPr>
              <a:t>Low Impact Development (LID)</a:t>
            </a:r>
          </a:p>
        </p:txBody>
      </p:sp>
      <p:sp>
        <p:nvSpPr>
          <p:cNvPr id="2064" name="TextBox 20"/>
          <p:cNvSpPr txBox="1">
            <a:spLocks noChangeArrowheads="1"/>
          </p:cNvSpPr>
          <p:nvPr/>
        </p:nvSpPr>
        <p:spPr bwMode="auto">
          <a:xfrm>
            <a:off x="1752600" y="6477000"/>
            <a:ext cx="6324600" cy="708025"/>
          </a:xfrm>
          <a:prstGeom prst="rect">
            <a:avLst/>
          </a:prstGeom>
          <a:noFill/>
          <a:ln w="9525">
            <a:noFill/>
            <a:miter lim="800000"/>
            <a:headEnd/>
            <a:tailEnd/>
          </a:ln>
        </p:spPr>
        <p:txBody>
          <a:bodyPr>
            <a:spAutoFit/>
          </a:bodyPr>
          <a:lstStyle/>
          <a:p>
            <a:r>
              <a:rPr lang="en-US" sz="4000">
                <a:latin typeface="Arial Black" pitchFamily="34" charset="0"/>
                <a:cs typeface="Aharoni" pitchFamily="2" charset="-79"/>
              </a:rPr>
              <a:t>The Challenge</a:t>
            </a:r>
          </a:p>
        </p:txBody>
      </p:sp>
      <p:pic>
        <p:nvPicPr>
          <p:cNvPr id="2065" name="Picture 23"/>
          <p:cNvPicPr>
            <a:picLocks noChangeAspect="1" noChangeArrowheads="1"/>
          </p:cNvPicPr>
          <p:nvPr/>
        </p:nvPicPr>
        <p:blipFill>
          <a:blip r:embed="rId4" cstate="print"/>
          <a:srcRect l="5914" t="15926" r="5833" b="11481"/>
          <a:stretch>
            <a:fillRect/>
          </a:stretch>
        </p:blipFill>
        <p:spPr bwMode="auto">
          <a:xfrm>
            <a:off x="14554200" y="7239000"/>
            <a:ext cx="14706600" cy="6804025"/>
          </a:xfrm>
          <a:prstGeom prst="rect">
            <a:avLst/>
          </a:prstGeom>
          <a:noFill/>
          <a:ln w="9525">
            <a:noFill/>
            <a:miter lim="800000"/>
            <a:headEnd/>
            <a:tailEnd/>
          </a:ln>
        </p:spPr>
      </p:pic>
      <p:sp>
        <p:nvSpPr>
          <p:cNvPr id="2066" name="TextBox 20"/>
          <p:cNvSpPr txBox="1">
            <a:spLocks noChangeArrowheads="1"/>
          </p:cNvSpPr>
          <p:nvPr/>
        </p:nvSpPr>
        <p:spPr bwMode="auto">
          <a:xfrm>
            <a:off x="1828800" y="7315200"/>
            <a:ext cx="10439400" cy="5632450"/>
          </a:xfrm>
          <a:prstGeom prst="rect">
            <a:avLst/>
          </a:prstGeom>
          <a:noFill/>
          <a:ln w="9525">
            <a:noFill/>
            <a:miter lim="800000"/>
            <a:headEnd/>
            <a:tailEnd/>
          </a:ln>
        </p:spPr>
        <p:txBody>
          <a:bodyPr>
            <a:spAutoFit/>
          </a:bodyPr>
          <a:lstStyle/>
          <a:p>
            <a:r>
              <a:rPr lang="en-US" sz="3600" b="1">
                <a:latin typeface="Calibri" pitchFamily="34" charset="0"/>
                <a:cs typeface="Aharoni" pitchFamily="2" charset="-79"/>
              </a:rPr>
              <a:t>Darling Street is a typical residential street in the Cottage Grove subdivision north of Interstate-10 within the 610 loop. Currently there are very narrow streets that inhibit on-street parking, no sidewalks, deep ditches and culverts on both sides of the street, and old utilities (circa 1962). The project involves the design of new apartments and sufficient parking in addition to increasing the width of the road and incorporating low impact development.  The entire design is confined to a 50 foot right of way.</a:t>
            </a:r>
          </a:p>
        </p:txBody>
      </p:sp>
      <p:sp>
        <p:nvSpPr>
          <p:cNvPr id="2067" name="TextBox 41"/>
          <p:cNvSpPr txBox="1">
            <a:spLocks noChangeArrowheads="1"/>
          </p:cNvSpPr>
          <p:nvPr/>
        </p:nvSpPr>
        <p:spPr bwMode="auto">
          <a:xfrm>
            <a:off x="30861000" y="26822400"/>
            <a:ext cx="11201400" cy="5694363"/>
          </a:xfrm>
          <a:prstGeom prst="rect">
            <a:avLst/>
          </a:prstGeom>
          <a:noFill/>
          <a:ln w="9525">
            <a:noFill/>
            <a:miter lim="800000"/>
            <a:headEnd/>
            <a:tailEnd/>
          </a:ln>
        </p:spPr>
        <p:txBody>
          <a:bodyPr>
            <a:spAutoFit/>
          </a:bodyPr>
          <a:lstStyle/>
          <a:p>
            <a:r>
              <a:rPr lang="en-US" sz="2800" b="1">
                <a:latin typeface="Calibri" pitchFamily="34" charset="0"/>
                <a:cs typeface="Aharoni" pitchFamily="2" charset="-79"/>
              </a:rPr>
              <a:t>ASCE 7-05</a:t>
            </a:r>
          </a:p>
          <a:p>
            <a:r>
              <a:rPr lang="en-US" sz="2800" b="1">
                <a:latin typeface="Calibri" pitchFamily="34" charset="0"/>
                <a:cs typeface="Aharoni" pitchFamily="2" charset="-79"/>
              </a:rPr>
              <a:t>City of Houston Code of Ordinances</a:t>
            </a:r>
          </a:p>
          <a:p>
            <a:r>
              <a:rPr lang="en-US" sz="2800" b="1">
                <a:latin typeface="Calibri" pitchFamily="34" charset="0"/>
                <a:cs typeface="Aharoni" pitchFamily="2" charset="-79"/>
              </a:rPr>
              <a:t>City of Houston Infrastructure Design Manual</a:t>
            </a:r>
          </a:p>
          <a:p>
            <a:r>
              <a:rPr lang="en-US" sz="2800" b="1">
                <a:latin typeface="Calibri" pitchFamily="34" charset="0"/>
                <a:cs typeface="Aharoni" pitchFamily="2" charset="-79"/>
              </a:rPr>
              <a:t>Harris County Flood Control District Procedure Manual</a:t>
            </a:r>
          </a:p>
          <a:p>
            <a:r>
              <a:rPr lang="en-US" sz="2800" b="1">
                <a:latin typeface="Calibri" pitchFamily="34" charset="0"/>
                <a:cs typeface="Aharoni" pitchFamily="2" charset="-79"/>
              </a:rPr>
              <a:t>International Building Code</a:t>
            </a:r>
          </a:p>
          <a:p>
            <a:r>
              <a:rPr lang="en-US" sz="2800" b="1">
                <a:latin typeface="Calibri" pitchFamily="34" charset="0"/>
                <a:cs typeface="Aharoni" pitchFamily="2" charset="-79"/>
              </a:rPr>
              <a:t>Texas Administrative Code (Texas Commission on Environmental Quality)</a:t>
            </a:r>
          </a:p>
          <a:p>
            <a:r>
              <a:rPr lang="en-US" sz="2800" b="1">
                <a:latin typeface="Calibri" pitchFamily="34" charset="0"/>
                <a:cs typeface="Aharoni" pitchFamily="2" charset="-79"/>
              </a:rPr>
              <a:t>Tropical Storm Allison Recovery Project (TSARP) Flood Insurance Rate Map</a:t>
            </a:r>
          </a:p>
          <a:p>
            <a:endParaRPr lang="en-US" sz="2800" b="1">
              <a:latin typeface="Calibri" pitchFamily="34" charset="0"/>
              <a:cs typeface="Aharoni" pitchFamily="2" charset="-79"/>
            </a:endParaRPr>
          </a:p>
          <a:p>
            <a:r>
              <a:rPr lang="en-US" sz="2800" b="1">
                <a:latin typeface="Calibri" pitchFamily="34" charset="0"/>
                <a:cs typeface="Aharoni" pitchFamily="2" charset="-79"/>
              </a:rPr>
              <a:t>Special thanks to Dr. Philip Bedient (and research group), </a:t>
            </a:r>
          </a:p>
          <a:p>
            <a:r>
              <a:rPr lang="en-US" sz="2800" b="1">
                <a:latin typeface="Calibri" pitchFamily="34" charset="0"/>
                <a:cs typeface="Aharoni" pitchFamily="2" charset="-79"/>
              </a:rPr>
              <a:t>Mr. Charles Penland, Dr. Calvin H. Ward, Alex Tehranian, and the Oshman Engineering Design Kitchen.</a:t>
            </a:r>
          </a:p>
          <a:p>
            <a:endParaRPr lang="en-US" sz="2800" b="1">
              <a:latin typeface="Calibri" pitchFamily="34" charset="0"/>
              <a:cs typeface="Aharoni" pitchFamily="2" charset="-79"/>
            </a:endParaRPr>
          </a:p>
          <a:p>
            <a:endParaRPr lang="en-US" sz="2800" b="1">
              <a:latin typeface="Calibri" pitchFamily="34" charset="0"/>
              <a:cs typeface="Aharoni" pitchFamily="2" charset="-79"/>
            </a:endParaRPr>
          </a:p>
        </p:txBody>
      </p:sp>
      <p:sp>
        <p:nvSpPr>
          <p:cNvPr id="2068" name="TextBox 22"/>
          <p:cNvSpPr txBox="1">
            <a:spLocks noChangeArrowheads="1"/>
          </p:cNvSpPr>
          <p:nvPr/>
        </p:nvSpPr>
        <p:spPr bwMode="auto">
          <a:xfrm>
            <a:off x="36118800" y="14816138"/>
            <a:ext cx="5791200" cy="8402637"/>
          </a:xfrm>
          <a:prstGeom prst="rect">
            <a:avLst/>
          </a:prstGeom>
          <a:noFill/>
          <a:ln w="9525">
            <a:noFill/>
            <a:miter lim="800000"/>
            <a:headEnd/>
            <a:tailEnd/>
          </a:ln>
        </p:spPr>
        <p:txBody>
          <a:bodyPr>
            <a:spAutoFit/>
          </a:bodyPr>
          <a:lstStyle/>
          <a:p>
            <a:r>
              <a:rPr lang="en-US" sz="3600" b="1">
                <a:latin typeface="Calibri" pitchFamily="34" charset="0"/>
                <a:cs typeface="Aharoni" pitchFamily="2" charset="-79"/>
              </a:rPr>
              <a:t>A standard isolated footing embedded to a depth of 3’ was designed to take advantage of the bearing capacity of the soil.  Because the site is located within the 100-year floodplain, the bottom elevation of the building is raised 12 inches above base flood elevation (BFE).  The backfill is a silty clay to inhibit water infiltration to the highly expansive clays beneath the foundation.</a:t>
            </a:r>
          </a:p>
        </p:txBody>
      </p:sp>
      <p:sp>
        <p:nvSpPr>
          <p:cNvPr id="2069" name="TextBox 22"/>
          <p:cNvSpPr txBox="1">
            <a:spLocks noChangeArrowheads="1"/>
          </p:cNvSpPr>
          <p:nvPr/>
        </p:nvSpPr>
        <p:spPr bwMode="auto">
          <a:xfrm>
            <a:off x="14630400" y="14089063"/>
            <a:ext cx="10058400" cy="3970337"/>
          </a:xfrm>
          <a:prstGeom prst="rect">
            <a:avLst/>
          </a:prstGeom>
          <a:noFill/>
          <a:ln w="9525">
            <a:noFill/>
            <a:miter lim="800000"/>
            <a:headEnd/>
            <a:tailEnd/>
          </a:ln>
        </p:spPr>
        <p:txBody>
          <a:bodyPr>
            <a:spAutoFit/>
          </a:bodyPr>
          <a:lstStyle/>
          <a:p>
            <a:r>
              <a:rPr lang="en-US" sz="3600" b="1">
                <a:latin typeface="Calibri" pitchFamily="34" charset="0"/>
              </a:rPr>
              <a:t>The apartment complex includes 24 units and was designed to attract young professionals given its proximity to downtown Houston. The central courtyard creates internal public space with rooftop balconies and green roof gardens. The glass façade and louvers provide enhanced aesthetics .</a:t>
            </a:r>
          </a:p>
          <a:p>
            <a:endParaRPr lang="en-US" sz="3600" b="1">
              <a:latin typeface="Calibri" pitchFamily="34" charset="0"/>
              <a:cs typeface="Aharoni" pitchFamily="2" charset="-79"/>
            </a:endParaRPr>
          </a:p>
        </p:txBody>
      </p:sp>
      <p:sp>
        <p:nvSpPr>
          <p:cNvPr id="2070" name="TextBox 20"/>
          <p:cNvSpPr txBox="1">
            <a:spLocks noChangeArrowheads="1"/>
          </p:cNvSpPr>
          <p:nvPr/>
        </p:nvSpPr>
        <p:spPr bwMode="auto">
          <a:xfrm>
            <a:off x="1828800" y="14020800"/>
            <a:ext cx="10439400" cy="4340225"/>
          </a:xfrm>
          <a:prstGeom prst="rect">
            <a:avLst/>
          </a:prstGeom>
          <a:noFill/>
          <a:ln w="9525">
            <a:noFill/>
            <a:miter lim="800000"/>
            <a:headEnd/>
            <a:tailEnd/>
          </a:ln>
        </p:spPr>
        <p:txBody>
          <a:bodyPr>
            <a:spAutoFit/>
          </a:bodyPr>
          <a:lstStyle/>
          <a:p>
            <a:r>
              <a:rPr lang="en-US" sz="3600" b="1">
                <a:latin typeface="Calibri" pitchFamily="34" charset="0"/>
              </a:rPr>
              <a:t>LID has two purposes: 1) to manage storm water and imitate natural hydrologic patterns, and 2) to use and conserve natural features of the site.</a:t>
            </a:r>
            <a:br>
              <a:rPr lang="en-US" sz="3600" b="1">
                <a:latin typeface="Calibri" pitchFamily="34" charset="0"/>
              </a:rPr>
            </a:br>
            <a:r>
              <a:rPr lang="en-US" sz="3600" b="1">
                <a:latin typeface="Calibri" pitchFamily="34" charset="0"/>
              </a:rPr>
              <a:t>A 15’ x 15’ rainwater catchment tank, green roof, vegetated bioswales, and permeable pavement for parking are utilized to meet these goals.</a:t>
            </a:r>
          </a:p>
          <a:p>
            <a:r>
              <a:rPr lang="en-US" sz="3000">
                <a:latin typeface="Arial Black" pitchFamily="34" charset="0"/>
              </a:rPr>
              <a:t> </a:t>
            </a:r>
          </a:p>
          <a:p>
            <a:endParaRPr lang="en-US" sz="3000">
              <a:latin typeface="Arial Black" pitchFamily="34" charset="0"/>
              <a:cs typeface="Aharoni" pitchFamily="2" charset="-79"/>
            </a:endParaRPr>
          </a:p>
        </p:txBody>
      </p:sp>
      <p:sp>
        <p:nvSpPr>
          <p:cNvPr id="2071" name="TextBox 20"/>
          <p:cNvSpPr txBox="1">
            <a:spLocks noChangeArrowheads="1"/>
          </p:cNvSpPr>
          <p:nvPr/>
        </p:nvSpPr>
        <p:spPr bwMode="auto">
          <a:xfrm>
            <a:off x="30861000" y="7315200"/>
            <a:ext cx="10439400" cy="7662863"/>
          </a:xfrm>
          <a:prstGeom prst="rect">
            <a:avLst/>
          </a:prstGeom>
          <a:noFill/>
          <a:ln w="9525">
            <a:noFill/>
            <a:miter lim="800000"/>
            <a:headEnd/>
            <a:tailEnd/>
          </a:ln>
        </p:spPr>
        <p:txBody>
          <a:bodyPr>
            <a:spAutoFit/>
          </a:bodyPr>
          <a:lstStyle/>
          <a:p>
            <a:r>
              <a:rPr lang="en-US" sz="3600" b="1">
                <a:latin typeface="Calibri" pitchFamily="34" charset="0"/>
              </a:rPr>
              <a:t>There are unhealthy levels of lead and arsenic in the historic fill (2’ below ground level) on the site. In situ solidification and stabilization will be used to remediate the soil. The process involves a cement-based binder (ash, silicates, aluminoferrites) that is injected into the soil and reacts with the metals to form less mobile forms (such as metal hydroxides).  These  forms will remain in the soil but will not cause harm. A benefit of the vegetation in the bioswales is that the complex root systems can effectively filter nitrogen, potassium, and phosphorus from fertilizer, thus degrading water pollutants in the runoff.</a:t>
            </a:r>
          </a:p>
          <a:p>
            <a:r>
              <a:rPr lang="en-US" sz="3000">
                <a:latin typeface="Arial Black" pitchFamily="34" charset="0"/>
              </a:rPr>
              <a:t> </a:t>
            </a:r>
          </a:p>
          <a:p>
            <a:endParaRPr lang="en-US" sz="3000">
              <a:latin typeface="Arial Black" pitchFamily="34" charset="0"/>
              <a:cs typeface="Aharoni" pitchFamily="2" charset="-79"/>
            </a:endParaRPr>
          </a:p>
        </p:txBody>
      </p:sp>
      <p:pic>
        <p:nvPicPr>
          <p:cNvPr id="2072" name="Picture 30"/>
          <p:cNvPicPr>
            <a:picLocks noChangeAspect="1" noChangeArrowheads="1"/>
          </p:cNvPicPr>
          <p:nvPr/>
        </p:nvPicPr>
        <p:blipFill>
          <a:blip r:embed="rId5" cstate="print"/>
          <a:srcRect l="40833" t="16667" r="22917" b="12222"/>
          <a:stretch>
            <a:fillRect/>
          </a:stretch>
        </p:blipFill>
        <p:spPr bwMode="auto">
          <a:xfrm>
            <a:off x="31318200" y="14892338"/>
            <a:ext cx="4071938" cy="4492625"/>
          </a:xfrm>
          <a:prstGeom prst="rect">
            <a:avLst/>
          </a:prstGeom>
          <a:noFill/>
          <a:ln w="9525">
            <a:noFill/>
            <a:miter lim="800000"/>
            <a:headEnd/>
            <a:tailEnd/>
          </a:ln>
        </p:spPr>
      </p:pic>
      <p:grpSp>
        <p:nvGrpSpPr>
          <p:cNvPr id="2073" name="Group 72"/>
          <p:cNvGrpSpPr>
            <a:grpSpLocks/>
          </p:cNvGrpSpPr>
          <p:nvPr/>
        </p:nvGrpSpPr>
        <p:grpSpPr bwMode="auto">
          <a:xfrm>
            <a:off x="7315200" y="17678400"/>
            <a:ext cx="5867400" cy="5181600"/>
            <a:chOff x="36347400" y="20574000"/>
            <a:chExt cx="5867400" cy="5181601"/>
          </a:xfrm>
        </p:grpSpPr>
        <p:pic>
          <p:nvPicPr>
            <p:cNvPr id="2100" name="Picture 25"/>
            <p:cNvPicPr>
              <a:picLocks noChangeAspect="1" noChangeArrowheads="1"/>
            </p:cNvPicPr>
            <p:nvPr/>
          </p:nvPicPr>
          <p:blipFill>
            <a:blip r:embed="rId6" cstate="print"/>
            <a:srcRect l="29610" t="15846" r="19746" b="10492"/>
            <a:stretch>
              <a:fillRect/>
            </a:stretch>
          </p:blipFill>
          <p:spPr bwMode="auto">
            <a:xfrm>
              <a:off x="36347400" y="20955000"/>
              <a:ext cx="5867400" cy="4800601"/>
            </a:xfrm>
            <a:prstGeom prst="rect">
              <a:avLst/>
            </a:prstGeom>
            <a:noFill/>
            <a:ln w="9525">
              <a:noFill/>
              <a:miter lim="800000"/>
              <a:headEnd/>
              <a:tailEnd/>
            </a:ln>
          </p:spPr>
        </p:pic>
        <p:sp>
          <p:nvSpPr>
            <p:cNvPr id="2101" name="TextBox 22"/>
            <p:cNvSpPr txBox="1">
              <a:spLocks noChangeArrowheads="1"/>
            </p:cNvSpPr>
            <p:nvPr/>
          </p:nvSpPr>
          <p:spPr bwMode="auto">
            <a:xfrm>
              <a:off x="37719000" y="20574000"/>
              <a:ext cx="3200400" cy="461665"/>
            </a:xfrm>
            <a:prstGeom prst="rect">
              <a:avLst/>
            </a:prstGeom>
            <a:noFill/>
            <a:ln w="9525">
              <a:noFill/>
              <a:miter lim="800000"/>
              <a:headEnd/>
              <a:tailEnd/>
            </a:ln>
          </p:spPr>
          <p:txBody>
            <a:bodyPr>
              <a:spAutoFit/>
            </a:bodyPr>
            <a:lstStyle/>
            <a:p>
              <a:r>
                <a:rPr lang="en-US" b="1">
                  <a:latin typeface="Calibri" pitchFamily="34" charset="0"/>
                  <a:cs typeface="Times New Roman" pitchFamily="18" charset="0"/>
                </a:rPr>
                <a:t>Bioswale Cross Section</a:t>
              </a:r>
            </a:p>
          </p:txBody>
        </p:sp>
      </p:grpSp>
      <p:grpSp>
        <p:nvGrpSpPr>
          <p:cNvPr id="2074" name="Group 74"/>
          <p:cNvGrpSpPr>
            <a:grpSpLocks/>
          </p:cNvGrpSpPr>
          <p:nvPr/>
        </p:nvGrpSpPr>
        <p:grpSpPr bwMode="auto">
          <a:xfrm>
            <a:off x="1447800" y="17678400"/>
            <a:ext cx="6248400" cy="5562600"/>
            <a:chOff x="1447800" y="20479643"/>
            <a:chExt cx="6248400" cy="5562600"/>
          </a:xfrm>
        </p:grpSpPr>
        <p:sp>
          <p:nvSpPr>
            <p:cNvPr id="2091" name="TextBox 22"/>
            <p:cNvSpPr txBox="1">
              <a:spLocks noChangeArrowheads="1"/>
            </p:cNvSpPr>
            <p:nvPr/>
          </p:nvSpPr>
          <p:spPr bwMode="auto">
            <a:xfrm>
              <a:off x="6096000" y="25661243"/>
              <a:ext cx="1219200" cy="381000"/>
            </a:xfrm>
            <a:prstGeom prst="rect">
              <a:avLst/>
            </a:prstGeom>
            <a:noFill/>
            <a:ln w="9525">
              <a:noFill/>
              <a:miter lim="800000"/>
              <a:headEnd/>
              <a:tailEnd/>
            </a:ln>
          </p:spPr>
          <p:txBody>
            <a:bodyPr>
              <a:spAutoFit/>
            </a:bodyPr>
            <a:lstStyle/>
            <a:p>
              <a:r>
                <a:rPr lang="en-US" sz="1800" b="1">
                  <a:latin typeface="Calibri" pitchFamily="34" charset="0"/>
                  <a:cs typeface="Times New Roman" pitchFamily="18" charset="0"/>
                </a:rPr>
                <a:t>Time (min)</a:t>
              </a:r>
            </a:p>
          </p:txBody>
        </p:sp>
        <p:grpSp>
          <p:nvGrpSpPr>
            <p:cNvPr id="2092" name="Group 69"/>
            <p:cNvGrpSpPr>
              <a:grpSpLocks/>
            </p:cNvGrpSpPr>
            <p:nvPr/>
          </p:nvGrpSpPr>
          <p:grpSpPr bwMode="auto">
            <a:xfrm>
              <a:off x="1600200" y="20479643"/>
              <a:ext cx="6096000" cy="5181600"/>
              <a:chOff x="30632400" y="20650200"/>
              <a:chExt cx="6096000" cy="5181600"/>
            </a:xfrm>
          </p:grpSpPr>
          <p:pic>
            <p:nvPicPr>
              <p:cNvPr id="2098" name="Picture 2"/>
              <p:cNvPicPr>
                <a:picLocks noChangeAspect="1" noChangeArrowheads="1"/>
              </p:cNvPicPr>
              <p:nvPr/>
            </p:nvPicPr>
            <p:blipFill>
              <a:blip r:embed="rId7" cstate="print"/>
              <a:srcRect l="21608" t="21103" r="43636" b="23007"/>
              <a:stretch>
                <a:fillRect/>
              </a:stretch>
            </p:blipFill>
            <p:spPr bwMode="auto">
              <a:xfrm>
                <a:off x="30632400" y="20802600"/>
                <a:ext cx="5562600" cy="5029200"/>
              </a:xfrm>
              <a:prstGeom prst="rect">
                <a:avLst/>
              </a:prstGeom>
              <a:noFill/>
              <a:ln w="9525">
                <a:noFill/>
                <a:miter lim="800000"/>
                <a:headEnd/>
                <a:tailEnd/>
              </a:ln>
            </p:spPr>
          </p:pic>
          <p:sp>
            <p:nvSpPr>
              <p:cNvPr id="2099" name="TextBox 68"/>
              <p:cNvSpPr txBox="1">
                <a:spLocks noChangeArrowheads="1"/>
              </p:cNvSpPr>
              <p:nvPr/>
            </p:nvSpPr>
            <p:spPr bwMode="auto">
              <a:xfrm>
                <a:off x="36195000" y="20650200"/>
                <a:ext cx="533400" cy="461665"/>
              </a:xfrm>
              <a:prstGeom prst="rect">
                <a:avLst/>
              </a:prstGeom>
              <a:solidFill>
                <a:schemeClr val="bg1"/>
              </a:solidFill>
              <a:ln w="9525">
                <a:noFill/>
                <a:miter lim="800000"/>
                <a:headEnd/>
                <a:tailEnd/>
              </a:ln>
            </p:spPr>
            <p:txBody>
              <a:bodyPr>
                <a:spAutoFit/>
              </a:bodyPr>
              <a:lstStyle/>
              <a:p>
                <a:endParaRPr lang="en-US"/>
              </a:p>
            </p:txBody>
          </p:sp>
        </p:grpSp>
        <p:grpSp>
          <p:nvGrpSpPr>
            <p:cNvPr id="2093" name="Group 70"/>
            <p:cNvGrpSpPr>
              <a:grpSpLocks/>
            </p:cNvGrpSpPr>
            <p:nvPr/>
          </p:nvGrpSpPr>
          <p:grpSpPr bwMode="auto">
            <a:xfrm>
              <a:off x="5791200" y="23680043"/>
              <a:ext cx="1371600" cy="1524000"/>
              <a:chOff x="35128200" y="23469600"/>
              <a:chExt cx="1371600" cy="1524000"/>
            </a:xfrm>
          </p:grpSpPr>
          <p:pic>
            <p:nvPicPr>
              <p:cNvPr id="2096" name="Picture 31"/>
              <p:cNvPicPr>
                <a:picLocks noChangeAspect="1" noChangeArrowheads="1"/>
              </p:cNvPicPr>
              <p:nvPr/>
            </p:nvPicPr>
            <p:blipFill>
              <a:blip r:embed="rId8" cstate="print"/>
              <a:srcRect l="81667" t="38889" r="10834" b="54443"/>
              <a:stretch>
                <a:fillRect/>
              </a:stretch>
            </p:blipFill>
            <p:spPr bwMode="auto">
              <a:xfrm>
                <a:off x="35128200" y="23469600"/>
                <a:ext cx="1371600" cy="685800"/>
              </a:xfrm>
              <a:prstGeom prst="rect">
                <a:avLst/>
              </a:prstGeom>
              <a:noFill/>
              <a:ln w="9525">
                <a:noFill/>
                <a:miter lim="800000"/>
                <a:headEnd/>
                <a:tailEnd/>
              </a:ln>
            </p:spPr>
          </p:pic>
          <p:pic>
            <p:nvPicPr>
              <p:cNvPr id="2097" name="Picture 31"/>
              <p:cNvPicPr>
                <a:picLocks noChangeAspect="1" noChangeArrowheads="1"/>
              </p:cNvPicPr>
              <p:nvPr/>
            </p:nvPicPr>
            <p:blipFill>
              <a:blip r:embed="rId8" cstate="print"/>
              <a:srcRect l="81667" t="60371" r="10834" b="32222"/>
              <a:stretch>
                <a:fillRect/>
              </a:stretch>
            </p:blipFill>
            <p:spPr bwMode="auto">
              <a:xfrm>
                <a:off x="35128200" y="24231600"/>
                <a:ext cx="1371600" cy="762000"/>
              </a:xfrm>
              <a:prstGeom prst="rect">
                <a:avLst/>
              </a:prstGeom>
              <a:noFill/>
              <a:ln w="9525">
                <a:noFill/>
                <a:miter lim="800000"/>
                <a:headEnd/>
                <a:tailEnd/>
              </a:ln>
            </p:spPr>
          </p:pic>
        </p:grpSp>
        <p:sp>
          <p:nvSpPr>
            <p:cNvPr id="2094" name="TextBox 22"/>
            <p:cNvSpPr txBox="1">
              <a:spLocks noChangeArrowheads="1"/>
            </p:cNvSpPr>
            <p:nvPr/>
          </p:nvSpPr>
          <p:spPr bwMode="auto">
            <a:xfrm>
              <a:off x="1905000" y="20489823"/>
              <a:ext cx="4648200" cy="461665"/>
            </a:xfrm>
            <a:prstGeom prst="rect">
              <a:avLst/>
            </a:prstGeom>
            <a:noFill/>
            <a:ln w="9525">
              <a:noFill/>
              <a:miter lim="800000"/>
              <a:headEnd/>
              <a:tailEnd/>
            </a:ln>
          </p:spPr>
          <p:txBody>
            <a:bodyPr>
              <a:spAutoFit/>
            </a:bodyPr>
            <a:lstStyle/>
            <a:p>
              <a:r>
                <a:rPr lang="en-US" b="1">
                  <a:latin typeface="Calibri" pitchFamily="34" charset="0"/>
                  <a:cs typeface="Times New Roman" pitchFamily="18" charset="0"/>
                </a:rPr>
                <a:t>Darling Street: 2-year Storm Event</a:t>
              </a:r>
            </a:p>
          </p:txBody>
        </p:sp>
        <p:sp>
          <p:nvSpPr>
            <p:cNvPr id="2095" name="TextBox 22"/>
            <p:cNvSpPr txBox="1">
              <a:spLocks noChangeArrowheads="1"/>
            </p:cNvSpPr>
            <p:nvPr/>
          </p:nvSpPr>
          <p:spPr bwMode="auto">
            <a:xfrm>
              <a:off x="1447800" y="20726400"/>
              <a:ext cx="381000" cy="369332"/>
            </a:xfrm>
            <a:prstGeom prst="rect">
              <a:avLst/>
            </a:prstGeom>
            <a:noFill/>
            <a:ln w="9525">
              <a:noFill/>
              <a:miter lim="800000"/>
              <a:headEnd/>
              <a:tailEnd/>
            </a:ln>
          </p:spPr>
          <p:txBody>
            <a:bodyPr>
              <a:spAutoFit/>
            </a:bodyPr>
            <a:lstStyle/>
            <a:p>
              <a:r>
                <a:rPr lang="en-US" sz="1800" b="1">
                  <a:latin typeface="Calibri" pitchFamily="34" charset="0"/>
                  <a:cs typeface="Times New Roman" pitchFamily="18" charset="0"/>
                </a:rPr>
                <a:t>Q</a:t>
              </a:r>
            </a:p>
          </p:txBody>
        </p:sp>
      </p:grpSp>
      <p:pic>
        <p:nvPicPr>
          <p:cNvPr id="2075" name="Picture 2"/>
          <p:cNvPicPr>
            <a:picLocks noChangeAspect="1" noChangeArrowheads="1"/>
          </p:cNvPicPr>
          <p:nvPr/>
        </p:nvPicPr>
        <p:blipFill>
          <a:blip r:embed="rId9" cstate="print"/>
          <a:srcRect l="7576" t="12746" r="3030" b="8824"/>
          <a:stretch>
            <a:fillRect/>
          </a:stretch>
        </p:blipFill>
        <p:spPr bwMode="auto">
          <a:xfrm>
            <a:off x="30861000" y="19537363"/>
            <a:ext cx="5145088" cy="3487737"/>
          </a:xfrm>
          <a:prstGeom prst="rect">
            <a:avLst/>
          </a:prstGeom>
          <a:noFill/>
          <a:ln w="9525">
            <a:noFill/>
            <a:miter lim="800000"/>
            <a:headEnd/>
            <a:tailEnd/>
          </a:ln>
        </p:spPr>
      </p:pic>
      <p:sp>
        <p:nvSpPr>
          <p:cNvPr id="2076" name="TextBox 47"/>
          <p:cNvSpPr txBox="1">
            <a:spLocks noChangeArrowheads="1"/>
          </p:cNvSpPr>
          <p:nvPr/>
        </p:nvSpPr>
        <p:spPr bwMode="auto">
          <a:xfrm>
            <a:off x="30861000" y="23045738"/>
            <a:ext cx="11201400" cy="2862262"/>
          </a:xfrm>
          <a:prstGeom prst="rect">
            <a:avLst/>
          </a:prstGeom>
          <a:noFill/>
          <a:ln w="9525">
            <a:noFill/>
            <a:miter lim="800000"/>
            <a:headEnd/>
            <a:tailEnd/>
          </a:ln>
        </p:spPr>
        <p:txBody>
          <a:bodyPr>
            <a:spAutoFit/>
          </a:bodyPr>
          <a:lstStyle/>
          <a:p>
            <a:r>
              <a:rPr lang="en-US" sz="3600" b="1">
                <a:latin typeface="Calibri" pitchFamily="34" charset="0"/>
              </a:rPr>
              <a:t>The four-story structure has a steel frame with enough capacity to support both the green roof and the multiple cantilevered units. The components include W21x83 beams with 15’ spacing and W24x146  girders with 30’ spacing.</a:t>
            </a:r>
          </a:p>
        </p:txBody>
      </p:sp>
      <p:sp>
        <p:nvSpPr>
          <p:cNvPr id="2077" name="TextBox 48"/>
          <p:cNvSpPr txBox="1">
            <a:spLocks noChangeArrowheads="1"/>
          </p:cNvSpPr>
          <p:nvPr/>
        </p:nvSpPr>
        <p:spPr bwMode="auto">
          <a:xfrm>
            <a:off x="1828800" y="24564975"/>
            <a:ext cx="11430000" cy="3416300"/>
          </a:xfrm>
          <a:prstGeom prst="rect">
            <a:avLst/>
          </a:prstGeom>
          <a:noFill/>
          <a:ln w="9525">
            <a:noFill/>
            <a:miter lim="800000"/>
            <a:headEnd/>
            <a:tailEnd/>
          </a:ln>
        </p:spPr>
        <p:txBody>
          <a:bodyPr>
            <a:spAutoFit/>
          </a:bodyPr>
          <a:lstStyle/>
          <a:p>
            <a:r>
              <a:rPr lang="en-US" sz="3600" b="1">
                <a:latin typeface="Calibri" pitchFamily="34" charset="0"/>
              </a:rPr>
              <a:t>LEED for New Construction is a green building certification system that incorporates strategies to improve building performance, including energy and water usage, indoor environmental air quality, CO</a:t>
            </a:r>
            <a:r>
              <a:rPr lang="en-US" b="1">
                <a:latin typeface="Calibri" pitchFamily="34" charset="0"/>
              </a:rPr>
              <a:t>2 </a:t>
            </a:r>
            <a:r>
              <a:rPr lang="en-US" sz="3600" b="1">
                <a:latin typeface="Calibri" pitchFamily="34" charset="0"/>
              </a:rPr>
              <a:t>reduction, and stewardship of resources.  The apartment complex achieves LEED Silver certification with the following breakdown:</a:t>
            </a:r>
          </a:p>
        </p:txBody>
      </p:sp>
      <p:sp>
        <p:nvSpPr>
          <p:cNvPr id="2078" name="TextBox 50"/>
          <p:cNvSpPr txBox="1">
            <a:spLocks noChangeArrowheads="1"/>
          </p:cNvSpPr>
          <p:nvPr/>
        </p:nvSpPr>
        <p:spPr bwMode="auto">
          <a:xfrm>
            <a:off x="14630400" y="28532138"/>
            <a:ext cx="15011400" cy="2862262"/>
          </a:xfrm>
          <a:prstGeom prst="rect">
            <a:avLst/>
          </a:prstGeom>
          <a:noFill/>
          <a:ln w="9525">
            <a:noFill/>
            <a:miter lim="800000"/>
            <a:headEnd/>
            <a:tailEnd/>
          </a:ln>
        </p:spPr>
        <p:txBody>
          <a:bodyPr>
            <a:spAutoFit/>
          </a:bodyPr>
          <a:lstStyle/>
          <a:p>
            <a:r>
              <a:rPr lang="en-US" sz="3600" b="1">
                <a:latin typeface="Calibri" pitchFamily="34" charset="0"/>
              </a:rPr>
              <a:t>The road will be widened from the existing 18’ to 28’ as well as provide on-street parking. The north lot will accommodate 1.5 spaces per unit for the apartment residents. On both sides of the street bioswales (11’ and 6’ wide) filter runoff and retain storm water. An under drain system provides additional capacity for storm events greater than the 2-year intensity.</a:t>
            </a:r>
          </a:p>
        </p:txBody>
      </p:sp>
      <p:grpSp>
        <p:nvGrpSpPr>
          <p:cNvPr id="2079" name="Group 55"/>
          <p:cNvGrpSpPr>
            <a:grpSpLocks/>
          </p:cNvGrpSpPr>
          <p:nvPr/>
        </p:nvGrpSpPr>
        <p:grpSpPr bwMode="auto">
          <a:xfrm>
            <a:off x="24612600" y="13182600"/>
            <a:ext cx="4191000" cy="4876800"/>
            <a:chOff x="24384000" y="13258800"/>
            <a:chExt cx="4191000" cy="4876800"/>
          </a:xfrm>
        </p:grpSpPr>
        <p:grpSp>
          <p:nvGrpSpPr>
            <p:cNvPr id="2086" name="Group 53"/>
            <p:cNvGrpSpPr>
              <a:grpSpLocks/>
            </p:cNvGrpSpPr>
            <p:nvPr/>
          </p:nvGrpSpPr>
          <p:grpSpPr bwMode="auto">
            <a:xfrm>
              <a:off x="24536400" y="15667506"/>
              <a:ext cx="4038600" cy="2468094"/>
              <a:chOff x="23698200" y="12801600"/>
              <a:chExt cx="4648200" cy="2874655"/>
            </a:xfrm>
          </p:grpSpPr>
          <p:pic>
            <p:nvPicPr>
              <p:cNvPr id="2089" name="Picture 2"/>
              <p:cNvPicPr>
                <a:picLocks noChangeAspect="1" noChangeArrowheads="1"/>
              </p:cNvPicPr>
              <p:nvPr/>
            </p:nvPicPr>
            <p:blipFill>
              <a:blip r:embed="rId10" cstate="print"/>
              <a:srcRect l="72501" t="14223" r="8501" b="55556"/>
              <a:stretch>
                <a:fillRect/>
              </a:stretch>
            </p:blipFill>
            <p:spPr bwMode="auto">
              <a:xfrm>
                <a:off x="26060400" y="12801600"/>
                <a:ext cx="2286000" cy="2874655"/>
              </a:xfrm>
              <a:prstGeom prst="rect">
                <a:avLst/>
              </a:prstGeom>
              <a:noFill/>
              <a:ln w="9525">
                <a:noFill/>
                <a:miter lim="800000"/>
                <a:headEnd/>
                <a:tailEnd/>
              </a:ln>
            </p:spPr>
          </p:pic>
          <p:pic>
            <p:nvPicPr>
              <p:cNvPr id="2090" name="Picture 2"/>
              <p:cNvPicPr>
                <a:picLocks noChangeAspect="1" noChangeArrowheads="1"/>
              </p:cNvPicPr>
              <p:nvPr/>
            </p:nvPicPr>
            <p:blipFill>
              <a:blip r:embed="rId11" cstate="print"/>
              <a:srcRect l="42970" t="48889" r="38637" b="23557"/>
              <a:stretch>
                <a:fillRect/>
              </a:stretch>
            </p:blipFill>
            <p:spPr bwMode="auto">
              <a:xfrm>
                <a:off x="23698200" y="12877800"/>
                <a:ext cx="2351358" cy="2785176"/>
              </a:xfrm>
              <a:prstGeom prst="rect">
                <a:avLst/>
              </a:prstGeom>
              <a:noFill/>
              <a:ln w="9525">
                <a:noFill/>
                <a:miter lim="800000"/>
                <a:headEnd/>
                <a:tailEnd/>
              </a:ln>
            </p:spPr>
          </p:pic>
        </p:grpSp>
        <p:pic>
          <p:nvPicPr>
            <p:cNvPr id="2087" name="Picture 46"/>
            <p:cNvPicPr>
              <a:picLocks noChangeAspect="1" noChangeArrowheads="1"/>
            </p:cNvPicPr>
            <p:nvPr/>
          </p:nvPicPr>
          <p:blipFill>
            <a:blip r:embed="rId12" cstate="print"/>
            <a:srcRect l="67500" t="64555" r="18427" b="15266"/>
            <a:stretch>
              <a:fillRect/>
            </a:stretch>
          </p:blipFill>
          <p:spPr bwMode="auto">
            <a:xfrm>
              <a:off x="24384000" y="13736780"/>
              <a:ext cx="1995055" cy="1995055"/>
            </a:xfrm>
            <a:prstGeom prst="rect">
              <a:avLst/>
            </a:prstGeom>
            <a:noFill/>
            <a:ln w="9525">
              <a:noFill/>
              <a:miter lim="800000"/>
              <a:headEnd/>
              <a:tailEnd/>
            </a:ln>
          </p:spPr>
        </p:pic>
        <p:pic>
          <p:nvPicPr>
            <p:cNvPr id="2088" name="Picture 47"/>
            <p:cNvPicPr>
              <a:picLocks noChangeAspect="1" noChangeArrowheads="1"/>
            </p:cNvPicPr>
            <p:nvPr/>
          </p:nvPicPr>
          <p:blipFill>
            <a:blip r:embed="rId12" cstate="print"/>
            <a:srcRect l="44382" t="21864" r="40854" b="54362"/>
            <a:stretch>
              <a:fillRect/>
            </a:stretch>
          </p:blipFill>
          <p:spPr bwMode="auto">
            <a:xfrm>
              <a:off x="26441400" y="13258800"/>
              <a:ext cx="2057400" cy="2244436"/>
            </a:xfrm>
            <a:prstGeom prst="rect">
              <a:avLst/>
            </a:prstGeom>
            <a:noFill/>
            <a:ln w="9525">
              <a:noFill/>
              <a:miter lim="800000"/>
              <a:headEnd/>
              <a:tailEnd/>
            </a:ln>
          </p:spPr>
        </p:pic>
      </p:grpSp>
      <p:pic>
        <p:nvPicPr>
          <p:cNvPr id="2080" name="Picture 47"/>
          <p:cNvPicPr>
            <a:picLocks noChangeAspect="1" noChangeArrowheads="1"/>
          </p:cNvPicPr>
          <p:nvPr/>
        </p:nvPicPr>
        <p:blipFill>
          <a:blip r:embed="rId12" cstate="print"/>
          <a:srcRect l="46533" t="47618" r="50026" b="51060"/>
          <a:stretch>
            <a:fillRect/>
          </a:stretch>
        </p:blipFill>
        <p:spPr bwMode="auto">
          <a:xfrm>
            <a:off x="26670000" y="15544800"/>
            <a:ext cx="609600" cy="152400"/>
          </a:xfrm>
          <a:prstGeom prst="rect">
            <a:avLst/>
          </a:prstGeom>
          <a:noFill/>
          <a:ln w="9525">
            <a:noFill/>
            <a:miter lim="800000"/>
            <a:headEnd/>
            <a:tailEnd/>
          </a:ln>
        </p:spPr>
      </p:pic>
      <p:pic>
        <p:nvPicPr>
          <p:cNvPr id="2081" name="Picture 49"/>
          <p:cNvPicPr>
            <a:picLocks noChangeAspect="1" noChangeArrowheads="1"/>
          </p:cNvPicPr>
          <p:nvPr/>
        </p:nvPicPr>
        <p:blipFill>
          <a:blip r:embed="rId13" cstate="print"/>
          <a:srcRect/>
          <a:stretch>
            <a:fillRect/>
          </a:stretch>
        </p:blipFill>
        <p:spPr bwMode="auto">
          <a:xfrm>
            <a:off x="9525000" y="27965400"/>
            <a:ext cx="3200400" cy="3200400"/>
          </a:xfrm>
          <a:prstGeom prst="rect">
            <a:avLst/>
          </a:prstGeom>
          <a:noFill/>
          <a:ln w="9525">
            <a:noFill/>
            <a:miter lim="800000"/>
            <a:headEnd/>
            <a:tailEnd/>
          </a:ln>
        </p:spPr>
      </p:pic>
      <p:pic>
        <p:nvPicPr>
          <p:cNvPr id="2082" name="Picture 3"/>
          <p:cNvPicPr>
            <a:picLocks noChangeAspect="1" noChangeArrowheads="1"/>
          </p:cNvPicPr>
          <p:nvPr/>
        </p:nvPicPr>
        <p:blipFill>
          <a:blip r:embed="rId14" cstate="print"/>
          <a:srcRect l="19167" t="10370" r="5833" b="4443"/>
          <a:stretch>
            <a:fillRect/>
          </a:stretch>
        </p:blipFill>
        <p:spPr bwMode="auto">
          <a:xfrm>
            <a:off x="14544675" y="18821400"/>
            <a:ext cx="14789150" cy="9448800"/>
          </a:xfrm>
          <a:prstGeom prst="rect">
            <a:avLst/>
          </a:prstGeom>
          <a:noFill/>
          <a:ln w="9525">
            <a:noFill/>
            <a:miter lim="800000"/>
            <a:headEnd/>
            <a:tailEnd/>
          </a:ln>
        </p:spPr>
      </p:pic>
      <p:pic>
        <p:nvPicPr>
          <p:cNvPr id="2083" name="Picture 48"/>
          <p:cNvPicPr>
            <a:picLocks noChangeAspect="1" noChangeArrowheads="1"/>
          </p:cNvPicPr>
          <p:nvPr/>
        </p:nvPicPr>
        <p:blipFill>
          <a:blip r:embed="rId15" cstate="print"/>
          <a:srcRect/>
          <a:stretch>
            <a:fillRect/>
          </a:stretch>
        </p:blipFill>
        <p:spPr bwMode="auto">
          <a:xfrm>
            <a:off x="25993725" y="24612600"/>
            <a:ext cx="3419475" cy="3657600"/>
          </a:xfrm>
          <a:prstGeom prst="rect">
            <a:avLst/>
          </a:prstGeom>
          <a:noFill/>
          <a:ln w="9525">
            <a:noFill/>
            <a:miter lim="800000"/>
            <a:headEnd/>
            <a:tailEnd/>
          </a:ln>
        </p:spPr>
      </p:pic>
      <p:sp>
        <p:nvSpPr>
          <p:cNvPr id="2084" name="TextBox 1"/>
          <p:cNvSpPr txBox="1">
            <a:spLocks noChangeArrowheads="1"/>
          </p:cNvSpPr>
          <p:nvPr/>
        </p:nvSpPr>
        <p:spPr bwMode="auto">
          <a:xfrm>
            <a:off x="30861000" y="14130338"/>
            <a:ext cx="6324600" cy="708025"/>
          </a:xfrm>
          <a:prstGeom prst="rect">
            <a:avLst/>
          </a:prstGeom>
          <a:noFill/>
          <a:ln w="9525">
            <a:noFill/>
            <a:miter lim="800000"/>
            <a:headEnd/>
            <a:tailEnd/>
          </a:ln>
        </p:spPr>
        <p:txBody>
          <a:bodyPr>
            <a:spAutoFit/>
          </a:bodyPr>
          <a:lstStyle/>
          <a:p>
            <a:r>
              <a:rPr lang="en-US" sz="4000">
                <a:latin typeface="Arial Black" pitchFamily="34" charset="0"/>
                <a:cs typeface="Aharoni" pitchFamily="2" charset="-79"/>
              </a:rPr>
              <a:t>Structural Design</a:t>
            </a:r>
          </a:p>
        </p:txBody>
      </p:sp>
      <p:sp>
        <p:nvSpPr>
          <p:cNvPr id="2085" name="TextBox 56"/>
          <p:cNvSpPr txBox="1">
            <a:spLocks noChangeArrowheads="1"/>
          </p:cNvSpPr>
          <p:nvPr/>
        </p:nvSpPr>
        <p:spPr bwMode="auto">
          <a:xfrm>
            <a:off x="1828800" y="28117800"/>
            <a:ext cx="7391400" cy="4094163"/>
          </a:xfrm>
          <a:prstGeom prst="rect">
            <a:avLst/>
          </a:prstGeom>
          <a:noFill/>
          <a:ln w="9525">
            <a:noFill/>
            <a:miter lim="800000"/>
            <a:headEnd/>
            <a:tailEnd/>
          </a:ln>
        </p:spPr>
        <p:txBody>
          <a:bodyPr>
            <a:spAutoFit/>
          </a:bodyPr>
          <a:lstStyle/>
          <a:p>
            <a:r>
              <a:rPr lang="en-US" sz="3200" b="1">
                <a:latin typeface="Calibri" pitchFamily="34" charset="0"/>
              </a:rPr>
              <a:t>Sustainable Sites: 21/26</a:t>
            </a:r>
          </a:p>
          <a:p>
            <a:r>
              <a:rPr lang="en-US" sz="3200" b="1">
                <a:latin typeface="Calibri" pitchFamily="34" charset="0"/>
              </a:rPr>
              <a:t>Water Efficiency: 8/10</a:t>
            </a:r>
          </a:p>
          <a:p>
            <a:r>
              <a:rPr lang="en-US" sz="3200" b="1">
                <a:latin typeface="Calibri" pitchFamily="34" charset="0"/>
              </a:rPr>
              <a:t>Energy &amp; Atmosphere: 3/35</a:t>
            </a:r>
          </a:p>
          <a:p>
            <a:r>
              <a:rPr lang="en-US" sz="3200" b="1">
                <a:latin typeface="Calibri" pitchFamily="34" charset="0"/>
              </a:rPr>
              <a:t>Materials &amp; Resources: 5/14</a:t>
            </a:r>
          </a:p>
          <a:p>
            <a:r>
              <a:rPr lang="en-US" sz="3200" b="1">
                <a:latin typeface="Calibri" pitchFamily="34" charset="0"/>
              </a:rPr>
              <a:t>Indoor Environmental Quality: 11/15</a:t>
            </a:r>
          </a:p>
          <a:p>
            <a:r>
              <a:rPr lang="en-US" sz="3200" b="1">
                <a:latin typeface="Calibri" pitchFamily="34" charset="0"/>
              </a:rPr>
              <a:t>Regional Priority Credits: 4/4</a:t>
            </a:r>
          </a:p>
          <a:p>
            <a:r>
              <a:rPr lang="en-US" sz="3200" b="1">
                <a:latin typeface="Calibri" pitchFamily="34" charset="0"/>
              </a:rPr>
              <a:t>Total points: 52</a:t>
            </a:r>
          </a:p>
          <a:p>
            <a:endParaRPr lang="en-US" sz="36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1279525"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1279525"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552</TotalTime>
  <Words>707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Times New Roman</vt:lpstr>
      <vt:lpstr>Arial</vt:lpstr>
      <vt:lpstr>Calibri</vt:lpstr>
      <vt:lpstr>Arial Black</vt:lpstr>
      <vt:lpstr>Aharoni</vt:lpstr>
      <vt:lpstr>Default Design</vt:lpstr>
      <vt:lpstr>Slide 1</vt:lpstr>
    </vt:vector>
  </TitlesOfParts>
  <Company>Cain Project Rice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Volz</dc:creator>
  <cp:lastModifiedBy>Loliya</cp:lastModifiedBy>
  <cp:revision>95</cp:revision>
  <dcterms:created xsi:type="dcterms:W3CDTF">2000-03-31T17:39:35Z</dcterms:created>
  <dcterms:modified xsi:type="dcterms:W3CDTF">2011-04-17T21:45:45Z</dcterms:modified>
</cp:coreProperties>
</file>