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322B"/>
    <a:srgbClr val="32282B"/>
    <a:srgbClr val="2D6951"/>
    <a:srgbClr val="523416"/>
    <a:srgbClr val="320000"/>
    <a:srgbClr val="46A39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57" autoAdjust="0"/>
  </p:normalViewPr>
  <p:slideViewPr>
    <p:cSldViewPr>
      <p:cViewPr>
        <p:scale>
          <a:sx n="33" d="100"/>
          <a:sy n="33" d="100"/>
        </p:scale>
        <p:origin x="-192" y="936"/>
      </p:cViewPr>
      <p:guideLst>
        <p:guide orient="horz" pos="10368"/>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83826B-210C-4A1C-B405-829301BE5825}"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6BAFBB86-CB9F-438C-8A19-2E36CF50E204}">
      <dgm:prSet custT="1"/>
      <dgm:spPr>
        <a:solidFill>
          <a:schemeClr val="accent1">
            <a:hueOff val="0"/>
            <a:satOff val="0"/>
            <a:lumOff val="0"/>
            <a:alpha val="80000"/>
          </a:schemeClr>
        </a:solidFill>
        <a:ln>
          <a:noFill/>
        </a:ln>
      </dgm:spPr>
      <dgm:t>
        <a:bodyPr/>
        <a:lstStyle/>
        <a:p>
          <a:pPr rtl="0">
            <a:lnSpc>
              <a:spcPts val="2700"/>
            </a:lnSpc>
          </a:pPr>
          <a:r>
            <a:rPr lang="en-US" sz="2800" dirty="0" smtClean="0"/>
            <a:t>Bought by City of Houston 1937</a:t>
          </a:r>
          <a:endParaRPr lang="en-US" sz="2800" dirty="0"/>
        </a:p>
      </dgm:t>
    </dgm:pt>
    <dgm:pt modelId="{8EEE5ADF-0FE2-43B8-A823-03F20293FEC9}" type="parTrans" cxnId="{ED976F22-3364-478F-B5CD-E40F19542498}">
      <dgm:prSet/>
      <dgm:spPr/>
      <dgm:t>
        <a:bodyPr/>
        <a:lstStyle/>
        <a:p>
          <a:endParaRPr lang="en-US"/>
        </a:p>
      </dgm:t>
    </dgm:pt>
    <dgm:pt modelId="{959C6852-00AB-4581-B087-2D050EA9447A}" type="sibTrans" cxnId="{ED976F22-3364-478F-B5CD-E40F19542498}">
      <dgm:prSet/>
      <dgm:spPr/>
      <dgm:t>
        <a:bodyPr/>
        <a:lstStyle/>
        <a:p>
          <a:endParaRPr lang="en-US"/>
        </a:p>
      </dgm:t>
    </dgm:pt>
    <dgm:pt modelId="{E094CC7B-C4E0-49D9-A201-FDDF506D4CA1}">
      <dgm:prSet custT="1"/>
      <dgm:spPr>
        <a:solidFill>
          <a:schemeClr val="accent1">
            <a:hueOff val="0"/>
            <a:satOff val="0"/>
            <a:lumOff val="0"/>
            <a:alpha val="80000"/>
          </a:schemeClr>
        </a:solidFill>
        <a:ln>
          <a:noFill/>
        </a:ln>
      </dgm:spPr>
      <dgm:t>
        <a:bodyPr/>
        <a:lstStyle/>
        <a:p>
          <a:pPr rtl="0">
            <a:lnSpc>
              <a:spcPts val="2700"/>
            </a:lnSpc>
          </a:pPr>
          <a:r>
            <a:rPr lang="en-US" sz="2800" dirty="0" smtClean="0"/>
            <a:t>Used as domestic waste landfill </a:t>
          </a:r>
        </a:p>
        <a:p>
          <a:pPr rtl="0">
            <a:lnSpc>
              <a:spcPts val="2700"/>
            </a:lnSpc>
          </a:pPr>
          <a:r>
            <a:rPr lang="en-US" sz="2800" dirty="0" smtClean="0"/>
            <a:t>1937-1970</a:t>
          </a:r>
          <a:endParaRPr lang="en-US" sz="2800" dirty="0"/>
        </a:p>
      </dgm:t>
    </dgm:pt>
    <dgm:pt modelId="{D639E412-CF44-484B-9D67-10A5252BD387}" type="parTrans" cxnId="{C3CF8883-A352-42F4-A0FE-DF9444D4717B}">
      <dgm:prSet/>
      <dgm:spPr/>
      <dgm:t>
        <a:bodyPr/>
        <a:lstStyle/>
        <a:p>
          <a:endParaRPr lang="en-US"/>
        </a:p>
      </dgm:t>
    </dgm:pt>
    <dgm:pt modelId="{2A635C27-C5A2-40BD-A068-118E948CA7B8}" type="sibTrans" cxnId="{C3CF8883-A352-42F4-A0FE-DF9444D4717B}">
      <dgm:prSet/>
      <dgm:spPr/>
      <dgm:t>
        <a:bodyPr/>
        <a:lstStyle/>
        <a:p>
          <a:endParaRPr lang="en-US"/>
        </a:p>
      </dgm:t>
    </dgm:pt>
    <dgm:pt modelId="{3F392E76-C8A7-4C0F-895E-4ABCF88AEC93}">
      <dgm:prSet custT="1"/>
      <dgm:spPr>
        <a:solidFill>
          <a:schemeClr val="accent1">
            <a:hueOff val="0"/>
            <a:satOff val="0"/>
            <a:lumOff val="0"/>
            <a:alpha val="80000"/>
          </a:schemeClr>
        </a:solidFill>
        <a:ln>
          <a:noFill/>
        </a:ln>
      </dgm:spPr>
      <dgm:t>
        <a:bodyPr/>
        <a:lstStyle/>
        <a:p>
          <a:pPr rtl="0">
            <a:lnSpc>
              <a:spcPts val="2700"/>
            </a:lnSpc>
          </a:pPr>
          <a:r>
            <a:rPr lang="en-US" sz="2800" dirty="0" smtClean="0"/>
            <a:t>Soil and demolition debris dumped 1970-1977</a:t>
          </a:r>
          <a:endParaRPr lang="en-US" sz="2800" dirty="0"/>
        </a:p>
      </dgm:t>
    </dgm:pt>
    <dgm:pt modelId="{9E1937BE-3635-4697-AD61-2866DBCE4970}" type="parTrans" cxnId="{434E8FCB-7164-40E8-B3C7-741C82D2A83A}">
      <dgm:prSet/>
      <dgm:spPr/>
      <dgm:t>
        <a:bodyPr/>
        <a:lstStyle/>
        <a:p>
          <a:endParaRPr lang="en-US"/>
        </a:p>
      </dgm:t>
    </dgm:pt>
    <dgm:pt modelId="{7A74F681-70D6-4C6C-B126-FBF32B82800F}" type="sibTrans" cxnId="{434E8FCB-7164-40E8-B3C7-741C82D2A83A}">
      <dgm:prSet/>
      <dgm:spPr/>
      <dgm:t>
        <a:bodyPr/>
        <a:lstStyle/>
        <a:p>
          <a:endParaRPr lang="en-US"/>
        </a:p>
      </dgm:t>
    </dgm:pt>
    <dgm:pt modelId="{D40AA6BB-3F84-4525-BFBF-C6008F474BCB}">
      <dgm:prSet custT="1"/>
      <dgm:spPr>
        <a:solidFill>
          <a:schemeClr val="accent1">
            <a:hueOff val="0"/>
            <a:satOff val="0"/>
            <a:lumOff val="0"/>
            <a:alpha val="80000"/>
          </a:schemeClr>
        </a:solidFill>
        <a:ln>
          <a:noFill/>
        </a:ln>
      </dgm:spPr>
      <dgm:t>
        <a:bodyPr/>
        <a:lstStyle/>
        <a:p>
          <a:pPr rtl="0">
            <a:lnSpc>
              <a:spcPts val="2700"/>
            </a:lnSpc>
          </a:pPr>
          <a:r>
            <a:rPr lang="en-US" sz="2800" dirty="0" smtClean="0"/>
            <a:t>Not been in use</a:t>
          </a:r>
        </a:p>
        <a:p>
          <a:pPr rtl="0">
            <a:lnSpc>
              <a:spcPts val="2700"/>
            </a:lnSpc>
          </a:pPr>
          <a:r>
            <a:rPr lang="en-US" sz="2800" dirty="0" smtClean="0"/>
            <a:t>Since 1977</a:t>
          </a:r>
          <a:endParaRPr lang="en-US" sz="2800" dirty="0"/>
        </a:p>
      </dgm:t>
    </dgm:pt>
    <dgm:pt modelId="{B8747B57-8BB1-47A6-A483-2F1B85BF568A}" type="parTrans" cxnId="{E610BAA2-92CC-4308-839E-FE868A186625}">
      <dgm:prSet/>
      <dgm:spPr/>
      <dgm:t>
        <a:bodyPr/>
        <a:lstStyle/>
        <a:p>
          <a:endParaRPr lang="en-US"/>
        </a:p>
      </dgm:t>
    </dgm:pt>
    <dgm:pt modelId="{DA67674F-2AA6-4442-BB79-7E800A6A9D44}" type="sibTrans" cxnId="{E610BAA2-92CC-4308-839E-FE868A186625}">
      <dgm:prSet/>
      <dgm:spPr/>
      <dgm:t>
        <a:bodyPr/>
        <a:lstStyle/>
        <a:p>
          <a:endParaRPr lang="en-US"/>
        </a:p>
      </dgm:t>
    </dgm:pt>
    <dgm:pt modelId="{7AFA472E-7C51-4052-8906-D226A0A86CF4}" type="pres">
      <dgm:prSet presAssocID="{6B83826B-210C-4A1C-B405-829301BE5825}" presName="CompostProcess" presStyleCnt="0">
        <dgm:presLayoutVars>
          <dgm:dir/>
          <dgm:resizeHandles val="exact"/>
        </dgm:presLayoutVars>
      </dgm:prSet>
      <dgm:spPr/>
      <dgm:t>
        <a:bodyPr/>
        <a:lstStyle/>
        <a:p>
          <a:endParaRPr lang="en-US"/>
        </a:p>
      </dgm:t>
    </dgm:pt>
    <dgm:pt modelId="{046AB935-314C-4C14-AF01-C4C0435CCBD8}" type="pres">
      <dgm:prSet presAssocID="{6B83826B-210C-4A1C-B405-829301BE5825}" presName="arrow" presStyleLbl="bgShp" presStyleIdx="0" presStyleCnt="1" custScaleX="117647" custScaleY="87097" custLinFactNeighborX="0" custLinFactNeighborY="6689"/>
      <dgm:spPr/>
    </dgm:pt>
    <dgm:pt modelId="{57E2EF0E-6268-4CD4-81D7-3A7D9B350E8E}" type="pres">
      <dgm:prSet presAssocID="{6B83826B-210C-4A1C-B405-829301BE5825}" presName="linearProcess" presStyleCnt="0"/>
      <dgm:spPr/>
    </dgm:pt>
    <dgm:pt modelId="{D2C890AF-8064-4D75-8489-9B9019B08967}" type="pres">
      <dgm:prSet presAssocID="{6BAFBB86-CB9F-438C-8A19-2E36CF50E204}" presName="textNode" presStyleLbl="node1" presStyleIdx="0" presStyleCnt="4" custFlipHor="1" custScaleX="62591" custScaleY="223576" custLinFactX="-9593" custLinFactNeighborX="-100000" custLinFactNeighborY="7813">
        <dgm:presLayoutVars>
          <dgm:bulletEnabled val="1"/>
        </dgm:presLayoutVars>
      </dgm:prSet>
      <dgm:spPr/>
      <dgm:t>
        <a:bodyPr/>
        <a:lstStyle/>
        <a:p>
          <a:endParaRPr lang="en-US"/>
        </a:p>
      </dgm:t>
    </dgm:pt>
    <dgm:pt modelId="{2E4D80FC-6A99-47E3-A854-DFDF4AB7D2A4}" type="pres">
      <dgm:prSet presAssocID="{959C6852-00AB-4581-B087-2D050EA9447A}" presName="sibTrans" presStyleCnt="0"/>
      <dgm:spPr/>
    </dgm:pt>
    <dgm:pt modelId="{550EB305-5C3C-4E76-9943-17A28DBBDD39}" type="pres">
      <dgm:prSet presAssocID="{E094CC7B-C4E0-49D9-A201-FDDF506D4CA1}" presName="textNode" presStyleLbl="node1" presStyleIdx="1" presStyleCnt="4" custFlipHor="1" custScaleX="62591" custScaleY="223576" custLinFactNeighborX="-87162" custLinFactNeighborY="6142">
        <dgm:presLayoutVars>
          <dgm:bulletEnabled val="1"/>
        </dgm:presLayoutVars>
      </dgm:prSet>
      <dgm:spPr/>
      <dgm:t>
        <a:bodyPr/>
        <a:lstStyle/>
        <a:p>
          <a:endParaRPr lang="en-US"/>
        </a:p>
      </dgm:t>
    </dgm:pt>
    <dgm:pt modelId="{00FDC42A-A9F8-4D1D-879B-F5F0844A4DC0}" type="pres">
      <dgm:prSet presAssocID="{2A635C27-C5A2-40BD-A068-118E948CA7B8}" presName="sibTrans" presStyleCnt="0"/>
      <dgm:spPr/>
    </dgm:pt>
    <dgm:pt modelId="{F9D212CD-69A1-4FFC-B2B9-FA7EDB3AE150}" type="pres">
      <dgm:prSet presAssocID="{3F392E76-C8A7-4C0F-895E-4ABCF88AEC93}" presName="textNode" presStyleLbl="node1" presStyleIdx="2" presStyleCnt="4" custFlipHor="1" custScaleX="62591" custScaleY="223576" custLinFactX="-5940" custLinFactNeighborX="-100000" custLinFactNeighborY="6142">
        <dgm:presLayoutVars>
          <dgm:bulletEnabled val="1"/>
        </dgm:presLayoutVars>
      </dgm:prSet>
      <dgm:spPr/>
      <dgm:t>
        <a:bodyPr/>
        <a:lstStyle/>
        <a:p>
          <a:endParaRPr lang="en-US"/>
        </a:p>
      </dgm:t>
    </dgm:pt>
    <dgm:pt modelId="{FEB87D15-F4C7-4557-8312-6961E5C2E172}" type="pres">
      <dgm:prSet presAssocID="{7A74F681-70D6-4C6C-B126-FBF32B82800F}" presName="sibTrans" presStyleCnt="0"/>
      <dgm:spPr/>
    </dgm:pt>
    <dgm:pt modelId="{82960C5C-AA9C-4B95-860F-C6661B68CFAE}" type="pres">
      <dgm:prSet presAssocID="{D40AA6BB-3F84-4525-BFBF-C6008F474BCB}" presName="textNode" presStyleLbl="node1" presStyleIdx="3" presStyleCnt="4" custFlipHor="1" custScaleX="62591" custScaleY="223576" custLinFactX="-12927" custLinFactNeighborX="-100000" custLinFactNeighborY="6142">
        <dgm:presLayoutVars>
          <dgm:bulletEnabled val="1"/>
        </dgm:presLayoutVars>
      </dgm:prSet>
      <dgm:spPr/>
      <dgm:t>
        <a:bodyPr/>
        <a:lstStyle/>
        <a:p>
          <a:endParaRPr lang="en-US"/>
        </a:p>
      </dgm:t>
    </dgm:pt>
  </dgm:ptLst>
  <dgm:cxnLst>
    <dgm:cxn modelId="{BF49890D-EC9B-43BB-9635-303EEFAA07B7}" type="presOf" srcId="{3F392E76-C8A7-4C0F-895E-4ABCF88AEC93}" destId="{F9D212CD-69A1-4FFC-B2B9-FA7EDB3AE150}" srcOrd="0" destOrd="0" presId="urn:microsoft.com/office/officeart/2005/8/layout/hProcess9"/>
    <dgm:cxn modelId="{3DFFB367-168F-49A9-A3B9-F20D09DBCDDB}" type="presOf" srcId="{6BAFBB86-CB9F-438C-8A19-2E36CF50E204}" destId="{D2C890AF-8064-4D75-8489-9B9019B08967}" srcOrd="0" destOrd="0" presId="urn:microsoft.com/office/officeart/2005/8/layout/hProcess9"/>
    <dgm:cxn modelId="{ED976F22-3364-478F-B5CD-E40F19542498}" srcId="{6B83826B-210C-4A1C-B405-829301BE5825}" destId="{6BAFBB86-CB9F-438C-8A19-2E36CF50E204}" srcOrd="0" destOrd="0" parTransId="{8EEE5ADF-0FE2-43B8-A823-03F20293FEC9}" sibTransId="{959C6852-00AB-4581-B087-2D050EA9447A}"/>
    <dgm:cxn modelId="{C3CF8883-A352-42F4-A0FE-DF9444D4717B}" srcId="{6B83826B-210C-4A1C-B405-829301BE5825}" destId="{E094CC7B-C4E0-49D9-A201-FDDF506D4CA1}" srcOrd="1" destOrd="0" parTransId="{D639E412-CF44-484B-9D67-10A5252BD387}" sibTransId="{2A635C27-C5A2-40BD-A068-118E948CA7B8}"/>
    <dgm:cxn modelId="{E610BAA2-92CC-4308-839E-FE868A186625}" srcId="{6B83826B-210C-4A1C-B405-829301BE5825}" destId="{D40AA6BB-3F84-4525-BFBF-C6008F474BCB}" srcOrd="3" destOrd="0" parTransId="{B8747B57-8BB1-47A6-A483-2F1B85BF568A}" sibTransId="{DA67674F-2AA6-4442-BB79-7E800A6A9D44}"/>
    <dgm:cxn modelId="{434E8FCB-7164-40E8-B3C7-741C82D2A83A}" srcId="{6B83826B-210C-4A1C-B405-829301BE5825}" destId="{3F392E76-C8A7-4C0F-895E-4ABCF88AEC93}" srcOrd="2" destOrd="0" parTransId="{9E1937BE-3635-4697-AD61-2866DBCE4970}" sibTransId="{7A74F681-70D6-4C6C-B126-FBF32B82800F}"/>
    <dgm:cxn modelId="{8515AA8F-CA79-4171-8E22-21B8F62D56BE}" type="presOf" srcId="{D40AA6BB-3F84-4525-BFBF-C6008F474BCB}" destId="{82960C5C-AA9C-4B95-860F-C6661B68CFAE}" srcOrd="0" destOrd="0" presId="urn:microsoft.com/office/officeart/2005/8/layout/hProcess9"/>
    <dgm:cxn modelId="{9E714A7C-A255-469D-9A3D-40F024FB4142}" type="presOf" srcId="{6B83826B-210C-4A1C-B405-829301BE5825}" destId="{7AFA472E-7C51-4052-8906-D226A0A86CF4}" srcOrd="0" destOrd="0" presId="urn:microsoft.com/office/officeart/2005/8/layout/hProcess9"/>
    <dgm:cxn modelId="{CF8E4014-445C-4EF3-BF66-DBD9279F7F80}" type="presOf" srcId="{E094CC7B-C4E0-49D9-A201-FDDF506D4CA1}" destId="{550EB305-5C3C-4E76-9943-17A28DBBDD39}" srcOrd="0" destOrd="0" presId="urn:microsoft.com/office/officeart/2005/8/layout/hProcess9"/>
    <dgm:cxn modelId="{7937B3B8-F6F9-4C86-8FE8-DC3DF9419DAB}" type="presParOf" srcId="{7AFA472E-7C51-4052-8906-D226A0A86CF4}" destId="{046AB935-314C-4C14-AF01-C4C0435CCBD8}" srcOrd="0" destOrd="0" presId="urn:microsoft.com/office/officeart/2005/8/layout/hProcess9"/>
    <dgm:cxn modelId="{C6BB0861-D99B-4B66-9072-3BB21C739DB0}" type="presParOf" srcId="{7AFA472E-7C51-4052-8906-D226A0A86CF4}" destId="{57E2EF0E-6268-4CD4-81D7-3A7D9B350E8E}" srcOrd="1" destOrd="0" presId="urn:microsoft.com/office/officeart/2005/8/layout/hProcess9"/>
    <dgm:cxn modelId="{84A7ECD7-9CBB-49EE-A401-5251343642C0}" type="presParOf" srcId="{57E2EF0E-6268-4CD4-81D7-3A7D9B350E8E}" destId="{D2C890AF-8064-4D75-8489-9B9019B08967}" srcOrd="0" destOrd="0" presId="urn:microsoft.com/office/officeart/2005/8/layout/hProcess9"/>
    <dgm:cxn modelId="{641239A1-06EB-4605-9D3C-9C26224A0EC4}" type="presParOf" srcId="{57E2EF0E-6268-4CD4-81D7-3A7D9B350E8E}" destId="{2E4D80FC-6A99-47E3-A854-DFDF4AB7D2A4}" srcOrd="1" destOrd="0" presId="urn:microsoft.com/office/officeart/2005/8/layout/hProcess9"/>
    <dgm:cxn modelId="{3C0C4040-B395-4385-8E08-622E661B36B2}" type="presParOf" srcId="{57E2EF0E-6268-4CD4-81D7-3A7D9B350E8E}" destId="{550EB305-5C3C-4E76-9943-17A28DBBDD39}" srcOrd="2" destOrd="0" presId="urn:microsoft.com/office/officeart/2005/8/layout/hProcess9"/>
    <dgm:cxn modelId="{A529D9C5-33B7-4C5B-8EB0-977362FD032D}" type="presParOf" srcId="{57E2EF0E-6268-4CD4-81D7-3A7D9B350E8E}" destId="{00FDC42A-A9F8-4D1D-879B-F5F0844A4DC0}" srcOrd="3" destOrd="0" presId="urn:microsoft.com/office/officeart/2005/8/layout/hProcess9"/>
    <dgm:cxn modelId="{0B539CB2-969F-4DB8-BE4C-565583E3DE22}" type="presParOf" srcId="{57E2EF0E-6268-4CD4-81D7-3A7D9B350E8E}" destId="{F9D212CD-69A1-4FFC-B2B9-FA7EDB3AE150}" srcOrd="4" destOrd="0" presId="urn:microsoft.com/office/officeart/2005/8/layout/hProcess9"/>
    <dgm:cxn modelId="{4E2FE127-4214-431B-81AC-89441480CCB2}" type="presParOf" srcId="{57E2EF0E-6268-4CD4-81D7-3A7D9B350E8E}" destId="{FEB87D15-F4C7-4557-8312-6961E5C2E172}" srcOrd="5" destOrd="0" presId="urn:microsoft.com/office/officeart/2005/8/layout/hProcess9"/>
    <dgm:cxn modelId="{E1A8B4CB-90B8-4B59-9B4B-4B64B013582A}" type="presParOf" srcId="{57E2EF0E-6268-4CD4-81D7-3A7D9B350E8E}" destId="{82960C5C-AA9C-4B95-860F-C6661B68CFAE}" srcOrd="6" destOrd="0" presId="urn:microsoft.com/office/officeart/2005/8/layout/hProcess9"/>
  </dgm:cxnLst>
  <dgm:bg/>
  <dgm:whole/>
  <dgm:extLst>
    <a:ext uri="http://schemas.microsoft.com/office/drawing/2008/diagram">
      <dsp:dataModelExt xmlns:dsp="http://schemas.microsoft.com/office/drawing/2008/diagram" xmlns="" relId="rId1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6AB935-314C-4C14-AF01-C4C0435CCBD8}">
      <dsp:nvSpPr>
        <dsp:cNvPr id="0" name=""/>
        <dsp:cNvSpPr/>
      </dsp:nvSpPr>
      <dsp:spPr>
        <a:xfrm>
          <a:off x="2" y="235469"/>
          <a:ext cx="11506194" cy="156072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C890AF-8064-4D75-8489-9B9019B08967}">
      <dsp:nvSpPr>
        <dsp:cNvPr id="0" name=""/>
        <dsp:cNvSpPr/>
      </dsp:nvSpPr>
      <dsp:spPr>
        <a:xfrm flipH="1">
          <a:off x="0" y="173027"/>
          <a:ext cx="2617917" cy="1839941"/>
        </a:xfrm>
        <a:prstGeom prst="roundRect">
          <a:avLst/>
        </a:prstGeom>
        <a:solidFill>
          <a:schemeClr val="accent1">
            <a:hueOff val="0"/>
            <a:satOff val="0"/>
            <a:lumOff val="0"/>
            <a:alpha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ts val="2700"/>
            </a:lnSpc>
            <a:spcBef>
              <a:spcPct val="0"/>
            </a:spcBef>
            <a:spcAft>
              <a:spcPct val="35000"/>
            </a:spcAft>
          </a:pPr>
          <a:r>
            <a:rPr lang="en-US" sz="2800" kern="1200" dirty="0" smtClean="0"/>
            <a:t>Bought by City of Houston 1937</a:t>
          </a:r>
          <a:endParaRPr lang="en-US" sz="2800" kern="1200" dirty="0"/>
        </a:p>
      </dsp:txBody>
      <dsp:txXfrm flipH="1">
        <a:off x="0" y="173027"/>
        <a:ext cx="2617917" cy="1839941"/>
      </dsp:txXfrm>
    </dsp:sp>
    <dsp:sp modelId="{550EB305-5C3C-4E76-9943-17A28DBBDD39}">
      <dsp:nvSpPr>
        <dsp:cNvPr id="0" name=""/>
        <dsp:cNvSpPr/>
      </dsp:nvSpPr>
      <dsp:spPr>
        <a:xfrm flipH="1">
          <a:off x="2667001" y="159275"/>
          <a:ext cx="2617917" cy="1839941"/>
        </a:xfrm>
        <a:prstGeom prst="roundRect">
          <a:avLst/>
        </a:prstGeom>
        <a:solidFill>
          <a:schemeClr val="accent1">
            <a:hueOff val="0"/>
            <a:satOff val="0"/>
            <a:lumOff val="0"/>
            <a:alpha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ts val="2700"/>
            </a:lnSpc>
            <a:spcBef>
              <a:spcPct val="0"/>
            </a:spcBef>
            <a:spcAft>
              <a:spcPct val="35000"/>
            </a:spcAft>
          </a:pPr>
          <a:r>
            <a:rPr lang="en-US" sz="2800" kern="1200" dirty="0" smtClean="0"/>
            <a:t>Used as domestic waste landfill </a:t>
          </a:r>
        </a:p>
        <a:p>
          <a:pPr lvl="0" algn="ctr" defTabSz="1244600" rtl="0">
            <a:lnSpc>
              <a:spcPts val="2700"/>
            </a:lnSpc>
            <a:spcBef>
              <a:spcPct val="0"/>
            </a:spcBef>
            <a:spcAft>
              <a:spcPct val="35000"/>
            </a:spcAft>
          </a:pPr>
          <a:r>
            <a:rPr lang="en-US" sz="2800" kern="1200" dirty="0" smtClean="0"/>
            <a:t>1937-1970</a:t>
          </a:r>
          <a:endParaRPr lang="en-US" sz="2800" kern="1200" dirty="0"/>
        </a:p>
      </dsp:txBody>
      <dsp:txXfrm flipH="1">
        <a:off x="2667001" y="159275"/>
        <a:ext cx="2617917" cy="1839941"/>
      </dsp:txXfrm>
    </dsp:sp>
    <dsp:sp modelId="{F9D212CD-69A1-4FFC-B2B9-FA7EDB3AE150}">
      <dsp:nvSpPr>
        <dsp:cNvPr id="0" name=""/>
        <dsp:cNvSpPr/>
      </dsp:nvSpPr>
      <dsp:spPr>
        <a:xfrm flipH="1">
          <a:off x="5333987" y="159275"/>
          <a:ext cx="2617917" cy="1839941"/>
        </a:xfrm>
        <a:prstGeom prst="roundRect">
          <a:avLst/>
        </a:prstGeom>
        <a:solidFill>
          <a:schemeClr val="accent1">
            <a:hueOff val="0"/>
            <a:satOff val="0"/>
            <a:lumOff val="0"/>
            <a:alpha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ts val="2700"/>
            </a:lnSpc>
            <a:spcBef>
              <a:spcPct val="0"/>
            </a:spcBef>
            <a:spcAft>
              <a:spcPct val="35000"/>
            </a:spcAft>
          </a:pPr>
          <a:r>
            <a:rPr lang="en-US" sz="2800" kern="1200" dirty="0" smtClean="0"/>
            <a:t>Soil and demolition debris dumped 1970-1977</a:t>
          </a:r>
          <a:endParaRPr lang="en-US" sz="2800" kern="1200" dirty="0"/>
        </a:p>
      </dsp:txBody>
      <dsp:txXfrm flipH="1">
        <a:off x="5333987" y="159275"/>
        <a:ext cx="2617917" cy="1839941"/>
      </dsp:txXfrm>
    </dsp:sp>
    <dsp:sp modelId="{82960C5C-AA9C-4B95-860F-C6661B68CFAE}">
      <dsp:nvSpPr>
        <dsp:cNvPr id="0" name=""/>
        <dsp:cNvSpPr/>
      </dsp:nvSpPr>
      <dsp:spPr>
        <a:xfrm flipH="1">
          <a:off x="8001002" y="159275"/>
          <a:ext cx="2617917" cy="1839941"/>
        </a:xfrm>
        <a:prstGeom prst="roundRect">
          <a:avLst/>
        </a:prstGeom>
        <a:solidFill>
          <a:schemeClr val="accent1">
            <a:hueOff val="0"/>
            <a:satOff val="0"/>
            <a:lumOff val="0"/>
            <a:alpha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ts val="2700"/>
            </a:lnSpc>
            <a:spcBef>
              <a:spcPct val="0"/>
            </a:spcBef>
            <a:spcAft>
              <a:spcPct val="35000"/>
            </a:spcAft>
          </a:pPr>
          <a:r>
            <a:rPr lang="en-US" sz="2800" kern="1200" dirty="0" smtClean="0"/>
            <a:t>Not been in use</a:t>
          </a:r>
        </a:p>
        <a:p>
          <a:pPr lvl="0" algn="ctr" defTabSz="1244600" rtl="0">
            <a:lnSpc>
              <a:spcPts val="2700"/>
            </a:lnSpc>
            <a:spcBef>
              <a:spcPct val="0"/>
            </a:spcBef>
            <a:spcAft>
              <a:spcPct val="35000"/>
            </a:spcAft>
          </a:pPr>
          <a:r>
            <a:rPr lang="en-US" sz="2800" kern="1200" dirty="0" smtClean="0"/>
            <a:t>Since 1977</a:t>
          </a:r>
          <a:endParaRPr lang="en-US" sz="2800" kern="1200" dirty="0"/>
        </a:p>
      </dsp:txBody>
      <dsp:txXfrm flipH="1">
        <a:off x="8001002" y="159275"/>
        <a:ext cx="2617917" cy="183994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C0C4B9-1321-4613-A4A1-AD2163DBF46D}" type="datetimeFigureOut">
              <a:rPr lang="en-US" smtClean="0"/>
              <a:pPr/>
              <a:t>4/19/2011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A13FA-1975-4D56-9123-ABA4C837F45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0C4B9-1321-4613-A4A1-AD2163DBF46D}" type="datetimeFigureOut">
              <a:rPr lang="en-US" smtClean="0"/>
              <a:pPr/>
              <a:t>4/19/2011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A13FA-1975-4D56-9123-ABA4C837F45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0C4B9-1321-4613-A4A1-AD2163DBF46D}" type="datetimeFigureOut">
              <a:rPr lang="en-US" smtClean="0"/>
              <a:pPr/>
              <a:t>4/19/2011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A13FA-1975-4D56-9123-ABA4C837F45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0C4B9-1321-4613-A4A1-AD2163DBF46D}" type="datetimeFigureOut">
              <a:rPr lang="en-US" smtClean="0"/>
              <a:pPr/>
              <a:t>4/19/2011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A13FA-1975-4D56-9123-ABA4C837F45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C0C4B9-1321-4613-A4A1-AD2163DBF46D}" type="datetimeFigureOut">
              <a:rPr lang="en-US" smtClean="0"/>
              <a:pPr/>
              <a:t>4/19/2011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A13FA-1975-4D56-9123-ABA4C837F45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C0C4B9-1321-4613-A4A1-AD2163DBF46D}" type="datetimeFigureOut">
              <a:rPr lang="en-US" smtClean="0"/>
              <a:pPr/>
              <a:t>4/19/2011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A13FA-1975-4D56-9123-ABA4C837F45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C0C4B9-1321-4613-A4A1-AD2163DBF46D}" type="datetimeFigureOut">
              <a:rPr lang="en-US" smtClean="0"/>
              <a:pPr/>
              <a:t>4/19/2011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2A13FA-1975-4D56-9123-ABA4C837F45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C0C4B9-1321-4613-A4A1-AD2163DBF46D}" type="datetimeFigureOut">
              <a:rPr lang="en-US" smtClean="0"/>
              <a:pPr/>
              <a:t>4/19/2011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2A13FA-1975-4D56-9123-ABA4C837F45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C0C4B9-1321-4613-A4A1-AD2163DBF46D}" type="datetimeFigureOut">
              <a:rPr lang="en-US" smtClean="0"/>
              <a:pPr/>
              <a:t>4/19/2011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2A13FA-1975-4D56-9123-ABA4C837F45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0C4B9-1321-4613-A4A1-AD2163DBF46D}" type="datetimeFigureOut">
              <a:rPr lang="en-US" smtClean="0"/>
              <a:pPr/>
              <a:t>4/19/2011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A13FA-1975-4D56-9123-ABA4C837F45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0C4B9-1321-4613-A4A1-AD2163DBF46D}" type="datetimeFigureOut">
              <a:rPr lang="en-US" smtClean="0"/>
              <a:pPr/>
              <a:t>4/19/2011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A13FA-1975-4D56-9123-ABA4C837F45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E2C0C4B9-1321-4613-A4A1-AD2163DBF46D}" type="datetimeFigureOut">
              <a:rPr lang="en-US" smtClean="0"/>
              <a:pPr/>
              <a:t>4/19/2011</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132A13FA-1975-4D56-9123-ABA4C837F45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diagramColors" Target="../diagrams/colors1.xml"/><Relationship Id="rId26" Type="http://schemas.openxmlformats.org/officeDocument/2006/relationships/image" Target="../media/image20.jpeg"/><Relationship Id="rId3" Type="http://schemas.openxmlformats.org/officeDocument/2006/relationships/image" Target="../media/image2.png"/><Relationship Id="rId21" Type="http://schemas.openxmlformats.org/officeDocument/2006/relationships/image" Target="../media/image15.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diagramQuickStyle" Target="../diagrams/quickStyle1.xml"/><Relationship Id="rId25" Type="http://schemas.openxmlformats.org/officeDocument/2006/relationships/image" Target="../media/image19.png"/><Relationship Id="rId2" Type="http://schemas.openxmlformats.org/officeDocument/2006/relationships/image" Target="../media/image1.png"/><Relationship Id="rId16" Type="http://schemas.openxmlformats.org/officeDocument/2006/relationships/diagramLayout" Target="../diagrams/layout1.xml"/><Relationship Id="rId20"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18.png"/><Relationship Id="rId5" Type="http://schemas.openxmlformats.org/officeDocument/2006/relationships/image" Target="../media/image4.png"/><Relationship Id="rId15" Type="http://schemas.openxmlformats.org/officeDocument/2006/relationships/diagramData" Target="../diagrams/data1.xml"/><Relationship Id="rId23" Type="http://schemas.openxmlformats.org/officeDocument/2006/relationships/image" Target="../media/image17.jpeg"/><Relationship Id="rId10" Type="http://schemas.openxmlformats.org/officeDocument/2006/relationships/image" Target="../media/image9.png"/><Relationship Id="rId19"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 Id="rId22"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p:cNvGrpSpPr/>
          <p:nvPr/>
        </p:nvGrpSpPr>
        <p:grpSpPr>
          <a:xfrm>
            <a:off x="13182600" y="4114800"/>
            <a:ext cx="29565600" cy="10058400"/>
            <a:chOff x="13335000" y="4114800"/>
            <a:chExt cx="29565600" cy="10058400"/>
          </a:xfrm>
        </p:grpSpPr>
        <p:sp>
          <p:nvSpPr>
            <p:cNvPr id="26" name="Rectangle 25"/>
            <p:cNvSpPr/>
            <p:nvPr/>
          </p:nvSpPr>
          <p:spPr>
            <a:xfrm>
              <a:off x="13335000" y="4953000"/>
              <a:ext cx="29565600" cy="9220200"/>
            </a:xfrm>
            <a:prstGeom prst="rect">
              <a:avLst/>
            </a:prstGeom>
            <a:solidFill>
              <a:srgbClr val="2D6951">
                <a:alpha val="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5400" dirty="0">
                <a:solidFill>
                  <a:schemeClr val="tx1"/>
                </a:solidFill>
                <a:cs typeface="Helvetica" pitchFamily="34" charset="0"/>
              </a:endParaRPr>
            </a:p>
          </p:txBody>
        </p:sp>
        <p:sp>
          <p:nvSpPr>
            <p:cNvPr id="63" name="TextBox 62"/>
            <p:cNvSpPr txBox="1"/>
            <p:nvPr/>
          </p:nvSpPr>
          <p:spPr>
            <a:xfrm>
              <a:off x="13335000" y="4114800"/>
              <a:ext cx="29565600" cy="830997"/>
            </a:xfrm>
            <a:prstGeom prst="rect">
              <a:avLst/>
            </a:prstGeom>
            <a:solidFill>
              <a:srgbClr val="2D6951"/>
            </a:solidFill>
            <a:ln w="25400">
              <a:solidFill>
                <a:srgbClr val="2D6951"/>
              </a:solidFill>
            </a:ln>
          </p:spPr>
          <p:txBody>
            <a:bodyPr wrap="square" rtlCol="0">
              <a:spAutoFit/>
            </a:bodyPr>
            <a:lstStyle/>
            <a:p>
              <a:r>
                <a:rPr lang="en-US" sz="4800" b="1" dirty="0" smtClean="0">
                  <a:solidFill>
                    <a:schemeClr val="bg1"/>
                  </a:solidFill>
                  <a:latin typeface="Helvetica" pitchFamily="34" charset="0"/>
                  <a:cs typeface="Helvetica" pitchFamily="34" charset="0"/>
                </a:rPr>
                <a:t>Reinventing the suburbs</a:t>
              </a:r>
              <a:endParaRPr lang="en-US" sz="4800" b="1" dirty="0">
                <a:solidFill>
                  <a:schemeClr val="bg1"/>
                </a:solidFill>
                <a:latin typeface="Helvetica" pitchFamily="34" charset="0"/>
                <a:cs typeface="Helvetica" pitchFamily="34" charset="0"/>
              </a:endParaRPr>
            </a:p>
          </p:txBody>
        </p:sp>
      </p:grpSp>
      <p:sp>
        <p:nvSpPr>
          <p:cNvPr id="86" name="TextBox 85"/>
          <p:cNvSpPr txBox="1"/>
          <p:nvPr/>
        </p:nvSpPr>
        <p:spPr>
          <a:xfrm>
            <a:off x="25908000" y="7924800"/>
            <a:ext cx="7315200" cy="5078313"/>
          </a:xfrm>
          <a:prstGeom prst="rect">
            <a:avLst/>
          </a:prstGeom>
          <a:noFill/>
        </p:spPr>
        <p:txBody>
          <a:bodyPr wrap="square" rtlCol="0">
            <a:spAutoFit/>
          </a:bodyPr>
          <a:lstStyle/>
          <a:p>
            <a:r>
              <a:rPr lang="en-US" sz="3600" b="1" dirty="0" smtClean="0">
                <a:cs typeface="Helvetica" pitchFamily="34" charset="0"/>
              </a:rPr>
              <a:t>Path breaking Initiatives</a:t>
            </a:r>
          </a:p>
          <a:p>
            <a:pPr>
              <a:buFont typeface="Arial" pitchFamily="34" charset="0"/>
              <a:buChar char="•"/>
            </a:pPr>
            <a:r>
              <a:rPr lang="en-US" sz="3600" dirty="0" smtClean="0">
                <a:cs typeface="Helvetica" pitchFamily="34" charset="0"/>
              </a:rPr>
              <a:t>Centralized parking (2.2 spots/home) for most homes</a:t>
            </a:r>
          </a:p>
          <a:p>
            <a:pPr>
              <a:buFont typeface="Arial" pitchFamily="34" charset="0"/>
              <a:buChar char="•"/>
            </a:pPr>
            <a:r>
              <a:rPr lang="en-US" sz="3600" dirty="0" smtClean="0">
                <a:cs typeface="Helvetica" pitchFamily="34" charset="0"/>
              </a:rPr>
              <a:t>Green belt without roads connects all houses </a:t>
            </a:r>
          </a:p>
          <a:p>
            <a:pPr>
              <a:buFont typeface="Arial" pitchFamily="34" charset="0"/>
              <a:buChar char="•"/>
            </a:pPr>
            <a:r>
              <a:rPr lang="en-US" sz="3600" dirty="0" smtClean="0">
                <a:cs typeface="Helvetica" pitchFamily="34" charset="0"/>
              </a:rPr>
              <a:t> Energy Islands - renewable energy stations connected to the community grid for educational purposes: solar panels, compost pit, a wind turbine</a:t>
            </a:r>
          </a:p>
        </p:txBody>
      </p:sp>
      <p:grpSp>
        <p:nvGrpSpPr>
          <p:cNvPr id="106" name="Group 105"/>
          <p:cNvGrpSpPr/>
          <p:nvPr/>
        </p:nvGrpSpPr>
        <p:grpSpPr>
          <a:xfrm>
            <a:off x="1143000" y="14592300"/>
            <a:ext cx="21488400" cy="15963900"/>
            <a:chOff x="1295400" y="14592300"/>
            <a:chExt cx="21488400" cy="15349931"/>
          </a:xfrm>
        </p:grpSpPr>
        <p:sp>
          <p:nvSpPr>
            <p:cNvPr id="27" name="Rectangle 26"/>
            <p:cNvSpPr/>
            <p:nvPr/>
          </p:nvSpPr>
          <p:spPr>
            <a:xfrm>
              <a:off x="1295400" y="15430499"/>
              <a:ext cx="21488400" cy="14511732"/>
            </a:xfrm>
            <a:prstGeom prst="rect">
              <a:avLst/>
            </a:prstGeom>
            <a:solidFill>
              <a:srgbClr val="2D6951">
                <a:alpha val="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Helvetica" pitchFamily="34" charset="0"/>
              </a:endParaRPr>
            </a:p>
          </p:txBody>
        </p:sp>
        <p:sp>
          <p:nvSpPr>
            <p:cNvPr id="64" name="TextBox 63"/>
            <p:cNvSpPr txBox="1"/>
            <p:nvPr/>
          </p:nvSpPr>
          <p:spPr>
            <a:xfrm>
              <a:off x="1295400" y="14592300"/>
              <a:ext cx="21488400" cy="830997"/>
            </a:xfrm>
            <a:prstGeom prst="rect">
              <a:avLst/>
            </a:prstGeom>
            <a:solidFill>
              <a:srgbClr val="2D6951"/>
            </a:solidFill>
            <a:ln w="25400">
              <a:solidFill>
                <a:srgbClr val="2D6951"/>
              </a:solidFill>
            </a:ln>
          </p:spPr>
          <p:txBody>
            <a:bodyPr wrap="square" rtlCol="0">
              <a:spAutoFit/>
            </a:bodyPr>
            <a:lstStyle/>
            <a:p>
              <a:r>
                <a:rPr lang="en-US" sz="4800" b="1" dirty="0" smtClean="0">
                  <a:solidFill>
                    <a:schemeClr val="bg1"/>
                  </a:solidFill>
                  <a:latin typeface="Helvetica" pitchFamily="34" charset="0"/>
                  <a:cs typeface="Helvetica" pitchFamily="34" charset="0"/>
                </a:rPr>
                <a:t>Building on a landfill</a:t>
              </a:r>
              <a:endParaRPr lang="en-US" sz="4800" b="1" dirty="0">
                <a:solidFill>
                  <a:schemeClr val="bg1"/>
                </a:solidFill>
                <a:latin typeface="Helvetica" pitchFamily="34" charset="0"/>
                <a:cs typeface="Helvetica" pitchFamily="34" charset="0"/>
              </a:endParaRPr>
            </a:p>
          </p:txBody>
        </p:sp>
      </p:grpSp>
      <p:sp>
        <p:nvSpPr>
          <p:cNvPr id="6" name="Freeform 9"/>
          <p:cNvSpPr>
            <a:spLocks/>
          </p:cNvSpPr>
          <p:nvPr/>
        </p:nvSpPr>
        <p:spPr bwMode="auto">
          <a:xfrm>
            <a:off x="1181100" y="30937200"/>
            <a:ext cx="41605200" cy="1371600"/>
          </a:xfrm>
          <a:prstGeom prst="rect">
            <a:avLst/>
          </a:prstGeom>
          <a:solidFill>
            <a:srgbClr val="2D6951"/>
          </a:solidFill>
          <a:ln w="25400">
            <a:solidFill>
              <a:srgbClr val="2D6951"/>
            </a:solidFill>
            <a:round/>
            <a:headEnd/>
            <a:tailEnd/>
          </a:ln>
        </p:spPr>
        <p:txBody>
          <a:bodyPr vert="horz" wrap="square" lIns="91440" tIns="45720" rIns="91440" bIns="45720" numCol="1" anchor="t" anchorCtr="0" compatLnSpc="1">
            <a:prstTxWarp prst="textNoShape">
              <a:avLst/>
            </a:prstTxWarp>
          </a:bodyPr>
          <a:lstStyle/>
          <a:p>
            <a:endParaRPr lang="en-US" dirty="0">
              <a:cs typeface="Helvetica"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2103345" y="58017"/>
            <a:ext cx="3573555" cy="276138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772699" y="2286000"/>
            <a:ext cx="2234847" cy="1219200"/>
          </a:xfrm>
          <a:prstGeom prst="rect">
            <a:avLst/>
          </a:prstGeom>
          <a:noFill/>
          <a:ln w="9525">
            <a:noFill/>
            <a:miter lim="800000"/>
            <a:headEnd/>
            <a:tailEnd/>
          </a:ln>
        </p:spPr>
      </p:pic>
      <p:sp>
        <p:nvSpPr>
          <p:cNvPr id="20" name="TextBox 19"/>
          <p:cNvSpPr txBox="1"/>
          <p:nvPr/>
        </p:nvSpPr>
        <p:spPr>
          <a:xfrm>
            <a:off x="1143000" y="253246"/>
            <a:ext cx="41605200" cy="3484721"/>
          </a:xfrm>
          <a:prstGeom prst="round2SameRect">
            <a:avLst/>
          </a:prstGeom>
          <a:noFill/>
          <a:ln w="25400">
            <a:solidFill>
              <a:srgbClr val="46A39B"/>
            </a:solidFill>
          </a:ln>
        </p:spPr>
        <p:txBody>
          <a:bodyPr wrap="square" rtlCol="0">
            <a:spAutoFit/>
          </a:bodyPr>
          <a:lstStyle/>
          <a:p>
            <a:pPr algn="ctr">
              <a:lnSpc>
                <a:spcPct val="150000"/>
              </a:lnSpc>
            </a:pPr>
            <a:r>
              <a:rPr lang="en-US" sz="8000" b="1" dirty="0" err="1" smtClean="0">
                <a:latin typeface="Helvetica" pitchFamily="34" charset="0"/>
                <a:ea typeface="Tahoma" pitchFamily="34" charset="0"/>
                <a:cs typeface="Helvetica" pitchFamily="34" charset="0"/>
              </a:rPr>
              <a:t>Bellfort</a:t>
            </a:r>
            <a:r>
              <a:rPr lang="en-US" sz="8000" b="1" dirty="0" smtClean="0">
                <a:latin typeface="Helvetica" pitchFamily="34" charset="0"/>
                <a:ea typeface="Tahoma" pitchFamily="34" charset="0"/>
                <a:cs typeface="Helvetica" pitchFamily="34" charset="0"/>
              </a:rPr>
              <a:t> Garden Oaks Subdivision</a:t>
            </a:r>
          </a:p>
          <a:p>
            <a:pPr algn="ctr">
              <a:spcAft>
                <a:spcPts val="600"/>
              </a:spcAft>
            </a:pPr>
            <a:r>
              <a:rPr lang="en-US" sz="4000" dirty="0" err="1" smtClean="0">
                <a:latin typeface="Helvetica" pitchFamily="34" charset="0"/>
                <a:cs typeface="Helvetica" pitchFamily="34" charset="0"/>
              </a:rPr>
              <a:t>Janhvi</a:t>
            </a:r>
            <a:r>
              <a:rPr lang="en-US" sz="4000" dirty="0" smtClean="0">
                <a:latin typeface="Helvetica" pitchFamily="34" charset="0"/>
                <a:cs typeface="Helvetica" pitchFamily="34" charset="0"/>
              </a:rPr>
              <a:t> </a:t>
            </a:r>
            <a:r>
              <a:rPr lang="en-US" sz="4000" dirty="0" err="1" smtClean="0">
                <a:latin typeface="Helvetica" pitchFamily="34" charset="0"/>
                <a:cs typeface="Helvetica" pitchFamily="34" charset="0"/>
              </a:rPr>
              <a:t>Doshi</a:t>
            </a:r>
            <a:r>
              <a:rPr lang="en-US" sz="4000" dirty="0" smtClean="0">
                <a:latin typeface="Helvetica" pitchFamily="34" charset="0"/>
                <a:cs typeface="Helvetica" pitchFamily="34" charset="0"/>
              </a:rPr>
              <a:t>, </a:t>
            </a:r>
            <a:r>
              <a:rPr lang="en-US" sz="4000" dirty="0" err="1" smtClean="0">
                <a:latin typeface="Helvetica" pitchFamily="34" charset="0"/>
                <a:cs typeface="Helvetica" pitchFamily="34" charset="0"/>
              </a:rPr>
              <a:t>Lizbeth</a:t>
            </a:r>
            <a:r>
              <a:rPr lang="en-US" sz="4000" dirty="0" smtClean="0">
                <a:latin typeface="Helvetica" pitchFamily="34" charset="0"/>
                <a:cs typeface="Helvetica" pitchFamily="34" charset="0"/>
              </a:rPr>
              <a:t> Gonzalez, Nicole Kwan - Department of Civil and Environmental Engineering</a:t>
            </a:r>
          </a:p>
          <a:p>
            <a:pPr algn="ctr">
              <a:spcAft>
                <a:spcPts val="1200"/>
              </a:spcAft>
            </a:pPr>
            <a:r>
              <a:rPr lang="en-US" sz="4000" dirty="0" smtClean="0">
                <a:latin typeface="Helvetica" pitchFamily="34" charset="0"/>
                <a:cs typeface="Helvetica" pitchFamily="34" charset="0"/>
              </a:rPr>
              <a:t>Matthew Austin, Giorgio </a:t>
            </a:r>
            <a:r>
              <a:rPr lang="en-US" sz="4000" dirty="0" err="1" smtClean="0">
                <a:latin typeface="Helvetica" pitchFamily="34" charset="0"/>
                <a:cs typeface="Helvetica" pitchFamily="34" charset="0"/>
              </a:rPr>
              <a:t>Angelini</a:t>
            </a:r>
            <a:r>
              <a:rPr lang="en-US" sz="4000" dirty="0" smtClean="0">
                <a:latin typeface="Helvetica" pitchFamily="34" charset="0"/>
                <a:cs typeface="Helvetica" pitchFamily="34" charset="0"/>
              </a:rPr>
              <a:t> - School of Architecture</a:t>
            </a:r>
          </a:p>
        </p:txBody>
      </p:sp>
      <p:grpSp>
        <p:nvGrpSpPr>
          <p:cNvPr id="69" name="Group 68"/>
          <p:cNvGrpSpPr/>
          <p:nvPr/>
        </p:nvGrpSpPr>
        <p:grpSpPr>
          <a:xfrm>
            <a:off x="1143000" y="4114800"/>
            <a:ext cx="11811000" cy="10058401"/>
            <a:chOff x="1295400" y="4116930"/>
            <a:chExt cx="11811000" cy="6454743"/>
          </a:xfrm>
        </p:grpSpPr>
        <p:sp>
          <p:nvSpPr>
            <p:cNvPr id="23" name="TextBox 22"/>
            <p:cNvSpPr txBox="1"/>
            <p:nvPr/>
          </p:nvSpPr>
          <p:spPr>
            <a:xfrm>
              <a:off x="1295400" y="4653634"/>
              <a:ext cx="11811000" cy="5918039"/>
            </a:xfrm>
            <a:prstGeom prst="rect">
              <a:avLst/>
            </a:prstGeom>
            <a:noFill/>
            <a:ln>
              <a:solidFill>
                <a:srgbClr val="32282B"/>
              </a:solidFill>
            </a:ln>
          </p:spPr>
          <p:txBody>
            <a:bodyPr wrap="square" lIns="228600" rtlCol="0">
              <a:spAutoFit/>
            </a:bodyPr>
            <a:lstStyle/>
            <a:p>
              <a:pPr>
                <a:buClr>
                  <a:srgbClr val="32282B"/>
                </a:buClr>
              </a:pPr>
              <a:r>
                <a:rPr lang="en-US" sz="3600" dirty="0" err="1" smtClean="0">
                  <a:cs typeface="Helvetica" pitchFamily="34" charset="0"/>
                </a:rPr>
                <a:t>TexoNova</a:t>
              </a:r>
              <a:r>
                <a:rPr lang="en-US" sz="3600" dirty="0" smtClean="0">
                  <a:cs typeface="Helvetica" pitchFamily="34" charset="0"/>
                </a:rPr>
                <a:t> has designed a residential subdivision to be built over an actual former municipal landfill on 3300 </a:t>
              </a:r>
              <a:r>
                <a:rPr lang="en-US" sz="3600" dirty="0" err="1" smtClean="0">
                  <a:cs typeface="Helvetica" pitchFamily="34" charset="0"/>
                </a:rPr>
                <a:t>Bellfort</a:t>
              </a:r>
              <a:r>
                <a:rPr lang="en-US" sz="3600" dirty="0" smtClean="0">
                  <a:cs typeface="Helvetica" pitchFamily="34" charset="0"/>
                </a:rPr>
                <a:t> Avenue, 8 miles south of Downtown Houston.</a:t>
              </a:r>
            </a:p>
            <a:p>
              <a:pPr>
                <a:buClr>
                  <a:srgbClr val="32282B"/>
                </a:buClr>
              </a:pPr>
              <a:endParaRPr lang="en-US" sz="3600" dirty="0" smtClean="0">
                <a:cs typeface="Helvetica" pitchFamily="34" charset="0"/>
              </a:endParaRPr>
            </a:p>
            <a:p>
              <a:pPr>
                <a:buClr>
                  <a:srgbClr val="32282B"/>
                </a:buClr>
              </a:pPr>
              <a:endParaRPr lang="en-US" sz="3600" dirty="0" smtClean="0">
                <a:cs typeface="Helvetica" pitchFamily="34" charset="0"/>
              </a:endParaRPr>
            </a:p>
            <a:p>
              <a:pPr>
                <a:buClr>
                  <a:srgbClr val="32282B"/>
                </a:buClr>
              </a:pPr>
              <a:endParaRPr lang="en-US" sz="3600" dirty="0" smtClean="0">
                <a:cs typeface="Helvetica" pitchFamily="34" charset="0"/>
              </a:endParaRPr>
            </a:p>
            <a:p>
              <a:pPr>
                <a:buClr>
                  <a:srgbClr val="32282B"/>
                </a:buClr>
              </a:pPr>
              <a:endParaRPr lang="en-US" sz="3600" dirty="0" smtClean="0">
                <a:cs typeface="Helvetica" pitchFamily="34" charset="0"/>
              </a:endParaRPr>
            </a:p>
            <a:p>
              <a:pPr>
                <a:buClr>
                  <a:srgbClr val="32282B"/>
                </a:buClr>
              </a:pPr>
              <a:endParaRPr lang="en-US" sz="3600" dirty="0" smtClean="0">
                <a:cs typeface="Helvetica" pitchFamily="34" charset="0"/>
              </a:endParaRPr>
            </a:p>
            <a:p>
              <a:pPr>
                <a:buClr>
                  <a:srgbClr val="32282B"/>
                </a:buClr>
              </a:pPr>
              <a:r>
                <a:rPr lang="en-US" sz="3600" dirty="0" smtClean="0">
                  <a:cs typeface="Helvetica" pitchFamily="34" charset="0"/>
                </a:rPr>
                <a:t>The plot is a registered </a:t>
              </a:r>
              <a:r>
                <a:rPr lang="en-US" sz="3600" dirty="0" err="1" smtClean="0">
                  <a:cs typeface="Helvetica" pitchFamily="34" charset="0"/>
                </a:rPr>
                <a:t>Brownfields</a:t>
              </a:r>
              <a:r>
                <a:rPr lang="en-US" sz="3600" dirty="0" smtClean="0">
                  <a:cs typeface="Helvetica" pitchFamily="34" charset="0"/>
                </a:rPr>
                <a:t> site with in a low-income suburban neighborhood. Our design approach consisted of: Predicting soil settlement, developing a remediation plan, drawing up a site plan as per the architect’s vision, designing the structural and foundation elements of the community design, and establishing the utilities layout. </a:t>
              </a:r>
            </a:p>
            <a:p>
              <a:pPr>
                <a:buClr>
                  <a:srgbClr val="32282B"/>
                </a:buClr>
              </a:pPr>
              <a:endParaRPr lang="en-US" sz="3600" dirty="0" smtClean="0">
                <a:cs typeface="Helvetica" pitchFamily="34" charset="0"/>
              </a:endParaRPr>
            </a:p>
            <a:p>
              <a:pPr>
                <a:buClr>
                  <a:srgbClr val="32282B"/>
                </a:buClr>
              </a:pPr>
              <a:endParaRPr lang="en-US" sz="3600" dirty="0" smtClean="0">
                <a:cs typeface="Helvetica" pitchFamily="34" charset="0"/>
              </a:endParaRPr>
            </a:p>
          </p:txBody>
        </p:sp>
        <p:sp>
          <p:nvSpPr>
            <p:cNvPr id="9" name="TextBox 8"/>
            <p:cNvSpPr txBox="1"/>
            <p:nvPr/>
          </p:nvSpPr>
          <p:spPr>
            <a:xfrm>
              <a:off x="1295400" y="4116930"/>
              <a:ext cx="11811000" cy="533272"/>
            </a:xfrm>
            <a:prstGeom prst="rect">
              <a:avLst/>
            </a:prstGeom>
            <a:solidFill>
              <a:srgbClr val="2D6951"/>
            </a:solidFill>
            <a:ln>
              <a:solidFill>
                <a:srgbClr val="2D6951"/>
              </a:solidFill>
            </a:ln>
          </p:spPr>
          <p:txBody>
            <a:bodyPr wrap="square" rtlCol="0">
              <a:spAutoFit/>
            </a:bodyPr>
            <a:lstStyle/>
            <a:p>
              <a:r>
                <a:rPr lang="en-US" sz="4800" b="1" dirty="0" smtClean="0">
                  <a:solidFill>
                    <a:schemeClr val="bg1"/>
                  </a:solidFill>
                  <a:latin typeface="Helvetica" pitchFamily="34" charset="0"/>
                  <a:cs typeface="Helvetica" pitchFamily="34" charset="0"/>
                </a:rPr>
                <a:t>Outline</a:t>
              </a:r>
              <a:endParaRPr lang="en-US" sz="4800" b="1" dirty="0">
                <a:solidFill>
                  <a:schemeClr val="bg1"/>
                </a:solidFill>
                <a:latin typeface="Helvetica" pitchFamily="34" charset="0"/>
                <a:cs typeface="Helvetica" pitchFamily="34" charset="0"/>
              </a:endParaRPr>
            </a:p>
          </p:txBody>
        </p:sp>
      </p:grpSp>
      <p:sp>
        <p:nvSpPr>
          <p:cNvPr id="28" name="Rectangle 27"/>
          <p:cNvSpPr/>
          <p:nvPr/>
        </p:nvSpPr>
        <p:spPr>
          <a:xfrm>
            <a:off x="23012400" y="15468600"/>
            <a:ext cx="19735800" cy="15087600"/>
          </a:xfrm>
          <a:prstGeom prst="rect">
            <a:avLst/>
          </a:prstGeom>
          <a:solidFill>
            <a:srgbClr val="2D6951">
              <a:alpha val="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defTabSz="914400">
              <a:spcBef>
                <a:spcPct val="20000"/>
              </a:spcBef>
            </a:pPr>
            <a:endParaRPr lang="en-US" sz="3600" dirty="0" smtClean="0">
              <a:solidFill>
                <a:prstClr val="black"/>
              </a:solidFill>
              <a:cs typeface="Helvetica" pitchFamily="34" charset="0"/>
            </a:endParaRPr>
          </a:p>
        </p:txBody>
      </p:sp>
      <p:sp>
        <p:nvSpPr>
          <p:cNvPr id="34" name="Rectangle 33"/>
          <p:cNvSpPr/>
          <p:nvPr/>
        </p:nvSpPr>
        <p:spPr>
          <a:xfrm>
            <a:off x="1270000" y="22028527"/>
            <a:ext cx="5334000" cy="4031873"/>
          </a:xfrm>
          <a:prstGeom prst="rect">
            <a:avLst/>
          </a:prstGeom>
        </p:spPr>
        <p:txBody>
          <a:bodyPr wrap="square">
            <a:spAutoFit/>
          </a:bodyPr>
          <a:lstStyle/>
          <a:p>
            <a:r>
              <a:rPr lang="en-US" sz="4000" b="1" dirty="0" smtClean="0">
                <a:cs typeface="Helvetica" pitchFamily="34" charset="0"/>
              </a:rPr>
              <a:t>Earthwork</a:t>
            </a:r>
          </a:p>
          <a:p>
            <a:r>
              <a:rPr lang="en-US" sz="3600" dirty="0" smtClean="0">
                <a:cs typeface="Helvetica" pitchFamily="34" charset="0"/>
              </a:rPr>
              <a:t>We used </a:t>
            </a:r>
            <a:r>
              <a:rPr lang="en-US" sz="3600" dirty="0" err="1" smtClean="0">
                <a:cs typeface="Helvetica" pitchFamily="34" charset="0"/>
              </a:rPr>
              <a:t>ArcGIS</a:t>
            </a:r>
            <a:r>
              <a:rPr lang="en-US" sz="3600" dirty="0" smtClean="0">
                <a:cs typeface="Helvetica" pitchFamily="34" charset="0"/>
              </a:rPr>
              <a:t> to determine the final topography by considering the predicted waste settlement and additional cap needed. </a:t>
            </a:r>
          </a:p>
        </p:txBody>
      </p:sp>
      <p:pic>
        <p:nvPicPr>
          <p:cNvPr id="36" name="Picture 35" descr="TexoNova_Logo3.png"/>
          <p:cNvPicPr>
            <a:picLocks noChangeAspect="1"/>
          </p:cNvPicPr>
          <p:nvPr/>
        </p:nvPicPr>
        <p:blipFill>
          <a:blip r:embed="rId4" cstate="print"/>
          <a:stretch>
            <a:fillRect/>
          </a:stretch>
        </p:blipFill>
        <p:spPr>
          <a:xfrm>
            <a:off x="37109400" y="838200"/>
            <a:ext cx="4575730" cy="1558924"/>
          </a:xfrm>
          <a:prstGeom prst="rect">
            <a:avLst/>
          </a:prstGeom>
        </p:spPr>
      </p:pic>
      <p:sp>
        <p:nvSpPr>
          <p:cNvPr id="37" name="Rectangle 36"/>
          <p:cNvSpPr/>
          <p:nvPr/>
        </p:nvSpPr>
        <p:spPr>
          <a:xfrm>
            <a:off x="37490400" y="2438400"/>
            <a:ext cx="3886200" cy="1015663"/>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91440" tIns="45720" rIns="91440" bIns="45720">
            <a:spAutoFit/>
          </a:bodyPr>
          <a:lstStyle/>
          <a:p>
            <a:pPr algn="ctr"/>
            <a:r>
              <a:rPr lang="en-US" sz="6000" b="1" dirty="0" err="1" smtClean="0">
                <a:ln w="635">
                  <a:noFill/>
                  <a:prstDash val="solid"/>
                </a:ln>
                <a:solidFill>
                  <a:srgbClr val="320000"/>
                </a:solidFill>
                <a:effectLst>
                  <a:outerShdw blurRad="38100" dist="38100" dir="2700000" algn="tl">
                    <a:srgbClr val="000000">
                      <a:alpha val="43137"/>
                    </a:srgbClr>
                  </a:outerShdw>
                </a:effectLst>
                <a:latin typeface="Rockwell"/>
              </a:rPr>
              <a:t>Texo</a:t>
            </a:r>
            <a:r>
              <a:rPr lang="en-US" sz="6000" b="1" dirty="0" err="1" smtClean="0">
                <a:ln w="635">
                  <a:noFill/>
                  <a:prstDash val="solid"/>
                </a:ln>
                <a:gradFill flip="none" rotWithShape="1">
                  <a:gsLst>
                    <a:gs pos="2000">
                      <a:srgbClr val="92D050"/>
                    </a:gs>
                    <a:gs pos="66000">
                      <a:srgbClr val="226E1C"/>
                    </a:gs>
                    <a:gs pos="86000">
                      <a:srgbClr val="226E1C"/>
                    </a:gs>
                  </a:gsLst>
                  <a:lin ang="0" scaled="1"/>
                  <a:tileRect/>
                </a:gradFill>
                <a:effectLst>
                  <a:outerShdw blurRad="38100" dist="38100" dir="2700000" algn="tl">
                    <a:srgbClr val="000000">
                      <a:alpha val="43137"/>
                    </a:srgbClr>
                  </a:outerShdw>
                </a:effectLst>
                <a:latin typeface="Rockwell"/>
              </a:rPr>
              <a:t>N</a:t>
            </a:r>
            <a:r>
              <a:rPr lang="en-US" sz="6000" b="1" dirty="0" err="1" smtClean="0">
                <a:ln w="635">
                  <a:noFill/>
                  <a:prstDash val="solid"/>
                </a:ln>
                <a:gradFill flip="none" rotWithShape="1">
                  <a:gsLst>
                    <a:gs pos="0">
                      <a:schemeClr val="bg2">
                        <a:lumMod val="75000"/>
                      </a:schemeClr>
                    </a:gs>
                    <a:gs pos="29000">
                      <a:srgbClr val="523416"/>
                    </a:gs>
                    <a:gs pos="50000">
                      <a:srgbClr val="320000"/>
                    </a:gs>
                  </a:gsLst>
                  <a:lin ang="13500000" scaled="1"/>
                  <a:tileRect/>
                </a:gradFill>
                <a:effectLst>
                  <a:outerShdw blurRad="38100" dist="38100" dir="2700000" algn="tl">
                    <a:srgbClr val="000000">
                      <a:alpha val="43137"/>
                    </a:srgbClr>
                  </a:outerShdw>
                </a:effectLst>
                <a:latin typeface="Rockwell"/>
              </a:rPr>
              <a:t>o</a:t>
            </a:r>
            <a:r>
              <a:rPr lang="en-US" sz="6000" b="1" dirty="0" err="1" smtClean="0">
                <a:ln w="635">
                  <a:noFill/>
                  <a:prstDash val="solid"/>
                </a:ln>
                <a:gradFill flip="none" rotWithShape="1">
                  <a:gsLst>
                    <a:gs pos="36000">
                      <a:srgbClr val="34491F"/>
                    </a:gs>
                    <a:gs pos="50000">
                      <a:srgbClr val="9CB86E"/>
                    </a:gs>
                    <a:gs pos="100000">
                      <a:srgbClr val="156B13"/>
                    </a:gs>
                  </a:gsLst>
                  <a:lin ang="18900000" scaled="1"/>
                  <a:tileRect/>
                </a:gradFill>
                <a:effectLst>
                  <a:outerShdw blurRad="38100" dist="38100" dir="2700000" algn="tl">
                    <a:srgbClr val="000000">
                      <a:alpha val="43137"/>
                    </a:srgbClr>
                  </a:outerShdw>
                </a:effectLst>
                <a:latin typeface="Rockwell"/>
              </a:rPr>
              <a:t>va</a:t>
            </a:r>
            <a:endParaRPr lang="en-US" sz="6000" b="1" dirty="0">
              <a:ln w="635">
                <a:noFill/>
                <a:prstDash val="solid"/>
              </a:ln>
              <a:gradFill flip="none" rotWithShape="1">
                <a:gsLst>
                  <a:gs pos="36000">
                    <a:srgbClr val="34491F"/>
                  </a:gs>
                  <a:gs pos="50000">
                    <a:srgbClr val="9CB86E"/>
                  </a:gs>
                  <a:gs pos="100000">
                    <a:srgbClr val="156B13"/>
                  </a:gs>
                </a:gsLst>
                <a:lin ang="18900000" scaled="1"/>
                <a:tileRect/>
              </a:gradFill>
              <a:effectLst>
                <a:outerShdw blurRad="38100" dist="38100" dir="2700000" algn="tl">
                  <a:srgbClr val="000000">
                    <a:alpha val="43137"/>
                  </a:srgbClr>
                </a:outerShdw>
              </a:effectLst>
              <a:latin typeface="Rockwell"/>
            </a:endParaRPr>
          </a:p>
        </p:txBody>
      </p:sp>
      <p:grpSp>
        <p:nvGrpSpPr>
          <p:cNvPr id="57" name="Group 56"/>
          <p:cNvGrpSpPr>
            <a:grpSpLocks noChangeAspect="1"/>
          </p:cNvGrpSpPr>
          <p:nvPr/>
        </p:nvGrpSpPr>
        <p:grpSpPr>
          <a:xfrm>
            <a:off x="6206467" y="21564603"/>
            <a:ext cx="16170933" cy="4454208"/>
            <a:chOff x="2141727" y="14704972"/>
            <a:chExt cx="11896693" cy="3276888"/>
          </a:xfrm>
        </p:grpSpPr>
        <p:pic>
          <p:nvPicPr>
            <p:cNvPr id="39" name="Picture 2"/>
            <p:cNvPicPr>
              <a:picLocks noChangeAspect="1" noChangeArrowheads="1"/>
            </p:cNvPicPr>
            <p:nvPr/>
          </p:nvPicPr>
          <p:blipFill>
            <a:blip r:embed="rId5" cstate="print"/>
            <a:srcRect l="38582" t="13416" r="32205" b="34343"/>
            <a:stretch>
              <a:fillRect/>
            </a:stretch>
          </p:blipFill>
          <p:spPr bwMode="auto">
            <a:xfrm>
              <a:off x="2492930" y="15239997"/>
              <a:ext cx="2437694" cy="2724481"/>
            </a:xfrm>
            <a:prstGeom prst="rect">
              <a:avLst/>
            </a:prstGeom>
            <a:noFill/>
            <a:ln w="6350">
              <a:solidFill>
                <a:schemeClr val="tx1"/>
              </a:solidFill>
              <a:miter lim="800000"/>
              <a:headEnd/>
              <a:tailEnd/>
            </a:ln>
          </p:spPr>
        </p:pic>
        <p:sp>
          <p:nvSpPr>
            <p:cNvPr id="40" name="TextBox 39"/>
            <p:cNvSpPr txBox="1"/>
            <p:nvPr/>
          </p:nvSpPr>
          <p:spPr>
            <a:xfrm>
              <a:off x="2141727" y="14704973"/>
              <a:ext cx="3116073" cy="365169"/>
            </a:xfrm>
            <a:prstGeom prst="rect">
              <a:avLst/>
            </a:prstGeom>
            <a:noFill/>
            <a:ln w="0">
              <a:noFill/>
            </a:ln>
          </p:spPr>
          <p:txBody>
            <a:bodyPr wrap="square" rtlCol="0">
              <a:spAutoFit/>
            </a:bodyPr>
            <a:lstStyle/>
            <a:p>
              <a:pPr algn="ctr"/>
              <a:r>
                <a:rPr lang="en-US" sz="2400" dirty="0" smtClean="0">
                  <a:cs typeface="Helvetica" pitchFamily="34" charset="0"/>
                </a:rPr>
                <a:t>Current Topography</a:t>
              </a:r>
              <a:endParaRPr lang="en-US" sz="2400" dirty="0">
                <a:cs typeface="Helvetica" pitchFamily="34" charset="0"/>
              </a:endParaRPr>
            </a:p>
          </p:txBody>
        </p:sp>
        <p:pic>
          <p:nvPicPr>
            <p:cNvPr id="42" name="Picture 4"/>
            <p:cNvPicPr>
              <a:picLocks noChangeAspect="1" noChangeArrowheads="1"/>
            </p:cNvPicPr>
            <p:nvPr/>
          </p:nvPicPr>
          <p:blipFill>
            <a:blip r:embed="rId6" cstate="print"/>
            <a:srcRect l="40000" t="14476" r="32381" b="32952"/>
            <a:stretch>
              <a:fillRect/>
            </a:stretch>
          </p:blipFill>
          <p:spPr bwMode="auto">
            <a:xfrm>
              <a:off x="5687478" y="15239997"/>
              <a:ext cx="2289373" cy="2723564"/>
            </a:xfrm>
            <a:prstGeom prst="rect">
              <a:avLst/>
            </a:prstGeom>
            <a:noFill/>
            <a:ln w="9525">
              <a:solidFill>
                <a:schemeClr val="tx1"/>
              </a:solidFill>
              <a:miter lim="800000"/>
              <a:headEnd/>
              <a:tailEnd/>
            </a:ln>
          </p:spPr>
        </p:pic>
        <p:sp>
          <p:nvSpPr>
            <p:cNvPr id="43" name="TextBox 42"/>
            <p:cNvSpPr txBox="1"/>
            <p:nvPr/>
          </p:nvSpPr>
          <p:spPr>
            <a:xfrm>
              <a:off x="5627541" y="14704972"/>
              <a:ext cx="2386682" cy="365169"/>
            </a:xfrm>
            <a:prstGeom prst="rect">
              <a:avLst/>
            </a:prstGeom>
            <a:noFill/>
            <a:ln>
              <a:noFill/>
            </a:ln>
          </p:spPr>
          <p:txBody>
            <a:bodyPr wrap="none" rtlCol="0">
              <a:spAutoFit/>
            </a:bodyPr>
            <a:lstStyle/>
            <a:p>
              <a:pPr algn="ctr"/>
              <a:r>
                <a:rPr lang="en-US" sz="2400" dirty="0" smtClean="0">
                  <a:cs typeface="Helvetica" pitchFamily="34" charset="0"/>
                </a:rPr>
                <a:t>Waste thickness * 15%</a:t>
              </a:r>
              <a:endParaRPr lang="en-US" sz="2400" dirty="0">
                <a:cs typeface="Helvetica" pitchFamily="34" charset="0"/>
              </a:endParaRPr>
            </a:p>
          </p:txBody>
        </p:sp>
        <p:pic>
          <p:nvPicPr>
            <p:cNvPr id="45" name="Picture 5"/>
            <p:cNvPicPr>
              <a:picLocks noChangeAspect="1" noChangeArrowheads="1"/>
            </p:cNvPicPr>
            <p:nvPr/>
          </p:nvPicPr>
          <p:blipFill>
            <a:blip r:embed="rId7" cstate="print"/>
            <a:srcRect l="40476" t="14476" r="32857" b="34476"/>
            <a:stretch>
              <a:fillRect/>
            </a:stretch>
          </p:blipFill>
          <p:spPr bwMode="auto">
            <a:xfrm>
              <a:off x="8761678" y="15239997"/>
              <a:ext cx="2290679" cy="2740632"/>
            </a:xfrm>
            <a:prstGeom prst="rect">
              <a:avLst/>
            </a:prstGeom>
            <a:noFill/>
            <a:ln w="3175">
              <a:solidFill>
                <a:schemeClr val="tx1"/>
              </a:solidFill>
              <a:miter lim="800000"/>
              <a:headEnd/>
              <a:tailEnd/>
            </a:ln>
          </p:spPr>
        </p:pic>
        <p:sp>
          <p:nvSpPr>
            <p:cNvPr id="46" name="TextBox 45"/>
            <p:cNvSpPr txBox="1"/>
            <p:nvPr/>
          </p:nvSpPr>
          <p:spPr>
            <a:xfrm>
              <a:off x="9230441" y="14704972"/>
              <a:ext cx="1353153" cy="365169"/>
            </a:xfrm>
            <a:prstGeom prst="rect">
              <a:avLst/>
            </a:prstGeom>
            <a:noFill/>
            <a:ln w="3175">
              <a:noFill/>
            </a:ln>
          </p:spPr>
          <p:txBody>
            <a:bodyPr wrap="none" rtlCol="0">
              <a:spAutoFit/>
            </a:bodyPr>
            <a:lstStyle/>
            <a:p>
              <a:pPr algn="ctr"/>
              <a:r>
                <a:rPr lang="en-US" sz="2400" dirty="0" smtClean="0">
                  <a:cs typeface="Helvetica" pitchFamily="34" charset="0"/>
                </a:rPr>
                <a:t>Cap Needed</a:t>
              </a:r>
              <a:endParaRPr lang="en-US" sz="2400" dirty="0">
                <a:cs typeface="Helvetica" pitchFamily="34" charset="0"/>
              </a:endParaRPr>
            </a:p>
          </p:txBody>
        </p:sp>
        <p:sp>
          <p:nvSpPr>
            <p:cNvPr id="47" name="TextBox 46"/>
            <p:cNvSpPr txBox="1"/>
            <p:nvPr/>
          </p:nvSpPr>
          <p:spPr>
            <a:xfrm>
              <a:off x="5115664" y="15620224"/>
              <a:ext cx="394586" cy="1046817"/>
            </a:xfrm>
            <a:prstGeom prst="rect">
              <a:avLst/>
            </a:prstGeom>
            <a:noFill/>
          </p:spPr>
          <p:txBody>
            <a:bodyPr wrap="none" rtlCol="0">
              <a:spAutoFit/>
            </a:bodyPr>
            <a:lstStyle/>
            <a:p>
              <a:r>
                <a:rPr lang="en-US" sz="8000" dirty="0" smtClean="0">
                  <a:cs typeface="Helvetica" pitchFamily="34" charset="0"/>
                </a:rPr>
                <a:t>-</a:t>
              </a:r>
              <a:endParaRPr lang="en-US" sz="8000" dirty="0">
                <a:cs typeface="Helvetica" pitchFamily="34" charset="0"/>
              </a:endParaRPr>
            </a:p>
          </p:txBody>
        </p:sp>
        <p:sp>
          <p:nvSpPr>
            <p:cNvPr id="48" name="TextBox 47"/>
            <p:cNvSpPr txBox="1"/>
            <p:nvPr/>
          </p:nvSpPr>
          <p:spPr>
            <a:xfrm>
              <a:off x="8145028" y="15773400"/>
              <a:ext cx="449107" cy="803372"/>
            </a:xfrm>
            <a:prstGeom prst="rect">
              <a:avLst/>
            </a:prstGeom>
            <a:noFill/>
          </p:spPr>
          <p:txBody>
            <a:bodyPr wrap="none" rtlCol="0">
              <a:spAutoFit/>
            </a:bodyPr>
            <a:lstStyle/>
            <a:p>
              <a:r>
                <a:rPr lang="en-US" sz="6000" dirty="0">
                  <a:cs typeface="Helvetica" pitchFamily="34" charset="0"/>
                </a:rPr>
                <a:t>+</a:t>
              </a:r>
            </a:p>
          </p:txBody>
        </p:sp>
        <p:sp>
          <p:nvSpPr>
            <p:cNvPr id="49" name="TextBox 48"/>
            <p:cNvSpPr txBox="1"/>
            <p:nvPr/>
          </p:nvSpPr>
          <p:spPr>
            <a:xfrm>
              <a:off x="11228279" y="15751551"/>
              <a:ext cx="449107" cy="803372"/>
            </a:xfrm>
            <a:prstGeom prst="rect">
              <a:avLst/>
            </a:prstGeom>
            <a:noFill/>
          </p:spPr>
          <p:txBody>
            <a:bodyPr wrap="none" rtlCol="0">
              <a:spAutoFit/>
            </a:bodyPr>
            <a:lstStyle/>
            <a:p>
              <a:r>
                <a:rPr lang="en-US" sz="6000" dirty="0" smtClean="0">
                  <a:cs typeface="Helvetica" pitchFamily="34" charset="0"/>
                </a:rPr>
                <a:t>=</a:t>
              </a:r>
              <a:endParaRPr lang="en-US" sz="6000" dirty="0">
                <a:cs typeface="Helvetica" pitchFamily="34" charset="0"/>
              </a:endParaRPr>
            </a:p>
          </p:txBody>
        </p:sp>
        <p:pic>
          <p:nvPicPr>
            <p:cNvPr id="51" name="Picture 3"/>
            <p:cNvPicPr>
              <a:picLocks noChangeAspect="1" noChangeArrowheads="1"/>
            </p:cNvPicPr>
            <p:nvPr/>
          </p:nvPicPr>
          <p:blipFill>
            <a:blip r:embed="rId8" cstate="print"/>
            <a:srcRect l="40902" t="15118" r="34537" b="35759"/>
            <a:stretch>
              <a:fillRect/>
            </a:stretch>
          </p:blipFill>
          <p:spPr bwMode="auto">
            <a:xfrm>
              <a:off x="11844929" y="15239997"/>
              <a:ext cx="2193491" cy="2741863"/>
            </a:xfrm>
            <a:prstGeom prst="rect">
              <a:avLst/>
            </a:prstGeom>
            <a:noFill/>
            <a:ln w="3175">
              <a:solidFill>
                <a:schemeClr val="tx1"/>
              </a:solidFill>
              <a:miter lim="800000"/>
              <a:headEnd/>
              <a:tailEnd/>
            </a:ln>
          </p:spPr>
        </p:pic>
        <p:sp>
          <p:nvSpPr>
            <p:cNvPr id="52" name="TextBox 51"/>
            <p:cNvSpPr txBox="1"/>
            <p:nvPr/>
          </p:nvSpPr>
          <p:spPr>
            <a:xfrm>
              <a:off x="12030248" y="14704972"/>
              <a:ext cx="1822852" cy="365169"/>
            </a:xfrm>
            <a:prstGeom prst="rect">
              <a:avLst/>
            </a:prstGeom>
            <a:noFill/>
            <a:ln w="3175">
              <a:noFill/>
            </a:ln>
          </p:spPr>
          <p:txBody>
            <a:bodyPr wrap="none" rtlCol="0">
              <a:spAutoFit/>
            </a:bodyPr>
            <a:lstStyle/>
            <a:p>
              <a:pPr algn="ctr"/>
              <a:r>
                <a:rPr lang="en-US" sz="2400" dirty="0" smtClean="0">
                  <a:cs typeface="Helvetica" pitchFamily="34" charset="0"/>
                </a:rPr>
                <a:t>Final Topography</a:t>
              </a:r>
              <a:endParaRPr lang="en-US" sz="2400" dirty="0">
                <a:cs typeface="Helvetica" pitchFamily="34" charset="0"/>
              </a:endParaRPr>
            </a:p>
          </p:txBody>
        </p:sp>
      </p:grpSp>
      <p:sp>
        <p:nvSpPr>
          <p:cNvPr id="56" name="TextBox 55"/>
          <p:cNvSpPr txBox="1"/>
          <p:nvPr/>
        </p:nvSpPr>
        <p:spPr>
          <a:xfrm>
            <a:off x="9067800" y="26670000"/>
            <a:ext cx="12877800" cy="2923877"/>
          </a:xfrm>
          <a:prstGeom prst="rect">
            <a:avLst/>
          </a:prstGeom>
          <a:noFill/>
        </p:spPr>
        <p:txBody>
          <a:bodyPr wrap="square" rtlCol="0">
            <a:spAutoFit/>
          </a:bodyPr>
          <a:lstStyle/>
          <a:p>
            <a:r>
              <a:rPr lang="en-US" sz="4000" b="1" dirty="0" smtClean="0">
                <a:cs typeface="Helvetica" pitchFamily="34" charset="0"/>
              </a:rPr>
              <a:t>Foundation</a:t>
            </a:r>
          </a:p>
          <a:p>
            <a:r>
              <a:rPr lang="en-US" sz="3600" dirty="0" smtClean="0">
                <a:cs typeface="Helvetica" pitchFamily="34" charset="0"/>
              </a:rPr>
              <a:t>The community building will be on top of 6’ cap, 23’ waste, underlain by stiff clay. Additionally the groundwater table is at 16-20’ depth. Therefore we chose a raft foundation that can be shallow, minimize </a:t>
            </a:r>
            <a:r>
              <a:rPr lang="en-US" sz="3600" dirty="0" err="1" smtClean="0">
                <a:cs typeface="Helvetica" pitchFamily="34" charset="0"/>
              </a:rPr>
              <a:t>trenchwork</a:t>
            </a:r>
            <a:r>
              <a:rPr lang="en-US" sz="3600" dirty="0" smtClean="0">
                <a:cs typeface="Helvetica" pitchFamily="34" charset="0"/>
              </a:rPr>
              <a:t> and semi-structural (span at least 15’).</a:t>
            </a:r>
            <a:endParaRPr lang="en-US" sz="3600" dirty="0">
              <a:cs typeface="Helvetica" pitchFamily="34" charset="0"/>
            </a:endParaRPr>
          </a:p>
        </p:txBody>
      </p:sp>
      <p:pic>
        <p:nvPicPr>
          <p:cNvPr id="58" name="Picture 2"/>
          <p:cNvPicPr>
            <a:picLocks noChangeAspect="1" noChangeArrowheads="1"/>
          </p:cNvPicPr>
          <p:nvPr/>
        </p:nvPicPr>
        <p:blipFill>
          <a:blip r:embed="rId9" cstate="print"/>
          <a:srcRect l="30952" t="41143" r="32857" b="28381"/>
          <a:stretch>
            <a:fillRect/>
          </a:stretch>
        </p:blipFill>
        <p:spPr bwMode="auto">
          <a:xfrm>
            <a:off x="1371599" y="26212800"/>
            <a:ext cx="7383781" cy="3886200"/>
          </a:xfrm>
          <a:prstGeom prst="rect">
            <a:avLst/>
          </a:prstGeom>
          <a:noFill/>
          <a:ln w="9525">
            <a:noFill/>
            <a:miter lim="800000"/>
            <a:headEnd/>
            <a:tailEnd/>
          </a:ln>
        </p:spPr>
      </p:pic>
      <p:sp>
        <p:nvSpPr>
          <p:cNvPr id="44" name="Content Placeholder 2"/>
          <p:cNvSpPr txBox="1">
            <a:spLocks/>
          </p:cNvSpPr>
          <p:nvPr/>
        </p:nvSpPr>
        <p:spPr>
          <a:xfrm>
            <a:off x="22885400" y="15354300"/>
            <a:ext cx="12039600" cy="3124200"/>
          </a:xfrm>
          <a:prstGeom prst="rect">
            <a:avLst/>
          </a:prstGeom>
        </p:spPr>
        <p:txBody>
          <a:bodyPr vert="horz" lIns="438912" tIns="219456" rIns="438912" bIns="219456" rtlCol="0">
            <a:normAutofit/>
          </a:bodyPr>
          <a:lstStyle/>
          <a:p>
            <a:pPr marL="0" marR="0" lvl="0" indent="0" defTabSz="4389120" rtl="0" eaLnBrk="1" fontAlgn="auto" latinLnBrk="0" hangingPunct="1">
              <a:lnSpc>
                <a:spcPct val="100000"/>
              </a:lnSpc>
              <a:spcAft>
                <a:spcPts val="0"/>
              </a:spcAft>
              <a:buClrTx/>
              <a:buSzTx/>
              <a:buFont typeface="Arial" pitchFamily="34" charset="0"/>
              <a:buNone/>
              <a:tabLst/>
              <a:defRPr/>
            </a:pPr>
            <a:r>
              <a:rPr kumimoji="0" lang="en-US" sz="4000" b="1" u="none" strike="noStrike" kern="1200" cap="none" spc="0" normalizeH="0" baseline="0" noProof="0" dirty="0" smtClean="0">
                <a:ln>
                  <a:noFill/>
                </a:ln>
                <a:effectLst/>
                <a:uLnTx/>
                <a:uFillTx/>
                <a:cs typeface="Helvetica" pitchFamily="34" charset="0"/>
              </a:rPr>
              <a:t>Community Building </a:t>
            </a:r>
          </a:p>
          <a:p>
            <a:pPr marL="0" marR="0" lvl="0" indent="0" defTabSz="4389120" rtl="0" eaLnBrk="1" fontAlgn="auto" latinLnBrk="0" hangingPunct="1">
              <a:lnSpc>
                <a:spcPct val="100000"/>
              </a:lnSpc>
              <a:spcAft>
                <a:spcPts val="0"/>
              </a:spcAft>
              <a:buClrTx/>
              <a:buSzTx/>
              <a:buFont typeface="Arial" pitchFamily="34" charset="0"/>
              <a:buNone/>
              <a:tabLst/>
              <a:defRPr/>
            </a:pPr>
            <a:r>
              <a:rPr kumimoji="0" lang="en-US" sz="3600" u="none" strike="noStrike" kern="1200" cap="none" spc="0" normalizeH="0" baseline="0" noProof="0" dirty="0" smtClean="0">
                <a:ln>
                  <a:noFill/>
                </a:ln>
                <a:effectLst/>
                <a:uLnTx/>
                <a:uFillTx/>
                <a:cs typeface="Helvetica" pitchFamily="34" charset="0"/>
              </a:rPr>
              <a:t>Brings members of the neighborhood together to engage in activities. Include</a:t>
            </a:r>
            <a:r>
              <a:rPr lang="en-US" sz="3600" dirty="0" smtClean="0">
                <a:cs typeface="Helvetica" pitchFamily="34" charset="0"/>
              </a:rPr>
              <a:t>s</a:t>
            </a:r>
            <a:r>
              <a:rPr kumimoji="0" lang="en-US" sz="3600" u="none" strike="noStrike" kern="1200" cap="none" spc="0" normalizeH="0" baseline="0" noProof="0" dirty="0" smtClean="0">
                <a:ln>
                  <a:noFill/>
                </a:ln>
                <a:effectLst/>
                <a:uLnTx/>
                <a:uFillTx/>
                <a:cs typeface="Helvetica" pitchFamily="34" charset="0"/>
              </a:rPr>
              <a:t> </a:t>
            </a:r>
            <a:r>
              <a:rPr lang="en-US" sz="3600" dirty="0" smtClean="0">
                <a:cs typeface="Helvetica" pitchFamily="34" charset="0"/>
              </a:rPr>
              <a:t>f</a:t>
            </a:r>
            <a:r>
              <a:rPr kumimoji="0" lang="en-US" sz="3600" u="none" strike="noStrike" kern="1200" cap="none" spc="0" normalizeH="0" baseline="0" noProof="0" dirty="0" err="1" smtClean="0">
                <a:ln>
                  <a:noFill/>
                </a:ln>
                <a:effectLst/>
                <a:uLnTx/>
                <a:uFillTx/>
                <a:cs typeface="Helvetica" pitchFamily="34" charset="0"/>
              </a:rPr>
              <a:t>itness</a:t>
            </a:r>
            <a:r>
              <a:rPr kumimoji="0" lang="en-US" sz="3600" u="none" strike="noStrike" kern="1200" cap="none" spc="0" normalizeH="0" baseline="0" noProof="0" dirty="0" smtClean="0">
                <a:ln>
                  <a:noFill/>
                </a:ln>
                <a:effectLst/>
                <a:uLnTx/>
                <a:uFillTx/>
                <a:cs typeface="Helvetica" pitchFamily="34" charset="0"/>
              </a:rPr>
              <a:t> center, game room, indoor/outdoor pool, lounge area, and a reception hall.</a:t>
            </a:r>
          </a:p>
          <a:p>
            <a:pPr marL="0" marR="0" lvl="0" indent="0" algn="ctr" defTabSz="4389120" rtl="0" eaLnBrk="1" fontAlgn="auto" latinLnBrk="0" hangingPunct="1">
              <a:lnSpc>
                <a:spcPct val="100000"/>
              </a:lnSpc>
              <a:spcAft>
                <a:spcPts val="0"/>
              </a:spcAft>
              <a:buClrTx/>
              <a:buSzTx/>
              <a:buFont typeface="Arial" pitchFamily="34" charset="0"/>
              <a:buNone/>
              <a:tabLst/>
              <a:defRPr/>
            </a:pPr>
            <a:endParaRPr kumimoji="0" lang="en-US" sz="15400" b="0" i="0" u="none" strike="noStrike" kern="1200" cap="none" spc="0" normalizeH="0" baseline="0" noProof="0" dirty="0">
              <a:ln>
                <a:noFill/>
              </a:ln>
              <a:solidFill>
                <a:schemeClr val="tx1">
                  <a:tint val="75000"/>
                </a:schemeClr>
              </a:solidFill>
              <a:effectLst/>
              <a:uLnTx/>
              <a:uFillTx/>
              <a:cs typeface="Helvetica" pitchFamily="34" charset="0"/>
            </a:endParaRPr>
          </a:p>
        </p:txBody>
      </p:sp>
      <p:pic>
        <p:nvPicPr>
          <p:cNvPr id="50" name="Picture 49" descr="Community_FINAL render perspective (1).PNG"/>
          <p:cNvPicPr>
            <a:picLocks noChangeAspect="1"/>
          </p:cNvPicPr>
          <p:nvPr/>
        </p:nvPicPr>
        <p:blipFill>
          <a:blip r:embed="rId10" cstate="print"/>
          <a:stretch>
            <a:fillRect/>
          </a:stretch>
        </p:blipFill>
        <p:spPr>
          <a:xfrm>
            <a:off x="26746200" y="18021299"/>
            <a:ext cx="8077200" cy="3855295"/>
          </a:xfrm>
          <a:prstGeom prst="rect">
            <a:avLst/>
          </a:prstGeom>
        </p:spPr>
      </p:pic>
      <p:pic>
        <p:nvPicPr>
          <p:cNvPr id="53" name="Picture 52"/>
          <p:cNvPicPr>
            <a:picLocks noChangeAspect="1"/>
          </p:cNvPicPr>
          <p:nvPr/>
        </p:nvPicPr>
        <p:blipFill>
          <a:blip r:embed="rId11" cstate="print"/>
          <a:srcRect l="20032" t="16410" r="18590" b="6667"/>
          <a:stretch>
            <a:fillRect/>
          </a:stretch>
        </p:blipFill>
        <p:spPr bwMode="auto">
          <a:xfrm>
            <a:off x="35051999" y="16078200"/>
            <a:ext cx="7393430" cy="5791199"/>
          </a:xfrm>
          <a:prstGeom prst="rect">
            <a:avLst/>
          </a:prstGeom>
          <a:noFill/>
          <a:ln w="9525">
            <a:noFill/>
            <a:miter lim="800000"/>
            <a:headEnd/>
            <a:tailEnd/>
          </a:ln>
        </p:spPr>
      </p:pic>
      <p:pic>
        <p:nvPicPr>
          <p:cNvPr id="54" name="Picture 53"/>
          <p:cNvPicPr>
            <a:picLocks noChangeAspect="1"/>
          </p:cNvPicPr>
          <p:nvPr/>
        </p:nvPicPr>
        <p:blipFill>
          <a:blip r:embed="rId12" cstate="print"/>
          <a:srcRect l="18750" t="15897" r="26122" b="19231"/>
          <a:stretch>
            <a:fillRect/>
          </a:stretch>
        </p:blipFill>
        <p:spPr bwMode="auto">
          <a:xfrm>
            <a:off x="36804599" y="22059899"/>
            <a:ext cx="5646932" cy="4153122"/>
          </a:xfrm>
          <a:prstGeom prst="rect">
            <a:avLst/>
          </a:prstGeom>
          <a:noFill/>
          <a:ln w="9525">
            <a:noFill/>
            <a:miter lim="800000"/>
            <a:headEnd/>
            <a:tailEnd/>
          </a:ln>
        </p:spPr>
      </p:pic>
      <p:pic>
        <p:nvPicPr>
          <p:cNvPr id="55" name="Picture 2"/>
          <p:cNvPicPr>
            <a:picLocks noChangeAspect="1" noChangeArrowheads="1"/>
          </p:cNvPicPr>
          <p:nvPr/>
        </p:nvPicPr>
        <p:blipFill>
          <a:blip r:embed="rId13" cstate="print"/>
          <a:srcRect l="10952" t="16000" r="37143" b="17714"/>
          <a:stretch>
            <a:fillRect/>
          </a:stretch>
        </p:blipFill>
        <p:spPr bwMode="auto">
          <a:xfrm>
            <a:off x="23317200" y="24230198"/>
            <a:ext cx="7543800" cy="6021202"/>
          </a:xfrm>
          <a:prstGeom prst="rect">
            <a:avLst/>
          </a:prstGeom>
          <a:noFill/>
          <a:ln w="9525">
            <a:noFill/>
            <a:miter lim="800000"/>
            <a:headEnd/>
            <a:tailEnd/>
          </a:ln>
        </p:spPr>
      </p:pic>
      <p:sp>
        <p:nvSpPr>
          <p:cNvPr id="65" name="TextBox 64"/>
          <p:cNvSpPr txBox="1"/>
          <p:nvPr/>
        </p:nvSpPr>
        <p:spPr>
          <a:xfrm>
            <a:off x="23012400" y="14599503"/>
            <a:ext cx="19735799" cy="830997"/>
          </a:xfrm>
          <a:prstGeom prst="rect">
            <a:avLst/>
          </a:prstGeom>
          <a:solidFill>
            <a:srgbClr val="2D6951"/>
          </a:solidFill>
          <a:ln w="25400">
            <a:solidFill>
              <a:srgbClr val="2D6951"/>
            </a:solidFill>
          </a:ln>
        </p:spPr>
        <p:txBody>
          <a:bodyPr wrap="square" rtlCol="0">
            <a:spAutoFit/>
          </a:bodyPr>
          <a:lstStyle/>
          <a:p>
            <a:r>
              <a:rPr lang="en-US" sz="4800" b="1" dirty="0" smtClean="0">
                <a:solidFill>
                  <a:schemeClr val="bg1"/>
                </a:solidFill>
                <a:latin typeface="Helvetica" pitchFamily="34" charset="0"/>
                <a:cs typeface="Helvetica" pitchFamily="34" charset="0"/>
              </a:rPr>
              <a:t>Designing functional buildings</a:t>
            </a:r>
            <a:endParaRPr lang="en-US" sz="4800" b="1" dirty="0">
              <a:solidFill>
                <a:schemeClr val="bg1"/>
              </a:solidFill>
              <a:latin typeface="Helvetica" pitchFamily="34" charset="0"/>
              <a:cs typeface="Helvetica" pitchFamily="34" charset="0"/>
            </a:endParaRPr>
          </a:p>
        </p:txBody>
      </p:sp>
      <p:sp>
        <p:nvSpPr>
          <p:cNvPr id="62" name="Rectangle 14"/>
          <p:cNvSpPr>
            <a:spLocks noChangeArrowheads="1"/>
          </p:cNvSpPr>
          <p:nvPr/>
        </p:nvSpPr>
        <p:spPr bwMode="auto">
          <a:xfrm>
            <a:off x="1181100" y="32308800"/>
            <a:ext cx="41605200" cy="304800"/>
          </a:xfrm>
          <a:prstGeom prst="rect">
            <a:avLst/>
          </a:prstGeom>
          <a:solidFill>
            <a:srgbClr val="36322B"/>
          </a:solidFill>
          <a:ln w="25400">
            <a:solidFill>
              <a:srgbClr val="36322B"/>
            </a:solidFill>
            <a:miter lim="800000"/>
            <a:headEnd/>
            <a:tailEnd/>
          </a:ln>
        </p:spPr>
        <p:txBody>
          <a:bodyPr vert="horz" wrap="square" lIns="438912" tIns="219456" rIns="438912" bIns="219456" numCol="1" anchor="t" anchorCtr="0" compatLnSpc="1">
            <a:prstTxWarp prst="textNoShape">
              <a:avLst/>
            </a:prstTxWarp>
          </a:bodyPr>
          <a:lstStyle/>
          <a:p>
            <a:endParaRPr lang="en-US">
              <a:cs typeface="Helvetica" pitchFamily="34" charset="0"/>
            </a:endParaRPr>
          </a:p>
        </p:txBody>
      </p:sp>
      <p:sp>
        <p:nvSpPr>
          <p:cNvPr id="73" name="Content Placeholder 2"/>
          <p:cNvSpPr txBox="1">
            <a:spLocks/>
          </p:cNvSpPr>
          <p:nvPr/>
        </p:nvSpPr>
        <p:spPr>
          <a:xfrm>
            <a:off x="30861000" y="25679400"/>
            <a:ext cx="12115800" cy="4419600"/>
          </a:xfrm>
          <a:prstGeom prst="rect">
            <a:avLst/>
          </a:prstGeom>
        </p:spPr>
        <p:txBody>
          <a:bodyPr vert="horz" lIns="438912" tIns="219456" rIns="438912" bIns="219456" rtlCol="0">
            <a:normAutofit fontScale="70000" lnSpcReduction="20000"/>
          </a:bodyPr>
          <a:lstStyle/>
          <a:p>
            <a:pPr lvl="0"/>
            <a:r>
              <a:rPr lang="en-US" sz="5700" b="1" dirty="0" smtClean="0">
                <a:solidFill>
                  <a:prstClr val="black"/>
                </a:solidFill>
                <a:cs typeface="Helvetica" pitchFamily="34" charset="0"/>
              </a:rPr>
              <a:t>Utilities &amp; Drainage</a:t>
            </a:r>
          </a:p>
          <a:p>
            <a:pPr lvl="0">
              <a:lnSpc>
                <a:spcPct val="120000"/>
              </a:lnSpc>
            </a:pPr>
            <a:r>
              <a:rPr lang="en-US" sz="5100" dirty="0" smtClean="0">
                <a:solidFill>
                  <a:prstClr val="black"/>
                </a:solidFill>
                <a:cs typeface="Helvetica" pitchFamily="34" charset="0"/>
              </a:rPr>
              <a:t>The design of storm sewer lines as well as water and wastewater lines was necessary for the site. The gravitational flow of water had to be determined throughout the site, which involved a study of the terrain. Afterwards, the minimum pipe length and trench depth was determined by calculating flow capacity.  </a:t>
            </a:r>
          </a:p>
          <a:p>
            <a:pPr marL="0" marR="0" lvl="0" indent="0" algn="ctr" defTabSz="4389120" rtl="0" eaLnBrk="1" fontAlgn="auto" latinLnBrk="0" hangingPunct="1">
              <a:lnSpc>
                <a:spcPct val="100000"/>
              </a:lnSpc>
              <a:spcAft>
                <a:spcPts val="0"/>
              </a:spcAft>
              <a:buClrTx/>
              <a:buSzTx/>
              <a:buFont typeface="Arial" pitchFamily="34" charset="0"/>
              <a:buNone/>
              <a:tabLst/>
              <a:defRPr/>
            </a:pPr>
            <a:endParaRPr kumimoji="0" lang="en-US" sz="15400" b="0" i="0" u="none" strike="noStrike" kern="1200" cap="none" spc="0" normalizeH="0" baseline="0" noProof="0" dirty="0">
              <a:ln>
                <a:noFill/>
              </a:ln>
              <a:solidFill>
                <a:schemeClr val="tx1">
                  <a:tint val="75000"/>
                </a:schemeClr>
              </a:solidFill>
              <a:effectLst/>
              <a:uLnTx/>
              <a:uFillTx/>
              <a:cs typeface="Helvetica" pitchFamily="34" charset="0"/>
            </a:endParaRPr>
          </a:p>
        </p:txBody>
      </p:sp>
      <p:sp>
        <p:nvSpPr>
          <p:cNvPr id="74" name="Content Placeholder 2"/>
          <p:cNvSpPr txBox="1">
            <a:spLocks/>
          </p:cNvSpPr>
          <p:nvPr/>
        </p:nvSpPr>
        <p:spPr>
          <a:xfrm>
            <a:off x="22898100" y="21717000"/>
            <a:ext cx="14287500" cy="3581400"/>
          </a:xfrm>
          <a:prstGeom prst="rect">
            <a:avLst/>
          </a:prstGeom>
        </p:spPr>
        <p:txBody>
          <a:bodyPr vert="horz" lIns="438912" tIns="219456" rIns="438912" bIns="219456" rtlCol="0">
            <a:normAutofit lnSpcReduction="10000"/>
          </a:bodyPr>
          <a:lstStyle/>
          <a:p>
            <a:pPr lvl="0"/>
            <a:r>
              <a:rPr lang="en-US" sz="4000" b="1" dirty="0" smtClean="0">
                <a:solidFill>
                  <a:prstClr val="black"/>
                </a:solidFill>
                <a:cs typeface="Helvetica" pitchFamily="34" charset="0"/>
              </a:rPr>
              <a:t>Structural</a:t>
            </a:r>
          </a:p>
          <a:p>
            <a:pPr lvl="0"/>
            <a:r>
              <a:rPr lang="en-US" sz="3600" dirty="0" smtClean="0">
                <a:solidFill>
                  <a:prstClr val="black"/>
                </a:solidFill>
                <a:cs typeface="Helvetica" pitchFamily="34" charset="0"/>
              </a:rPr>
              <a:t>A steel frame structure was chosen due to its durability and </a:t>
            </a:r>
          </a:p>
          <a:p>
            <a:pPr lvl="0"/>
            <a:r>
              <a:rPr lang="en-US" sz="3600" dirty="0" smtClean="0">
                <a:solidFill>
                  <a:prstClr val="black"/>
                </a:solidFill>
                <a:cs typeface="Helvetica" pitchFamily="34" charset="0"/>
              </a:rPr>
              <a:t>ability to create large open spaces. It also allowed for the vision of the architect to carry through.  The AISC Steel Design Manual was used to 		                                  design the beams, girders, 		                                  and columns.  </a:t>
            </a:r>
          </a:p>
          <a:p>
            <a:pPr marL="0" marR="0" lvl="0" indent="0" algn="ctr" defTabSz="4389120" rtl="0" eaLnBrk="1" fontAlgn="auto" latinLnBrk="0" hangingPunct="1">
              <a:lnSpc>
                <a:spcPct val="100000"/>
              </a:lnSpc>
              <a:spcAft>
                <a:spcPts val="0"/>
              </a:spcAft>
              <a:buClrTx/>
              <a:buSzTx/>
              <a:buFont typeface="Arial" pitchFamily="34" charset="0"/>
              <a:buNone/>
              <a:tabLst/>
              <a:defRPr/>
            </a:pPr>
            <a:endParaRPr kumimoji="0" lang="en-US" sz="15400" b="0" i="0" u="none" strike="noStrike" kern="1200" cap="none" spc="0" normalizeH="0" baseline="0" noProof="0" dirty="0">
              <a:ln>
                <a:noFill/>
              </a:ln>
              <a:solidFill>
                <a:schemeClr val="tx1">
                  <a:tint val="75000"/>
                </a:schemeClr>
              </a:solidFill>
              <a:effectLst/>
              <a:uLnTx/>
              <a:uFillTx/>
              <a:cs typeface="Helvetica" pitchFamily="34" charset="0"/>
            </a:endParaRPr>
          </a:p>
        </p:txBody>
      </p:sp>
      <p:sp>
        <p:nvSpPr>
          <p:cNvPr id="75" name="TextBox 74"/>
          <p:cNvSpPr txBox="1"/>
          <p:nvPr/>
        </p:nvSpPr>
        <p:spPr>
          <a:xfrm>
            <a:off x="23253700" y="18173700"/>
            <a:ext cx="3568700" cy="3416320"/>
          </a:xfrm>
          <a:prstGeom prst="rect">
            <a:avLst/>
          </a:prstGeom>
          <a:noFill/>
        </p:spPr>
        <p:txBody>
          <a:bodyPr wrap="square" rtlCol="0">
            <a:spAutoFit/>
          </a:bodyPr>
          <a:lstStyle/>
          <a:p>
            <a:r>
              <a:rPr lang="en-US" sz="3600" dirty="0" smtClean="0">
                <a:cs typeface="Helvetica" pitchFamily="34" charset="0"/>
              </a:rPr>
              <a:t>Smaller ‘huts’ will also be built throughout the site to encourage smaller group gatherings. </a:t>
            </a:r>
            <a:endParaRPr lang="en-US" sz="3600" dirty="0">
              <a:cs typeface="Helvetica" pitchFamily="34" charset="0"/>
            </a:endParaRPr>
          </a:p>
        </p:txBody>
      </p:sp>
      <p:pic>
        <p:nvPicPr>
          <p:cNvPr id="76" name="Picture 2" descr="http://t3.gstatic.com/images?q=tbn:ANd9GcSWTyECtzUFodiWgnaysTqXQz9rk7jMALcyLd28G7xyG0igELJL"/>
          <p:cNvPicPr>
            <a:picLocks noChangeAspect="1" noChangeArrowheads="1"/>
          </p:cNvPicPr>
          <p:nvPr/>
        </p:nvPicPr>
        <p:blipFill>
          <a:blip r:embed="rId14" cstate="print"/>
          <a:srcRect/>
          <a:stretch>
            <a:fillRect/>
          </a:stretch>
        </p:blipFill>
        <p:spPr bwMode="auto">
          <a:xfrm>
            <a:off x="27355800" y="18211800"/>
            <a:ext cx="1143000" cy="11430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7" name="TextBox 76"/>
          <p:cNvSpPr txBox="1"/>
          <p:nvPr/>
        </p:nvSpPr>
        <p:spPr>
          <a:xfrm>
            <a:off x="1181100" y="31089600"/>
            <a:ext cx="41605200" cy="1138773"/>
          </a:xfrm>
          <a:prstGeom prst="rect">
            <a:avLst/>
          </a:prstGeom>
          <a:noFill/>
        </p:spPr>
        <p:txBody>
          <a:bodyPr wrap="square" rtlCol="0">
            <a:spAutoFit/>
          </a:bodyPr>
          <a:lstStyle/>
          <a:p>
            <a:pPr algn="ctr"/>
            <a:r>
              <a:rPr lang="en-US" sz="3400" dirty="0" smtClean="0">
                <a:solidFill>
                  <a:schemeClr val="bg1"/>
                </a:solidFill>
                <a:cs typeface="Helvetica" pitchFamily="34" charset="0"/>
              </a:rPr>
              <a:t>Acknowledgments: School of Engineering, School of Architecture </a:t>
            </a:r>
            <a:r>
              <a:rPr lang="en-US" sz="3400" dirty="0" err="1" smtClean="0">
                <a:solidFill>
                  <a:schemeClr val="bg1"/>
                </a:solidFill>
                <a:cs typeface="Helvetica" pitchFamily="34" charset="0"/>
              </a:rPr>
              <a:t>Jedediah</a:t>
            </a:r>
            <a:r>
              <a:rPr lang="en-US" sz="3400" dirty="0" smtClean="0">
                <a:solidFill>
                  <a:schemeClr val="bg1"/>
                </a:solidFill>
                <a:cs typeface="Helvetica" pitchFamily="34" charset="0"/>
              </a:rPr>
              <a:t> Greenfield from the City of Houston, Environmental Site Investigation prepared by </a:t>
            </a:r>
            <a:r>
              <a:rPr lang="en-US" sz="3400" dirty="0" err="1" smtClean="0">
                <a:solidFill>
                  <a:schemeClr val="bg1"/>
                </a:solidFill>
                <a:cs typeface="Helvetica" pitchFamily="34" charset="0"/>
              </a:rPr>
              <a:t>Terracon</a:t>
            </a:r>
            <a:r>
              <a:rPr lang="en-US" sz="3400" dirty="0" smtClean="0">
                <a:solidFill>
                  <a:schemeClr val="bg1"/>
                </a:solidFill>
                <a:cs typeface="Helvetica" pitchFamily="34" charset="0"/>
              </a:rPr>
              <a:t>, Phase II Environmental Site Assessment report prepared by </a:t>
            </a:r>
            <a:r>
              <a:rPr lang="en-US" sz="3400" dirty="0" err="1" smtClean="0">
                <a:solidFill>
                  <a:schemeClr val="bg1"/>
                </a:solidFill>
                <a:cs typeface="Helvetica" pitchFamily="34" charset="0"/>
              </a:rPr>
              <a:t>Stell</a:t>
            </a:r>
            <a:r>
              <a:rPr lang="en-US" sz="3400" dirty="0" smtClean="0">
                <a:solidFill>
                  <a:schemeClr val="bg1"/>
                </a:solidFill>
                <a:cs typeface="Helvetica" pitchFamily="34" charset="0"/>
              </a:rPr>
              <a:t> Environmental Enterprises, Inc., Charles </a:t>
            </a:r>
            <a:r>
              <a:rPr lang="en-US" sz="3400" dirty="0" err="1" smtClean="0">
                <a:solidFill>
                  <a:schemeClr val="bg1"/>
                </a:solidFill>
                <a:cs typeface="Helvetica" pitchFamily="34" charset="0"/>
              </a:rPr>
              <a:t>Penland</a:t>
            </a:r>
            <a:r>
              <a:rPr lang="en-US" sz="3400" dirty="0" smtClean="0">
                <a:solidFill>
                  <a:schemeClr val="bg1"/>
                </a:solidFill>
                <a:cs typeface="Helvetica" pitchFamily="34" charset="0"/>
              </a:rPr>
              <a:t>, Dr. </a:t>
            </a:r>
            <a:r>
              <a:rPr lang="en-US" sz="3400" dirty="0" err="1" smtClean="0">
                <a:solidFill>
                  <a:schemeClr val="bg1"/>
                </a:solidFill>
                <a:cs typeface="Helvetica" pitchFamily="34" charset="0"/>
              </a:rPr>
              <a:t>Bedient</a:t>
            </a:r>
            <a:r>
              <a:rPr lang="en-US" sz="3400" dirty="0" smtClean="0">
                <a:solidFill>
                  <a:schemeClr val="bg1"/>
                </a:solidFill>
                <a:cs typeface="Helvetica" pitchFamily="34" charset="0"/>
              </a:rPr>
              <a:t>, Dr. Ward, and Professor </a:t>
            </a:r>
            <a:r>
              <a:rPr lang="en-US" sz="3400" dirty="0" err="1" smtClean="0">
                <a:solidFill>
                  <a:schemeClr val="bg1"/>
                </a:solidFill>
                <a:cs typeface="Helvetica" pitchFamily="34" charset="0"/>
              </a:rPr>
              <a:t>Varadarajan</a:t>
            </a:r>
            <a:r>
              <a:rPr lang="en-US" sz="3400" dirty="0" smtClean="0">
                <a:solidFill>
                  <a:schemeClr val="bg1"/>
                </a:solidFill>
                <a:cs typeface="Helvetica" pitchFamily="34" charset="0"/>
              </a:rPr>
              <a:t>.</a:t>
            </a:r>
          </a:p>
        </p:txBody>
      </p:sp>
      <p:graphicFrame>
        <p:nvGraphicFramePr>
          <p:cNvPr id="78" name="Table 77"/>
          <p:cNvGraphicFramePr>
            <a:graphicFrameLocks noGrp="1"/>
          </p:cNvGraphicFramePr>
          <p:nvPr/>
        </p:nvGraphicFramePr>
        <p:xfrm>
          <a:off x="1371600" y="16179800"/>
          <a:ext cx="17373600" cy="5308600"/>
        </p:xfrm>
        <a:graphic>
          <a:graphicData uri="http://schemas.openxmlformats.org/drawingml/2006/table">
            <a:tbl>
              <a:tblPr>
                <a:tableStyleId>{BDBED569-4797-4DF1-A0F4-6AAB3CD982D8}</a:tableStyleId>
              </a:tblPr>
              <a:tblGrid>
                <a:gridCol w="6949440"/>
                <a:gridCol w="10424160"/>
              </a:tblGrid>
              <a:tr h="413331">
                <a:tc>
                  <a:txBody>
                    <a:bodyPr/>
                    <a:lstStyle/>
                    <a:p>
                      <a:pPr marL="0" marR="0">
                        <a:spcBef>
                          <a:spcPts val="0"/>
                        </a:spcBef>
                        <a:spcAft>
                          <a:spcPts val="0"/>
                        </a:spcAft>
                      </a:pPr>
                      <a:r>
                        <a:rPr lang="en-US" sz="3400" b="1" dirty="0">
                          <a:latin typeface="Helvetica" pitchFamily="34" charset="0"/>
                          <a:cs typeface="Helvetica" pitchFamily="34" charset="0"/>
                        </a:rPr>
                        <a:t>Potential Risk</a:t>
                      </a:r>
                      <a:endParaRPr lang="en-US" sz="3400" b="1" dirty="0">
                        <a:solidFill>
                          <a:srgbClr val="000000"/>
                        </a:solidFill>
                        <a:latin typeface="Helvetica" pitchFamily="34" charset="0"/>
                        <a:ea typeface="Times New Roman"/>
                        <a:cs typeface="Helvetica" pitchFamily="34" charset="0"/>
                      </a:endParaRPr>
                    </a:p>
                  </a:txBody>
                  <a:tcPr marL="68580" marR="68580" marT="0" marB="0">
                    <a:solidFill>
                      <a:srgbClr val="2D6951">
                        <a:alpha val="40000"/>
                      </a:srgbClr>
                    </a:solidFill>
                  </a:tcPr>
                </a:tc>
                <a:tc>
                  <a:txBody>
                    <a:bodyPr/>
                    <a:lstStyle/>
                    <a:p>
                      <a:pPr marL="0" marR="0">
                        <a:spcBef>
                          <a:spcPts val="0"/>
                        </a:spcBef>
                        <a:spcAft>
                          <a:spcPts val="0"/>
                        </a:spcAft>
                      </a:pPr>
                      <a:r>
                        <a:rPr lang="en-US" sz="3400" b="1" dirty="0" smtClean="0">
                          <a:latin typeface="Helvetica" pitchFamily="34" charset="0"/>
                          <a:cs typeface="Helvetica" pitchFamily="34" charset="0"/>
                        </a:rPr>
                        <a:t>Remediation</a:t>
                      </a:r>
                      <a:r>
                        <a:rPr lang="en-US" sz="3400" b="1" baseline="0" dirty="0" smtClean="0">
                          <a:latin typeface="Helvetica" pitchFamily="34" charset="0"/>
                          <a:cs typeface="Helvetica" pitchFamily="34" charset="0"/>
                        </a:rPr>
                        <a:t> Plan</a:t>
                      </a:r>
                      <a:endParaRPr lang="en-US" sz="3400" b="1" dirty="0">
                        <a:solidFill>
                          <a:srgbClr val="000000"/>
                        </a:solidFill>
                        <a:latin typeface="Helvetica" pitchFamily="34" charset="0"/>
                        <a:ea typeface="Times New Roman"/>
                        <a:cs typeface="Helvetica" pitchFamily="34" charset="0"/>
                      </a:endParaRPr>
                    </a:p>
                  </a:txBody>
                  <a:tcPr marL="68580" marR="68580" marT="0" marB="0">
                    <a:solidFill>
                      <a:srgbClr val="2D6951">
                        <a:alpha val="40000"/>
                      </a:srgbClr>
                    </a:solidFill>
                  </a:tcPr>
                </a:tc>
              </a:tr>
              <a:tr h="1247398">
                <a:tc>
                  <a:txBody>
                    <a:bodyPr/>
                    <a:lstStyle/>
                    <a:p>
                      <a:pPr marL="0" marR="0" indent="0" algn="l" defTabSz="4389120" rtl="0" eaLnBrk="1" fontAlgn="auto" latinLnBrk="0" hangingPunct="1">
                        <a:lnSpc>
                          <a:spcPct val="100000"/>
                        </a:lnSpc>
                        <a:spcBef>
                          <a:spcPts val="0"/>
                        </a:spcBef>
                        <a:spcAft>
                          <a:spcPts val="0"/>
                        </a:spcAft>
                        <a:buClrTx/>
                        <a:buSzTx/>
                        <a:buFontTx/>
                        <a:buNone/>
                        <a:tabLst/>
                        <a:defRPr/>
                      </a:pPr>
                      <a:r>
                        <a:rPr lang="en-US" sz="3400" dirty="0" smtClean="0">
                          <a:latin typeface="Helvetica" pitchFamily="34" charset="0"/>
                          <a:cs typeface="Helvetica" pitchFamily="34" charset="0"/>
                        </a:rPr>
                        <a:t>High concentrations of methane in one of its 29 monitoring wells</a:t>
                      </a:r>
                    </a:p>
                  </a:txBody>
                  <a:tcPr marL="68580" marR="68580" marT="0" marB="0"/>
                </a:tc>
                <a:tc>
                  <a:txBody>
                    <a:bodyPr/>
                    <a:lstStyle/>
                    <a:p>
                      <a:pPr marL="0" marR="0" indent="0" algn="l" defTabSz="4389120" rtl="0" eaLnBrk="1" fontAlgn="auto" latinLnBrk="0" hangingPunct="1">
                        <a:lnSpc>
                          <a:spcPct val="100000"/>
                        </a:lnSpc>
                        <a:spcBef>
                          <a:spcPts val="0"/>
                        </a:spcBef>
                        <a:spcAft>
                          <a:spcPts val="0"/>
                        </a:spcAft>
                        <a:buClrTx/>
                        <a:buSzTx/>
                        <a:buFontTx/>
                        <a:buNone/>
                        <a:tabLst/>
                        <a:defRPr/>
                      </a:pPr>
                      <a:r>
                        <a:rPr lang="en-US" sz="3400" dirty="0" smtClean="0">
                          <a:latin typeface="Helvetica" pitchFamily="34" charset="0"/>
                          <a:cs typeface="Helvetica" pitchFamily="34" charset="0"/>
                        </a:rPr>
                        <a:t>Permanent gas monitoring stations to control methane emissions.</a:t>
                      </a:r>
                      <a:r>
                        <a:rPr lang="en-US" sz="3400" baseline="0" dirty="0" smtClean="0">
                          <a:latin typeface="Helvetica" pitchFamily="34" charset="0"/>
                          <a:cs typeface="Helvetica" pitchFamily="34" charset="0"/>
                        </a:rPr>
                        <a:t> </a:t>
                      </a:r>
                      <a:r>
                        <a:rPr lang="en-US" sz="3400" dirty="0" smtClean="0">
                          <a:latin typeface="Helvetica" pitchFamily="34" charset="0"/>
                          <a:cs typeface="Helvetica" pitchFamily="34" charset="0"/>
                        </a:rPr>
                        <a:t>Geo-Seal Vapor Intrusion Barrier to be used under structure foundations</a:t>
                      </a:r>
                    </a:p>
                  </a:txBody>
                  <a:tcPr marL="68580" marR="68580" marT="0" marB="0"/>
                </a:tc>
              </a:tr>
              <a:tr h="413331">
                <a:tc>
                  <a:txBody>
                    <a:bodyPr/>
                    <a:lstStyle/>
                    <a:p>
                      <a:pPr marL="0" marR="0">
                        <a:spcBef>
                          <a:spcPts val="0"/>
                        </a:spcBef>
                        <a:spcAft>
                          <a:spcPts val="0"/>
                        </a:spcAft>
                      </a:pPr>
                      <a:r>
                        <a:rPr lang="en-US" sz="3400" dirty="0" smtClean="0">
                          <a:latin typeface="Helvetica" pitchFamily="34" charset="0"/>
                          <a:cs typeface="Helvetica" pitchFamily="34" charset="0"/>
                        </a:rPr>
                        <a:t>Uneven engineered soil cap </a:t>
                      </a:r>
                      <a:endParaRPr lang="en-US" sz="3400" dirty="0">
                        <a:solidFill>
                          <a:srgbClr val="000000"/>
                        </a:solidFill>
                        <a:latin typeface="Helvetica" pitchFamily="34" charset="0"/>
                        <a:ea typeface="Times New Roman"/>
                        <a:cs typeface="Helvetica" pitchFamily="34" charset="0"/>
                      </a:endParaRPr>
                    </a:p>
                  </a:txBody>
                  <a:tcPr marL="68580" marR="68580" marT="0" marB="0"/>
                </a:tc>
                <a:tc>
                  <a:txBody>
                    <a:bodyPr/>
                    <a:lstStyle/>
                    <a:p>
                      <a:pPr marL="0" marR="0" indent="0" algn="l" defTabSz="4389120" rtl="0" eaLnBrk="1" fontAlgn="auto" latinLnBrk="0" hangingPunct="1">
                        <a:lnSpc>
                          <a:spcPct val="100000"/>
                        </a:lnSpc>
                        <a:spcBef>
                          <a:spcPts val="0"/>
                        </a:spcBef>
                        <a:spcAft>
                          <a:spcPts val="0"/>
                        </a:spcAft>
                        <a:buClrTx/>
                        <a:buSzTx/>
                        <a:buFontTx/>
                        <a:buNone/>
                        <a:tabLst/>
                        <a:defRPr/>
                      </a:pPr>
                      <a:r>
                        <a:rPr lang="en-US" sz="3400" dirty="0" smtClean="0">
                          <a:latin typeface="Helvetica" pitchFamily="34" charset="0"/>
                          <a:cs typeface="Helvetica" pitchFamily="34" charset="0"/>
                        </a:rPr>
                        <a:t>A uniform cap of with a 3 ft. minimum thickness</a:t>
                      </a:r>
                    </a:p>
                  </a:txBody>
                  <a:tcPr marL="68580" marR="68580" marT="0" marB="0"/>
                </a:tc>
              </a:tr>
              <a:tr h="413331">
                <a:tc>
                  <a:txBody>
                    <a:bodyPr/>
                    <a:lstStyle/>
                    <a:p>
                      <a:pPr marL="0" marR="0">
                        <a:spcBef>
                          <a:spcPts val="0"/>
                        </a:spcBef>
                        <a:spcAft>
                          <a:spcPts val="0"/>
                        </a:spcAft>
                      </a:pPr>
                      <a:r>
                        <a:rPr lang="en-US" sz="3400" dirty="0">
                          <a:latin typeface="Helvetica" pitchFamily="34" charset="0"/>
                          <a:cs typeface="Helvetica" pitchFamily="34" charset="0"/>
                        </a:rPr>
                        <a:t>Incinerator Ash</a:t>
                      </a:r>
                      <a:endParaRPr lang="en-US" sz="3400" dirty="0">
                        <a:solidFill>
                          <a:srgbClr val="000000"/>
                        </a:solidFill>
                        <a:latin typeface="Helvetica" pitchFamily="34" charset="0"/>
                        <a:ea typeface="Times New Roman"/>
                        <a:cs typeface="Helvetica" pitchFamily="34" charset="0"/>
                      </a:endParaRPr>
                    </a:p>
                  </a:txBody>
                  <a:tcPr marL="68580" marR="68580" marT="0" marB="0"/>
                </a:tc>
                <a:tc>
                  <a:txBody>
                    <a:bodyPr/>
                    <a:lstStyle/>
                    <a:p>
                      <a:pPr marL="0" marR="0">
                        <a:spcBef>
                          <a:spcPts val="0"/>
                        </a:spcBef>
                        <a:spcAft>
                          <a:spcPts val="0"/>
                        </a:spcAft>
                      </a:pPr>
                      <a:r>
                        <a:rPr lang="en-US" sz="3400" dirty="0" smtClean="0">
                          <a:latin typeface="Helvetica" pitchFamily="34" charset="0"/>
                          <a:cs typeface="Helvetica" pitchFamily="34" charset="0"/>
                        </a:rPr>
                        <a:t>Cap should seal</a:t>
                      </a:r>
                      <a:r>
                        <a:rPr lang="en-US" sz="3400" baseline="0" dirty="0" smtClean="0">
                          <a:latin typeface="Helvetica" pitchFamily="34" charset="0"/>
                          <a:cs typeface="Helvetica" pitchFamily="34" charset="0"/>
                        </a:rPr>
                        <a:t> the little amount present.</a:t>
                      </a:r>
                      <a:endParaRPr lang="en-US" sz="3400" dirty="0">
                        <a:solidFill>
                          <a:srgbClr val="000000"/>
                        </a:solidFill>
                        <a:latin typeface="Helvetica" pitchFamily="34" charset="0"/>
                        <a:ea typeface="Times New Roman"/>
                        <a:cs typeface="Helvetica" pitchFamily="34" charset="0"/>
                      </a:endParaRPr>
                    </a:p>
                  </a:txBody>
                  <a:tcPr marL="68580" marR="68580" marT="0" marB="0"/>
                </a:tc>
              </a:tr>
              <a:tr h="1749001">
                <a:tc>
                  <a:txBody>
                    <a:bodyPr/>
                    <a:lstStyle/>
                    <a:p>
                      <a:pPr marL="0" marR="0">
                        <a:spcBef>
                          <a:spcPts val="0"/>
                        </a:spcBef>
                        <a:spcAft>
                          <a:spcPts val="0"/>
                        </a:spcAft>
                      </a:pPr>
                      <a:r>
                        <a:rPr lang="en-US" sz="3400" dirty="0" smtClean="0">
                          <a:latin typeface="Helvetica" pitchFamily="34" charset="0"/>
                          <a:cs typeface="Helvetica" pitchFamily="34" charset="0"/>
                        </a:rPr>
                        <a:t>A few VOCs and metal compounds were over the Protective Concentration Level (PCL) in soil and groundwater samples</a:t>
                      </a:r>
                      <a:endParaRPr lang="en-US" sz="3400" dirty="0">
                        <a:solidFill>
                          <a:srgbClr val="000000"/>
                        </a:solidFill>
                        <a:latin typeface="Helvetica" pitchFamily="34" charset="0"/>
                        <a:ea typeface="Times New Roman"/>
                        <a:cs typeface="Helvetica" pitchFamily="34" charset="0"/>
                      </a:endParaRPr>
                    </a:p>
                  </a:txBody>
                  <a:tcPr marL="63500" marR="63500" marT="63500" marB="63500"/>
                </a:tc>
                <a:tc>
                  <a:txBody>
                    <a:bodyPr/>
                    <a:lstStyle/>
                    <a:p>
                      <a:pPr>
                        <a:buFont typeface="Arial" pitchFamily="34" charset="0"/>
                        <a:buChar char="•"/>
                      </a:pPr>
                      <a:r>
                        <a:rPr lang="en-US" sz="3400" dirty="0" smtClean="0">
                          <a:latin typeface="Helvetica" pitchFamily="34" charset="0"/>
                          <a:cs typeface="Helvetica" pitchFamily="34" charset="0"/>
                        </a:rPr>
                        <a:t>Groundwater will not be used as potable water, thus apply for Municipal Setting Designation (MSD) waiver.</a:t>
                      </a:r>
                    </a:p>
                  </a:txBody>
                  <a:tcPr marL="63500" marR="63500" marT="63500" marB="63500"/>
                </a:tc>
              </a:tr>
            </a:tbl>
          </a:graphicData>
        </a:graphic>
      </p:graphicFrame>
      <p:sp>
        <p:nvSpPr>
          <p:cNvPr id="79" name="Rectangle 78"/>
          <p:cNvSpPr/>
          <p:nvPr/>
        </p:nvSpPr>
        <p:spPr>
          <a:xfrm>
            <a:off x="1257300" y="15392400"/>
            <a:ext cx="5334000" cy="707886"/>
          </a:xfrm>
          <a:prstGeom prst="rect">
            <a:avLst/>
          </a:prstGeom>
        </p:spPr>
        <p:txBody>
          <a:bodyPr wrap="square">
            <a:spAutoFit/>
          </a:bodyPr>
          <a:lstStyle/>
          <a:p>
            <a:r>
              <a:rPr lang="en-US" sz="4000" b="1" dirty="0" smtClean="0">
                <a:cs typeface="Helvetica" pitchFamily="34" charset="0"/>
              </a:rPr>
              <a:t>Remediation</a:t>
            </a:r>
            <a:endParaRPr lang="en-US" sz="3200" dirty="0" smtClean="0">
              <a:cs typeface="Helvetica" pitchFamily="34" charset="0"/>
            </a:endParaRPr>
          </a:p>
        </p:txBody>
      </p:sp>
      <p:graphicFrame>
        <p:nvGraphicFramePr>
          <p:cNvPr id="80" name="Content Placeholder 6"/>
          <p:cNvGraphicFramePr>
            <a:graphicFrameLocks/>
          </p:cNvGraphicFramePr>
          <p:nvPr/>
        </p:nvGraphicFramePr>
        <p:xfrm>
          <a:off x="1447800" y="6858000"/>
          <a:ext cx="11506200" cy="20574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pic>
        <p:nvPicPr>
          <p:cNvPr id="81" name="Picture 5"/>
          <p:cNvPicPr>
            <a:picLocks noChangeAspect="1" noChangeArrowheads="1"/>
          </p:cNvPicPr>
          <p:nvPr/>
        </p:nvPicPr>
        <p:blipFill>
          <a:blip r:embed="rId20" cstate="print"/>
          <a:srcRect l="14762" t="17238" r="38095" b="24857"/>
          <a:stretch>
            <a:fillRect/>
          </a:stretch>
        </p:blipFill>
        <p:spPr bwMode="auto">
          <a:xfrm>
            <a:off x="13487400" y="5715000"/>
            <a:ext cx="9826791" cy="7543800"/>
          </a:xfrm>
          <a:prstGeom prst="rect">
            <a:avLst/>
          </a:prstGeom>
          <a:noFill/>
          <a:ln w="9525">
            <a:noFill/>
            <a:miter lim="800000"/>
            <a:headEnd/>
            <a:tailEnd/>
          </a:ln>
        </p:spPr>
      </p:pic>
      <p:sp>
        <p:nvSpPr>
          <p:cNvPr id="82" name="TextBox 81"/>
          <p:cNvSpPr txBox="1"/>
          <p:nvPr/>
        </p:nvSpPr>
        <p:spPr>
          <a:xfrm>
            <a:off x="23393400" y="5521910"/>
            <a:ext cx="9982200" cy="2631490"/>
          </a:xfrm>
          <a:prstGeom prst="rect">
            <a:avLst/>
          </a:prstGeom>
          <a:noFill/>
        </p:spPr>
        <p:txBody>
          <a:bodyPr wrap="square" rtlCol="0">
            <a:spAutoFit/>
          </a:bodyPr>
          <a:lstStyle/>
          <a:p>
            <a:r>
              <a:rPr lang="en-US" sz="3300" b="1" dirty="0" smtClean="0">
                <a:cs typeface="Helvetica" pitchFamily="34" charset="0"/>
              </a:rPr>
              <a:t>Vision: a subdivision that is community-based, family-friendly, sustainable and affordable. </a:t>
            </a:r>
          </a:p>
          <a:p>
            <a:endParaRPr lang="en-US" sz="3300" b="1" dirty="0" smtClean="0">
              <a:cs typeface="Helvetica" pitchFamily="34" charset="0"/>
            </a:endParaRPr>
          </a:p>
          <a:p>
            <a:r>
              <a:rPr lang="en-US" sz="3300" b="1" dirty="0" smtClean="0">
                <a:cs typeface="Helvetica" pitchFamily="34" charset="0"/>
              </a:rPr>
              <a:t>170 single family units with a community center</a:t>
            </a:r>
          </a:p>
          <a:p>
            <a:endParaRPr lang="en-US" sz="3300" b="1" dirty="0" smtClean="0">
              <a:cs typeface="Helvetica" pitchFamily="34" charset="0"/>
            </a:endParaRPr>
          </a:p>
        </p:txBody>
      </p:sp>
      <p:sp>
        <p:nvSpPr>
          <p:cNvPr id="83" name="TextBox 82"/>
          <p:cNvSpPr txBox="1"/>
          <p:nvPr/>
        </p:nvSpPr>
        <p:spPr>
          <a:xfrm>
            <a:off x="36957000" y="8007489"/>
            <a:ext cx="6096000" cy="5632311"/>
          </a:xfrm>
          <a:prstGeom prst="rect">
            <a:avLst/>
          </a:prstGeom>
          <a:noFill/>
        </p:spPr>
        <p:txBody>
          <a:bodyPr wrap="square" rtlCol="0">
            <a:spAutoFit/>
          </a:bodyPr>
          <a:lstStyle/>
          <a:p>
            <a:r>
              <a:rPr lang="en-US" sz="3600" b="1" dirty="0" smtClean="0">
                <a:cs typeface="Helvetica" pitchFamily="34" charset="0"/>
              </a:rPr>
              <a:t>High Potential for Low impact development </a:t>
            </a:r>
            <a:endParaRPr lang="en-US" sz="3600" dirty="0" smtClean="0">
              <a:cs typeface="Helvetica" pitchFamily="34" charset="0"/>
            </a:endParaRPr>
          </a:p>
          <a:p>
            <a:pPr>
              <a:buFont typeface="Arial" pitchFamily="34" charset="0"/>
              <a:buChar char="•"/>
            </a:pPr>
            <a:r>
              <a:rPr lang="en-US" sz="3600" dirty="0" smtClean="0">
                <a:cs typeface="Helvetica" pitchFamily="34" charset="0"/>
              </a:rPr>
              <a:t>Green roof on community building</a:t>
            </a:r>
          </a:p>
          <a:p>
            <a:pPr>
              <a:buFont typeface="Arial" pitchFamily="34" charset="0"/>
              <a:buChar char="•"/>
            </a:pPr>
            <a:r>
              <a:rPr lang="en-US" sz="3600" dirty="0" smtClean="0">
                <a:cs typeface="Helvetica" pitchFamily="34" charset="0"/>
              </a:rPr>
              <a:t>Grass swales for drainage</a:t>
            </a:r>
          </a:p>
          <a:p>
            <a:pPr>
              <a:buFont typeface="Arial" pitchFamily="34" charset="0"/>
              <a:buChar char="•"/>
            </a:pPr>
            <a:r>
              <a:rPr lang="en-US" sz="3600" dirty="0" smtClean="0">
                <a:cs typeface="Helvetica" pitchFamily="34" charset="0"/>
              </a:rPr>
              <a:t>Pervious pavements and parking lots</a:t>
            </a:r>
          </a:p>
          <a:p>
            <a:pPr>
              <a:buFont typeface="Arial" pitchFamily="34" charset="0"/>
              <a:buChar char="•"/>
            </a:pPr>
            <a:r>
              <a:rPr lang="en-US" sz="3600" dirty="0" smtClean="0">
                <a:cs typeface="Helvetica" pitchFamily="34" charset="0"/>
              </a:rPr>
              <a:t>Few driveways</a:t>
            </a:r>
          </a:p>
          <a:p>
            <a:pPr>
              <a:buFont typeface="Arial" pitchFamily="34" charset="0"/>
              <a:buChar char="•"/>
            </a:pPr>
            <a:r>
              <a:rPr lang="en-US" sz="3600" dirty="0" smtClean="0">
                <a:cs typeface="Helvetica" pitchFamily="34" charset="0"/>
              </a:rPr>
              <a:t>Small house footprints</a:t>
            </a:r>
          </a:p>
          <a:p>
            <a:endParaRPr lang="en-US" sz="3600" b="1" dirty="0" smtClean="0">
              <a:cs typeface="Helvetica" pitchFamily="34" charset="0"/>
            </a:endParaRPr>
          </a:p>
        </p:txBody>
      </p:sp>
      <p:pic>
        <p:nvPicPr>
          <p:cNvPr id="84" name="Picture 8" descr="http://gardentenders.com/assets/pictures/projects/1585.jpg"/>
          <p:cNvPicPr>
            <a:picLocks noChangeAspect="1" noChangeArrowheads="1"/>
          </p:cNvPicPr>
          <p:nvPr/>
        </p:nvPicPr>
        <p:blipFill>
          <a:blip r:embed="rId21" cstate="print"/>
          <a:srcRect/>
          <a:stretch>
            <a:fillRect/>
          </a:stretch>
        </p:blipFill>
        <p:spPr bwMode="auto">
          <a:xfrm>
            <a:off x="23774400" y="8305800"/>
            <a:ext cx="1993584" cy="1509705"/>
          </a:xfrm>
          <a:prstGeom prst="rect">
            <a:avLst/>
          </a:prstGeom>
          <a:noFill/>
        </p:spPr>
      </p:pic>
      <p:sp>
        <p:nvSpPr>
          <p:cNvPr id="85" name="TextBox 84"/>
          <p:cNvSpPr txBox="1"/>
          <p:nvPr/>
        </p:nvSpPr>
        <p:spPr>
          <a:xfrm>
            <a:off x="33375600" y="5424607"/>
            <a:ext cx="9372600" cy="1661993"/>
          </a:xfrm>
          <a:prstGeom prst="rect">
            <a:avLst/>
          </a:prstGeom>
          <a:noFill/>
        </p:spPr>
        <p:txBody>
          <a:bodyPr wrap="square" rtlCol="0">
            <a:spAutoFit/>
          </a:bodyPr>
          <a:lstStyle/>
          <a:p>
            <a:r>
              <a:rPr lang="en-US" sz="3400" b="1" dirty="0" smtClean="0">
                <a:cs typeface="Helvetica" pitchFamily="34" charset="0"/>
              </a:rPr>
              <a:t>Considerations: </a:t>
            </a:r>
          </a:p>
          <a:p>
            <a:r>
              <a:rPr lang="en-US" sz="3400" b="1" dirty="0" smtClean="0">
                <a:cs typeface="Helvetica" pitchFamily="34" charset="0"/>
              </a:rPr>
              <a:t>Highly uneven topography, minimum required house density, walking distance to parking lot</a:t>
            </a:r>
          </a:p>
        </p:txBody>
      </p:sp>
      <p:pic>
        <p:nvPicPr>
          <p:cNvPr id="87" name="Picture 10" descr="http://t1.gstatic.com/images?q=tbn:ANd9GcQHehpUTtBSWlBia8QMFRFtJsefDbxZ-VvBM9ScNvQfWAoTWjMz"/>
          <p:cNvPicPr>
            <a:picLocks noChangeAspect="1" noChangeArrowheads="1"/>
          </p:cNvPicPr>
          <p:nvPr/>
        </p:nvPicPr>
        <p:blipFill>
          <a:blip r:embed="rId22" cstate="print"/>
          <a:srcRect/>
          <a:stretch>
            <a:fillRect/>
          </a:stretch>
        </p:blipFill>
        <p:spPr bwMode="auto">
          <a:xfrm>
            <a:off x="23774400" y="10058103"/>
            <a:ext cx="2015254" cy="1220893"/>
          </a:xfrm>
          <a:prstGeom prst="rect">
            <a:avLst/>
          </a:prstGeom>
          <a:noFill/>
        </p:spPr>
      </p:pic>
      <p:pic>
        <p:nvPicPr>
          <p:cNvPr id="88" name="Picture 20" descr="http://solarenergydream.com/blog/wp-content/uploads/2009/01/house_wind_turbines_1.jpg"/>
          <p:cNvPicPr>
            <a:picLocks noChangeAspect="1" noChangeArrowheads="1"/>
          </p:cNvPicPr>
          <p:nvPr/>
        </p:nvPicPr>
        <p:blipFill>
          <a:blip r:embed="rId23" cstate="print"/>
          <a:srcRect b="23778"/>
          <a:stretch>
            <a:fillRect/>
          </a:stretch>
        </p:blipFill>
        <p:spPr bwMode="auto">
          <a:xfrm>
            <a:off x="23774399" y="11658302"/>
            <a:ext cx="1981201" cy="1312787"/>
          </a:xfrm>
          <a:prstGeom prst="rect">
            <a:avLst/>
          </a:prstGeom>
          <a:noFill/>
        </p:spPr>
      </p:pic>
      <p:pic>
        <p:nvPicPr>
          <p:cNvPr id="89" name="Picture 2"/>
          <p:cNvPicPr>
            <a:picLocks noChangeAspect="1" noChangeArrowheads="1"/>
          </p:cNvPicPr>
          <p:nvPr/>
        </p:nvPicPr>
        <p:blipFill>
          <a:blip r:embed="rId24" cstate="print"/>
          <a:srcRect/>
          <a:stretch>
            <a:fillRect/>
          </a:stretch>
        </p:blipFill>
        <p:spPr bwMode="auto">
          <a:xfrm>
            <a:off x="33451800" y="8255000"/>
            <a:ext cx="3200400" cy="240030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0" name="Picture 3"/>
          <p:cNvPicPr>
            <a:picLocks noChangeAspect="1" noChangeArrowheads="1"/>
          </p:cNvPicPr>
          <p:nvPr/>
        </p:nvPicPr>
        <p:blipFill>
          <a:blip r:embed="rId25" cstate="print"/>
          <a:srcRect/>
          <a:stretch>
            <a:fillRect/>
          </a:stretch>
        </p:blipFill>
        <p:spPr bwMode="auto">
          <a:xfrm>
            <a:off x="33375600" y="10998200"/>
            <a:ext cx="3276600" cy="2184400"/>
          </a:xfrm>
          <a:prstGeom prst="rect">
            <a:avLst/>
          </a:prstGeom>
          <a:noFill/>
          <a:ln w="9525">
            <a:noFill/>
            <a:miter lim="800000"/>
            <a:headEnd/>
            <a:tailEnd/>
          </a:ln>
        </p:spPr>
      </p:pic>
      <p:pic>
        <p:nvPicPr>
          <p:cNvPr id="91" name="Picture 2" descr="http://www.landsciencetech.com/images/Geo-Seal_Illustration_Black-400px.jpg"/>
          <p:cNvPicPr>
            <a:picLocks noChangeAspect="1" noChangeArrowheads="1"/>
          </p:cNvPicPr>
          <p:nvPr/>
        </p:nvPicPr>
        <p:blipFill>
          <a:blip r:embed="rId26" cstate="print"/>
          <a:srcRect/>
          <a:stretch>
            <a:fillRect/>
          </a:stretch>
        </p:blipFill>
        <p:spPr bwMode="auto">
          <a:xfrm>
            <a:off x="18973800" y="16840200"/>
            <a:ext cx="3429000" cy="3429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TotalTime>
  <Words>642</Words>
  <Application>Microsoft Office PowerPoint</Application>
  <PresentationFormat>Custom</PresentationFormat>
  <Paragraphs>67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Rice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nhk1</dc:creator>
  <cp:lastModifiedBy>lg7</cp:lastModifiedBy>
  <cp:revision>56</cp:revision>
  <dcterms:created xsi:type="dcterms:W3CDTF">2011-04-13T04:42:56Z</dcterms:created>
  <dcterms:modified xsi:type="dcterms:W3CDTF">2011-04-19T19:37:41Z</dcterms:modified>
</cp:coreProperties>
</file>