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062400" cy="31089600"/>
  <p:notesSz cx="7010400" cy="9296400"/>
  <p:defaultTextStyle>
    <a:defPPr>
      <a:defRPr lang="en-US"/>
    </a:defPPr>
    <a:lvl1pPr algn="l" rtl="0" fontAlgn="base">
      <a:spcBef>
        <a:spcPct val="0"/>
      </a:spcBef>
      <a:spcAft>
        <a:spcPct val="0"/>
      </a:spcAft>
      <a:defRPr sz="2300" kern="1200">
        <a:solidFill>
          <a:schemeClr val="tx1"/>
        </a:solidFill>
        <a:latin typeface="Times New Roman" pitchFamily="28" charset="0"/>
        <a:ea typeface="MS PGothic" pitchFamily="34" charset="-128"/>
        <a:cs typeface="+mn-cs"/>
      </a:defRPr>
    </a:lvl1pPr>
    <a:lvl2pPr marL="434975" indent="22225" algn="l" rtl="0" fontAlgn="base">
      <a:spcBef>
        <a:spcPct val="0"/>
      </a:spcBef>
      <a:spcAft>
        <a:spcPct val="0"/>
      </a:spcAft>
      <a:defRPr sz="2300" kern="1200">
        <a:solidFill>
          <a:schemeClr val="tx1"/>
        </a:solidFill>
        <a:latin typeface="Times New Roman" pitchFamily="28" charset="0"/>
        <a:ea typeface="MS PGothic" pitchFamily="34" charset="-128"/>
        <a:cs typeface="+mn-cs"/>
      </a:defRPr>
    </a:lvl2pPr>
    <a:lvl3pPr marL="869950" indent="44450" algn="l" rtl="0" fontAlgn="base">
      <a:spcBef>
        <a:spcPct val="0"/>
      </a:spcBef>
      <a:spcAft>
        <a:spcPct val="0"/>
      </a:spcAft>
      <a:defRPr sz="2300" kern="1200">
        <a:solidFill>
          <a:schemeClr val="tx1"/>
        </a:solidFill>
        <a:latin typeface="Times New Roman" pitchFamily="28" charset="0"/>
        <a:ea typeface="MS PGothic" pitchFamily="34" charset="-128"/>
        <a:cs typeface="+mn-cs"/>
      </a:defRPr>
    </a:lvl3pPr>
    <a:lvl4pPr marL="1304925" indent="66675" algn="l" rtl="0" fontAlgn="base">
      <a:spcBef>
        <a:spcPct val="0"/>
      </a:spcBef>
      <a:spcAft>
        <a:spcPct val="0"/>
      </a:spcAft>
      <a:defRPr sz="2300" kern="1200">
        <a:solidFill>
          <a:schemeClr val="tx1"/>
        </a:solidFill>
        <a:latin typeface="Times New Roman" pitchFamily="28" charset="0"/>
        <a:ea typeface="MS PGothic" pitchFamily="34" charset="-128"/>
        <a:cs typeface="+mn-cs"/>
      </a:defRPr>
    </a:lvl4pPr>
    <a:lvl5pPr marL="1741488" indent="87313" algn="l" rtl="0" fontAlgn="base">
      <a:spcBef>
        <a:spcPct val="0"/>
      </a:spcBef>
      <a:spcAft>
        <a:spcPct val="0"/>
      </a:spcAft>
      <a:defRPr sz="2300" kern="1200">
        <a:solidFill>
          <a:schemeClr val="tx1"/>
        </a:solidFill>
        <a:latin typeface="Times New Roman" pitchFamily="28" charset="0"/>
        <a:ea typeface="MS PGothic" pitchFamily="34" charset="-128"/>
        <a:cs typeface="+mn-cs"/>
      </a:defRPr>
    </a:lvl5pPr>
    <a:lvl6pPr marL="2286000" algn="l" defTabSz="914400" rtl="0" eaLnBrk="1" latinLnBrk="0" hangingPunct="1">
      <a:defRPr sz="2300" kern="1200">
        <a:solidFill>
          <a:schemeClr val="tx1"/>
        </a:solidFill>
        <a:latin typeface="Times New Roman" pitchFamily="28" charset="0"/>
        <a:ea typeface="MS PGothic" pitchFamily="34" charset="-128"/>
        <a:cs typeface="+mn-cs"/>
      </a:defRPr>
    </a:lvl6pPr>
    <a:lvl7pPr marL="2743200" algn="l" defTabSz="914400" rtl="0" eaLnBrk="1" latinLnBrk="0" hangingPunct="1">
      <a:defRPr sz="2300" kern="1200">
        <a:solidFill>
          <a:schemeClr val="tx1"/>
        </a:solidFill>
        <a:latin typeface="Times New Roman" pitchFamily="28" charset="0"/>
        <a:ea typeface="MS PGothic" pitchFamily="34" charset="-128"/>
        <a:cs typeface="+mn-cs"/>
      </a:defRPr>
    </a:lvl7pPr>
    <a:lvl8pPr marL="3200400" algn="l" defTabSz="914400" rtl="0" eaLnBrk="1" latinLnBrk="0" hangingPunct="1">
      <a:defRPr sz="2300" kern="1200">
        <a:solidFill>
          <a:schemeClr val="tx1"/>
        </a:solidFill>
        <a:latin typeface="Times New Roman" pitchFamily="28" charset="0"/>
        <a:ea typeface="MS PGothic" pitchFamily="34" charset="-128"/>
        <a:cs typeface="+mn-cs"/>
      </a:defRPr>
    </a:lvl8pPr>
    <a:lvl9pPr marL="3657600" algn="l" defTabSz="914400" rtl="0" eaLnBrk="1" latinLnBrk="0" hangingPunct="1">
      <a:defRPr sz="2300" kern="1200">
        <a:solidFill>
          <a:schemeClr val="tx1"/>
        </a:solidFill>
        <a:latin typeface="Times New Roman" pitchFamily="2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ECF0F4"/>
    <a:srgbClr val="FCFDFE"/>
    <a:srgbClr val="B5C4D7"/>
    <a:srgbClr val="FFFFFF"/>
    <a:srgbClr val="E8FBFC"/>
    <a:srgbClr val="B7DEE1"/>
    <a:srgbClr val="FFFF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108" y="-78"/>
      </p:cViewPr>
      <p:guideLst>
        <p:guide orient="horz" pos="9792"/>
        <p:guide pos="1324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wrap="square" lIns="93143" tIns="46571" rIns="93143" bIns="46571"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wrap="square" lIns="93143" tIns="46571" rIns="93143" bIns="46571" numCol="1" anchor="t" anchorCtr="0" compatLnSpc="1">
            <a:prstTxWarp prst="textNoShape">
              <a:avLst/>
            </a:prstTxWarp>
          </a:bodyPr>
          <a:lstStyle>
            <a:lvl1pPr algn="r">
              <a:defRPr sz="1200"/>
            </a:lvl1pPr>
          </a:lstStyle>
          <a:p>
            <a:fld id="{3A762E94-2BF9-4EDD-B969-F0A74DBCE885}" type="datetime1">
              <a:rPr lang="en-US"/>
              <a:pPr/>
              <a:t>4/13/2011</a:t>
            </a:fld>
            <a:endParaRPr lang="en-US"/>
          </a:p>
        </p:txBody>
      </p:sp>
      <p:sp>
        <p:nvSpPr>
          <p:cNvPr id="4" name="Slide Image Placeholder 3"/>
          <p:cNvSpPr>
            <a:spLocks noGrp="1" noRot="1" noChangeAspect="1"/>
          </p:cNvSpPr>
          <p:nvPr>
            <p:ph type="sldImg" idx="2"/>
          </p:nvPr>
        </p:nvSpPr>
        <p:spPr>
          <a:xfrm>
            <a:off x="1146175" y="696913"/>
            <a:ext cx="4718050" cy="3486150"/>
          </a:xfrm>
          <a:prstGeom prst="rect">
            <a:avLst/>
          </a:prstGeom>
          <a:noFill/>
          <a:ln w="12700">
            <a:solidFill>
              <a:prstClr val="black"/>
            </a:solidFill>
          </a:ln>
        </p:spPr>
        <p:txBody>
          <a:bodyPr vert="horz" wrap="square" lIns="93143" tIns="46571" rIns="93143" bIns="46571"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43" tIns="46571" rIns="93143" bIns="465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wrap="square" lIns="93143" tIns="46571" rIns="93143" bIns="46571"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wrap="square" lIns="93143" tIns="46571" rIns="93143" bIns="46571" numCol="1" anchor="b" anchorCtr="0" compatLnSpc="1">
            <a:prstTxWarp prst="textNoShape">
              <a:avLst/>
            </a:prstTxWarp>
          </a:bodyPr>
          <a:lstStyle>
            <a:lvl1pPr algn="r">
              <a:defRPr sz="1200"/>
            </a:lvl1pPr>
          </a:lstStyle>
          <a:p>
            <a:fld id="{C4D3DA88-B560-4420-9389-6230316D934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S PGothic" pitchFamily="34" charset="-128"/>
        <a:cs typeface="MS PGothic" pitchFamily="34" charset="-128"/>
      </a:defRPr>
    </a:lvl1pPr>
    <a:lvl2pPr marL="434975" algn="l" rtl="0" eaLnBrk="0" fontAlgn="base" hangingPunct="0">
      <a:spcBef>
        <a:spcPct val="30000"/>
      </a:spcBef>
      <a:spcAft>
        <a:spcPct val="0"/>
      </a:spcAft>
      <a:defRPr sz="1100" kern="1200">
        <a:solidFill>
          <a:schemeClr val="tx1"/>
        </a:solidFill>
        <a:latin typeface="+mn-lt"/>
        <a:ea typeface="MS PGothic" pitchFamily="34" charset="-128"/>
        <a:cs typeface="+mn-cs"/>
      </a:defRPr>
    </a:lvl2pPr>
    <a:lvl3pPr marL="869950" algn="l" rtl="0" eaLnBrk="0" fontAlgn="base" hangingPunct="0">
      <a:spcBef>
        <a:spcPct val="30000"/>
      </a:spcBef>
      <a:spcAft>
        <a:spcPct val="0"/>
      </a:spcAft>
      <a:defRPr sz="1100" kern="1200">
        <a:solidFill>
          <a:schemeClr val="tx1"/>
        </a:solidFill>
        <a:latin typeface="+mn-lt"/>
        <a:ea typeface="MS PGothic" pitchFamily="34" charset="-128"/>
        <a:cs typeface="+mn-cs"/>
      </a:defRPr>
    </a:lvl3pPr>
    <a:lvl4pPr marL="1304925" algn="l" rtl="0" eaLnBrk="0" fontAlgn="base" hangingPunct="0">
      <a:spcBef>
        <a:spcPct val="30000"/>
      </a:spcBef>
      <a:spcAft>
        <a:spcPct val="0"/>
      </a:spcAft>
      <a:defRPr sz="1100" kern="1200">
        <a:solidFill>
          <a:schemeClr val="tx1"/>
        </a:solidFill>
        <a:latin typeface="+mn-lt"/>
        <a:ea typeface="MS PGothic" pitchFamily="34" charset="-128"/>
        <a:cs typeface="+mn-cs"/>
      </a:defRPr>
    </a:lvl4pPr>
    <a:lvl5pPr marL="1741488" algn="l" rtl="0" eaLnBrk="0" fontAlgn="base" hangingPunct="0">
      <a:spcBef>
        <a:spcPct val="30000"/>
      </a:spcBef>
      <a:spcAft>
        <a:spcPct val="0"/>
      </a:spcAft>
      <a:defRPr sz="1100" kern="1200">
        <a:solidFill>
          <a:schemeClr val="tx1"/>
        </a:solidFill>
        <a:latin typeface="+mn-lt"/>
        <a:ea typeface="MS PGothic" pitchFamily="34" charset="-128"/>
        <a:cs typeface="+mn-cs"/>
      </a:defRPr>
    </a:lvl5pPr>
    <a:lvl6pPr marL="2176958" algn="l" defTabSz="870783" rtl="0" eaLnBrk="1" latinLnBrk="0" hangingPunct="1">
      <a:defRPr sz="1100" kern="1200">
        <a:solidFill>
          <a:schemeClr val="tx1"/>
        </a:solidFill>
        <a:latin typeface="+mn-lt"/>
        <a:ea typeface="+mn-ea"/>
        <a:cs typeface="+mn-cs"/>
      </a:defRPr>
    </a:lvl6pPr>
    <a:lvl7pPr marL="2612349" algn="l" defTabSz="870783" rtl="0" eaLnBrk="1" latinLnBrk="0" hangingPunct="1">
      <a:defRPr sz="1100" kern="1200">
        <a:solidFill>
          <a:schemeClr val="tx1"/>
        </a:solidFill>
        <a:latin typeface="+mn-lt"/>
        <a:ea typeface="+mn-ea"/>
        <a:cs typeface="+mn-cs"/>
      </a:defRPr>
    </a:lvl7pPr>
    <a:lvl8pPr marL="3047741" algn="l" defTabSz="870783" rtl="0" eaLnBrk="1" latinLnBrk="0" hangingPunct="1">
      <a:defRPr sz="1100" kern="1200">
        <a:solidFill>
          <a:schemeClr val="tx1"/>
        </a:solidFill>
        <a:latin typeface="+mn-lt"/>
        <a:ea typeface="+mn-ea"/>
        <a:cs typeface="+mn-cs"/>
      </a:defRPr>
    </a:lvl8pPr>
    <a:lvl9pPr marL="3483132" algn="l" defTabSz="8707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Market Potential</a:t>
            </a:r>
          </a:p>
          <a:p>
            <a:pPr eaLnBrk="1" hangingPunct="1">
              <a:spcBef>
                <a:spcPct val="0"/>
              </a:spcBef>
            </a:pPr>
            <a:r>
              <a:rPr lang="en-US" dirty="0" err="1" smtClean="0">
                <a:latin typeface="Arial" charset="0"/>
                <a:cs typeface="Arial" charset="0"/>
              </a:rPr>
              <a:t>PitchPALS</a:t>
            </a:r>
            <a:r>
              <a:rPr lang="en-US" dirty="0" smtClean="0">
                <a:latin typeface="Arial" charset="0"/>
                <a:cs typeface="Arial" charset="0"/>
              </a:rPr>
              <a:t> is a valuable tool for baseball teams of all levels, from little to  professional teams. It is able to uncover grip data and provide analysis that cannot be found anywhere else.  Being the only true solution to the grip analysis problem,  </a:t>
            </a:r>
            <a:r>
              <a:rPr lang="en-US" dirty="0" err="1" smtClean="0">
                <a:latin typeface="Arial" charset="0"/>
                <a:cs typeface="Arial" charset="0"/>
              </a:rPr>
              <a:t>PitchPALs</a:t>
            </a:r>
            <a:r>
              <a:rPr lang="en-US" dirty="0" smtClean="0">
                <a:latin typeface="Arial" charset="0"/>
                <a:cs typeface="Arial" charset="0"/>
              </a:rPr>
              <a:t> creates a competitive edge for any team that uses it. If one team in a league beings using </a:t>
            </a:r>
            <a:r>
              <a:rPr lang="en-US" dirty="0" err="1" smtClean="0">
                <a:latin typeface="Arial" charset="0"/>
                <a:cs typeface="Arial" charset="0"/>
              </a:rPr>
              <a:t>PitchPALS</a:t>
            </a:r>
            <a:r>
              <a:rPr lang="en-US" dirty="0" smtClean="0">
                <a:latin typeface="Arial" charset="0"/>
                <a:cs typeface="Arial" charset="0"/>
              </a:rPr>
              <a:t>, every team in the league will need to have it as well. </a:t>
            </a: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B93E496D-026E-4098-8039-E25A4ECC7FE3}"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9658526"/>
            <a:ext cx="35751823" cy="6662914"/>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7616841"/>
            <a:ext cx="29444289" cy="7946319"/>
          </a:xfrm>
        </p:spPr>
        <p:txBody>
          <a:bodyPr/>
          <a:lstStyle>
            <a:lvl1pPr marL="0" indent="0" algn="ctr">
              <a:buNone/>
              <a:defRPr/>
            </a:lvl1pPr>
            <a:lvl2pPr marL="435392" indent="0" algn="ctr">
              <a:buNone/>
              <a:defRPr/>
            </a:lvl2pPr>
            <a:lvl3pPr marL="870783" indent="0" algn="ctr">
              <a:buNone/>
              <a:defRPr/>
            </a:lvl3pPr>
            <a:lvl4pPr marL="1306175" indent="0" algn="ctr">
              <a:buNone/>
              <a:defRPr/>
            </a:lvl4pPr>
            <a:lvl5pPr marL="1741566" indent="0" algn="ctr">
              <a:buNone/>
              <a:defRPr/>
            </a:lvl5pPr>
            <a:lvl6pPr marL="2176958" indent="0" algn="ctr">
              <a:buNone/>
              <a:defRPr/>
            </a:lvl6pPr>
            <a:lvl7pPr marL="2612349" indent="0" algn="ctr">
              <a:buNone/>
              <a:defRPr/>
            </a:lvl7pPr>
            <a:lvl8pPr marL="3047741" indent="0" algn="ctr">
              <a:buNone/>
              <a:defRPr/>
            </a:lvl8pPr>
            <a:lvl9pPr marL="34831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C6F8502-63D0-40C5-B703-C2CBAEF6DA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C501C21-A740-44D9-B848-18F63BCB39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970678" y="2764719"/>
            <a:ext cx="8937956" cy="248704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3768" y="2764719"/>
            <a:ext cx="26670859" cy="248704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A5E70ED-FC40-40A1-8DB4-28DBFCA7CB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DD5F2BA-F09E-4726-926B-5F724B3A92C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19978248"/>
            <a:ext cx="35753345" cy="6174140"/>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3177397"/>
            <a:ext cx="35753345" cy="6800850"/>
          </a:xfrm>
        </p:spPr>
        <p:txBody>
          <a:bodyPr anchor="b"/>
          <a:lstStyle>
            <a:lvl1pPr marL="0" indent="0">
              <a:buNone/>
              <a:defRPr sz="1900"/>
            </a:lvl1pPr>
            <a:lvl2pPr marL="435392" indent="0">
              <a:buNone/>
              <a:defRPr sz="1700"/>
            </a:lvl2pPr>
            <a:lvl3pPr marL="870783" indent="0">
              <a:buNone/>
              <a:defRPr sz="1500"/>
            </a:lvl3pPr>
            <a:lvl4pPr marL="1306175" indent="0">
              <a:buNone/>
              <a:defRPr sz="1300"/>
            </a:lvl4pPr>
            <a:lvl5pPr marL="1741566" indent="0">
              <a:buNone/>
              <a:defRPr sz="1300"/>
            </a:lvl5pPr>
            <a:lvl6pPr marL="2176958" indent="0">
              <a:buNone/>
              <a:defRPr sz="1300"/>
            </a:lvl6pPr>
            <a:lvl7pPr marL="2612349" indent="0">
              <a:buNone/>
              <a:defRPr sz="1300"/>
            </a:lvl7pPr>
            <a:lvl8pPr marL="3047741" indent="0">
              <a:buNone/>
              <a:defRPr sz="1300"/>
            </a:lvl8pPr>
            <a:lvl9pPr marL="3483132"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64F02C-2A7B-4227-AC3C-17D7BE1ADB1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3768" y="8982341"/>
            <a:ext cx="17804407" cy="1865286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4226" y="8982341"/>
            <a:ext cx="17804408" cy="1865286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EE03E23-A856-415B-B28B-990E3C24E05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244424"/>
            <a:ext cx="37857377"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6959777"/>
            <a:ext cx="18584863" cy="2899657"/>
          </a:xfrm>
        </p:spPr>
        <p:txBody>
          <a:bodyPr anchor="b"/>
          <a:lstStyle>
            <a:lvl1pPr marL="0" indent="0">
              <a:buNone/>
              <a:defRPr sz="2300" b="1"/>
            </a:lvl1pPr>
            <a:lvl2pPr marL="435392" indent="0">
              <a:buNone/>
              <a:defRPr sz="1900" b="1"/>
            </a:lvl2pPr>
            <a:lvl3pPr marL="870783" indent="0">
              <a:buNone/>
              <a:defRPr sz="1700" b="1"/>
            </a:lvl3pPr>
            <a:lvl4pPr marL="1306175" indent="0">
              <a:buNone/>
              <a:defRPr sz="1500" b="1"/>
            </a:lvl4pPr>
            <a:lvl5pPr marL="1741566" indent="0">
              <a:buNone/>
              <a:defRPr sz="1500" b="1"/>
            </a:lvl5pPr>
            <a:lvl6pPr marL="2176958" indent="0">
              <a:buNone/>
              <a:defRPr sz="1500" b="1"/>
            </a:lvl6pPr>
            <a:lvl7pPr marL="2612349" indent="0">
              <a:buNone/>
              <a:defRPr sz="1500" b="1"/>
            </a:lvl7pPr>
            <a:lvl8pPr marL="3047741" indent="0">
              <a:buNone/>
              <a:defRPr sz="1500" b="1"/>
            </a:lvl8pPr>
            <a:lvl9pPr marL="348313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02511" y="9859434"/>
            <a:ext cx="18584863" cy="1791220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6959777"/>
            <a:ext cx="18592469" cy="2899657"/>
          </a:xfrm>
        </p:spPr>
        <p:txBody>
          <a:bodyPr anchor="b"/>
          <a:lstStyle>
            <a:lvl1pPr marL="0" indent="0">
              <a:buNone/>
              <a:defRPr sz="2300" b="1"/>
            </a:lvl1pPr>
            <a:lvl2pPr marL="435392" indent="0">
              <a:buNone/>
              <a:defRPr sz="1900" b="1"/>
            </a:lvl2pPr>
            <a:lvl3pPr marL="870783" indent="0">
              <a:buNone/>
              <a:defRPr sz="1700" b="1"/>
            </a:lvl3pPr>
            <a:lvl4pPr marL="1306175" indent="0">
              <a:buNone/>
              <a:defRPr sz="1500" b="1"/>
            </a:lvl4pPr>
            <a:lvl5pPr marL="1741566" indent="0">
              <a:buNone/>
              <a:defRPr sz="1500" b="1"/>
            </a:lvl5pPr>
            <a:lvl6pPr marL="2176958" indent="0">
              <a:buNone/>
              <a:defRPr sz="1500" b="1"/>
            </a:lvl6pPr>
            <a:lvl7pPr marL="2612349" indent="0">
              <a:buNone/>
              <a:defRPr sz="1500" b="1"/>
            </a:lvl7pPr>
            <a:lvl8pPr marL="3047741" indent="0">
              <a:buNone/>
              <a:defRPr sz="1500" b="1"/>
            </a:lvl8pPr>
            <a:lvl9pPr marL="348313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1367420" y="9859434"/>
            <a:ext cx="18592469" cy="1791220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3CA0DC6-36DD-432D-9A94-6A59EE66570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DD2A4D9-1D29-4206-9353-88A2ED563C2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81D0F9D-FE81-45F3-B555-62C37AC970E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238426"/>
            <a:ext cx="13838238" cy="5267061"/>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6445839" y="1238426"/>
            <a:ext cx="23514050" cy="26533211"/>
          </a:xfrm>
        </p:spPr>
        <p:txBody>
          <a:bodyPr/>
          <a:lstStyle>
            <a:lvl1pPr>
              <a:defRPr sz="30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6505487"/>
            <a:ext cx="13838238" cy="21266150"/>
          </a:xfrm>
        </p:spPr>
        <p:txBody>
          <a:bodyPr/>
          <a:lstStyle>
            <a:lvl1pPr marL="0" indent="0">
              <a:buNone/>
              <a:defRPr sz="1300"/>
            </a:lvl1pPr>
            <a:lvl2pPr marL="435392" indent="0">
              <a:buNone/>
              <a:defRPr sz="1100"/>
            </a:lvl2pPr>
            <a:lvl3pPr marL="870783" indent="0">
              <a:buNone/>
              <a:defRPr sz="1000"/>
            </a:lvl3pPr>
            <a:lvl4pPr marL="1306175" indent="0">
              <a:buNone/>
              <a:defRPr sz="900"/>
            </a:lvl4pPr>
            <a:lvl5pPr marL="1741566" indent="0">
              <a:buNone/>
              <a:defRPr sz="900"/>
            </a:lvl5pPr>
            <a:lvl6pPr marL="2176958" indent="0">
              <a:buNone/>
              <a:defRPr sz="900"/>
            </a:lvl6pPr>
            <a:lvl7pPr marL="2612349" indent="0">
              <a:buNone/>
              <a:defRPr sz="900"/>
            </a:lvl7pPr>
            <a:lvl8pPr marL="3047741" indent="0">
              <a:buNone/>
              <a:defRPr sz="900"/>
            </a:lvl8pPr>
            <a:lvl9pPr marL="348313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602F95B-3C1D-47CD-A1C8-CAC78D52B8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1762421"/>
            <a:ext cx="25237744" cy="2569810"/>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244219" y="2778214"/>
            <a:ext cx="25237744" cy="18652860"/>
          </a:xfrm>
        </p:spPr>
        <p:txBody>
          <a:bodyPr/>
          <a:lstStyle>
            <a:lvl1pPr marL="0" indent="0">
              <a:buNone/>
              <a:defRPr sz="3000"/>
            </a:lvl1pPr>
            <a:lvl2pPr marL="435392" indent="0">
              <a:buNone/>
              <a:defRPr sz="2700"/>
            </a:lvl2pPr>
            <a:lvl3pPr marL="870783" indent="0">
              <a:buNone/>
              <a:defRPr sz="2300"/>
            </a:lvl3pPr>
            <a:lvl4pPr marL="1306175" indent="0">
              <a:buNone/>
              <a:defRPr sz="1900"/>
            </a:lvl4pPr>
            <a:lvl5pPr marL="1741566" indent="0">
              <a:buNone/>
              <a:defRPr sz="1900"/>
            </a:lvl5pPr>
            <a:lvl6pPr marL="2176958" indent="0">
              <a:buNone/>
              <a:defRPr sz="1900"/>
            </a:lvl6pPr>
            <a:lvl7pPr marL="2612349" indent="0">
              <a:buNone/>
              <a:defRPr sz="1900"/>
            </a:lvl7pPr>
            <a:lvl8pPr marL="3047741" indent="0">
              <a:buNone/>
              <a:defRPr sz="1900"/>
            </a:lvl8pPr>
            <a:lvl9pPr marL="3483132" indent="0">
              <a:buNone/>
              <a:defRPr sz="1900"/>
            </a:lvl9pPr>
          </a:lstStyle>
          <a:p>
            <a:pPr lvl="0"/>
            <a:endParaRPr lang="en-US" noProof="0" smtClean="0"/>
          </a:p>
        </p:txBody>
      </p:sp>
      <p:sp>
        <p:nvSpPr>
          <p:cNvPr id="4" name="Text Placeholder 3"/>
          <p:cNvSpPr>
            <a:spLocks noGrp="1"/>
          </p:cNvSpPr>
          <p:nvPr>
            <p:ph type="body" sz="half" idx="2"/>
          </p:nvPr>
        </p:nvSpPr>
        <p:spPr>
          <a:xfrm>
            <a:off x="8244219" y="24332231"/>
            <a:ext cx="25237744" cy="3647810"/>
          </a:xfrm>
        </p:spPr>
        <p:txBody>
          <a:bodyPr/>
          <a:lstStyle>
            <a:lvl1pPr marL="0" indent="0">
              <a:buNone/>
              <a:defRPr sz="1300"/>
            </a:lvl1pPr>
            <a:lvl2pPr marL="435392" indent="0">
              <a:buNone/>
              <a:defRPr sz="1100"/>
            </a:lvl2pPr>
            <a:lvl3pPr marL="870783" indent="0">
              <a:buNone/>
              <a:defRPr sz="1000"/>
            </a:lvl3pPr>
            <a:lvl4pPr marL="1306175" indent="0">
              <a:buNone/>
              <a:defRPr sz="900"/>
            </a:lvl4pPr>
            <a:lvl5pPr marL="1741566" indent="0">
              <a:buNone/>
              <a:defRPr sz="900"/>
            </a:lvl5pPr>
            <a:lvl6pPr marL="2176958" indent="0">
              <a:buNone/>
              <a:defRPr sz="900"/>
            </a:lvl6pPr>
            <a:lvl7pPr marL="2612349" indent="0">
              <a:buNone/>
              <a:defRPr sz="900"/>
            </a:lvl7pPr>
            <a:lvl8pPr marL="3047741" indent="0">
              <a:buNone/>
              <a:defRPr sz="900"/>
            </a:lvl8pPr>
            <a:lvl9pPr marL="348313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577FA0-C527-4865-A827-ECEFAEC8094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4363" y="2765425"/>
            <a:ext cx="35753675" cy="5181600"/>
          </a:xfrm>
          <a:prstGeom prst="rect">
            <a:avLst/>
          </a:prstGeom>
          <a:noFill/>
          <a:ln w="9525">
            <a:noFill/>
            <a:miter lim="800000"/>
            <a:headEnd/>
            <a:tailEnd/>
          </a:ln>
        </p:spPr>
        <p:txBody>
          <a:bodyPr vert="horz" wrap="square" lIns="417967" tIns="208983" rIns="417967" bIns="20898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154363" y="8982075"/>
            <a:ext cx="35753675" cy="18653125"/>
          </a:xfrm>
          <a:prstGeom prst="rect">
            <a:avLst/>
          </a:prstGeom>
          <a:noFill/>
          <a:ln w="9525">
            <a:noFill/>
            <a:miter lim="800000"/>
            <a:headEnd/>
            <a:tailEnd/>
          </a:ln>
        </p:spPr>
        <p:txBody>
          <a:bodyPr vert="horz" wrap="square" lIns="417967" tIns="208983" rIns="417967" bIns="2089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154363" y="28325763"/>
            <a:ext cx="8763000" cy="2074862"/>
          </a:xfrm>
          <a:prstGeom prst="rect">
            <a:avLst/>
          </a:prstGeom>
          <a:noFill/>
          <a:ln w="9525">
            <a:noFill/>
            <a:miter lim="800000"/>
            <a:headEnd/>
            <a:tailEnd/>
          </a:ln>
          <a:effectLst/>
        </p:spPr>
        <p:txBody>
          <a:bodyPr vert="horz" wrap="square" lIns="417967" tIns="208983" rIns="417967" bIns="208983" numCol="1" anchor="t" anchorCtr="0" compatLnSpc="1">
            <a:prstTxWarp prst="textNoShape">
              <a:avLst/>
            </a:prstTxWarp>
          </a:bodyPr>
          <a:lstStyle>
            <a:lvl1pPr>
              <a:defRPr sz="6400"/>
            </a:lvl1pPr>
          </a:lstStyle>
          <a:p>
            <a:endParaRPr lang="en-US"/>
          </a:p>
        </p:txBody>
      </p:sp>
      <p:sp>
        <p:nvSpPr>
          <p:cNvPr id="1029" name="Rectangle 5"/>
          <p:cNvSpPr>
            <a:spLocks noGrp="1" noChangeArrowheads="1"/>
          </p:cNvSpPr>
          <p:nvPr>
            <p:ph type="ftr" sz="quarter" idx="3"/>
          </p:nvPr>
        </p:nvSpPr>
        <p:spPr bwMode="auto">
          <a:xfrm>
            <a:off x="14371638" y="28325763"/>
            <a:ext cx="13319125" cy="2074862"/>
          </a:xfrm>
          <a:prstGeom prst="rect">
            <a:avLst/>
          </a:prstGeom>
          <a:noFill/>
          <a:ln w="9525">
            <a:noFill/>
            <a:miter lim="800000"/>
            <a:headEnd/>
            <a:tailEnd/>
          </a:ln>
          <a:effectLst/>
        </p:spPr>
        <p:txBody>
          <a:bodyPr vert="horz" wrap="square" lIns="417967" tIns="208983" rIns="417967" bIns="208983" numCol="1" anchor="t" anchorCtr="0" compatLnSpc="1">
            <a:prstTxWarp prst="textNoShape">
              <a:avLst/>
            </a:prstTxWarp>
          </a:bodyPr>
          <a:lstStyle>
            <a:lvl1pPr algn="ctr">
              <a:defRPr sz="6400"/>
            </a:lvl1pPr>
          </a:lstStyle>
          <a:p>
            <a:endParaRPr lang="en-US"/>
          </a:p>
        </p:txBody>
      </p:sp>
      <p:sp>
        <p:nvSpPr>
          <p:cNvPr id="1030" name="Rectangle 6"/>
          <p:cNvSpPr>
            <a:spLocks noGrp="1" noChangeArrowheads="1"/>
          </p:cNvSpPr>
          <p:nvPr>
            <p:ph type="sldNum" sz="quarter" idx="4"/>
          </p:nvPr>
        </p:nvSpPr>
        <p:spPr bwMode="auto">
          <a:xfrm>
            <a:off x="30145038" y="28325763"/>
            <a:ext cx="8763000" cy="2074862"/>
          </a:xfrm>
          <a:prstGeom prst="rect">
            <a:avLst/>
          </a:prstGeom>
          <a:noFill/>
          <a:ln w="9525">
            <a:noFill/>
            <a:miter lim="800000"/>
            <a:headEnd/>
            <a:tailEnd/>
          </a:ln>
          <a:effectLst/>
        </p:spPr>
        <p:txBody>
          <a:bodyPr vert="horz" wrap="square" lIns="417967" tIns="208983" rIns="417967" bIns="208983" numCol="1" anchor="t" anchorCtr="0" compatLnSpc="1">
            <a:prstTxWarp prst="textNoShape">
              <a:avLst/>
            </a:prstTxWarp>
          </a:bodyPr>
          <a:lstStyle>
            <a:lvl1pPr algn="r">
              <a:defRPr sz="6400"/>
            </a:lvl1pPr>
          </a:lstStyle>
          <a:p>
            <a:fld id="{33D6B19C-F570-4768-BF12-1945AA707A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9888" rtl="0" eaLnBrk="0" fontAlgn="base" hangingPunct="0">
        <a:spcBef>
          <a:spcPct val="0"/>
        </a:spcBef>
        <a:spcAft>
          <a:spcPct val="0"/>
        </a:spcAft>
        <a:defRPr sz="20100">
          <a:solidFill>
            <a:schemeClr val="tx2"/>
          </a:solidFill>
          <a:latin typeface="+mj-lt"/>
          <a:ea typeface="MS PGothic" pitchFamily="34" charset="-128"/>
          <a:cs typeface="MS PGothic" pitchFamily="34" charset="-128"/>
        </a:defRPr>
      </a:lvl1pPr>
      <a:lvl2pPr algn="ctr" defTabSz="4179888" rtl="0" eaLnBrk="0" fontAlgn="base" hangingPunct="0">
        <a:spcBef>
          <a:spcPct val="0"/>
        </a:spcBef>
        <a:spcAft>
          <a:spcPct val="0"/>
        </a:spcAft>
        <a:defRPr sz="20100">
          <a:solidFill>
            <a:schemeClr val="tx2"/>
          </a:solidFill>
          <a:latin typeface="Times New Roman" pitchFamily="18" charset="0"/>
          <a:ea typeface="MS PGothic" pitchFamily="34" charset="-128"/>
          <a:cs typeface="MS PGothic" pitchFamily="34" charset="-128"/>
        </a:defRPr>
      </a:lvl2pPr>
      <a:lvl3pPr algn="ctr" defTabSz="4179888" rtl="0" eaLnBrk="0" fontAlgn="base" hangingPunct="0">
        <a:spcBef>
          <a:spcPct val="0"/>
        </a:spcBef>
        <a:spcAft>
          <a:spcPct val="0"/>
        </a:spcAft>
        <a:defRPr sz="20100">
          <a:solidFill>
            <a:schemeClr val="tx2"/>
          </a:solidFill>
          <a:latin typeface="Times New Roman" pitchFamily="18" charset="0"/>
          <a:ea typeface="MS PGothic" pitchFamily="34" charset="-128"/>
          <a:cs typeface="MS PGothic" pitchFamily="34" charset="-128"/>
        </a:defRPr>
      </a:lvl3pPr>
      <a:lvl4pPr algn="ctr" defTabSz="4179888" rtl="0" eaLnBrk="0" fontAlgn="base" hangingPunct="0">
        <a:spcBef>
          <a:spcPct val="0"/>
        </a:spcBef>
        <a:spcAft>
          <a:spcPct val="0"/>
        </a:spcAft>
        <a:defRPr sz="20100">
          <a:solidFill>
            <a:schemeClr val="tx2"/>
          </a:solidFill>
          <a:latin typeface="Times New Roman" pitchFamily="18" charset="0"/>
          <a:ea typeface="MS PGothic" pitchFamily="34" charset="-128"/>
          <a:cs typeface="MS PGothic" pitchFamily="34" charset="-128"/>
        </a:defRPr>
      </a:lvl4pPr>
      <a:lvl5pPr algn="ctr" defTabSz="4179888" rtl="0" eaLnBrk="0" fontAlgn="base" hangingPunct="0">
        <a:spcBef>
          <a:spcPct val="0"/>
        </a:spcBef>
        <a:spcAft>
          <a:spcPct val="0"/>
        </a:spcAft>
        <a:defRPr sz="20100">
          <a:solidFill>
            <a:schemeClr val="tx2"/>
          </a:solidFill>
          <a:latin typeface="Times New Roman" pitchFamily="18" charset="0"/>
          <a:ea typeface="MS PGothic" pitchFamily="34" charset="-128"/>
          <a:cs typeface="MS PGothic" pitchFamily="34" charset="-128"/>
        </a:defRPr>
      </a:lvl5pPr>
      <a:lvl6pPr marL="435392" algn="ctr" defTabSz="4180062" rtl="0" fontAlgn="base">
        <a:spcBef>
          <a:spcPct val="0"/>
        </a:spcBef>
        <a:spcAft>
          <a:spcPct val="0"/>
        </a:spcAft>
        <a:defRPr sz="20100">
          <a:solidFill>
            <a:schemeClr val="tx2"/>
          </a:solidFill>
          <a:latin typeface="Times New Roman" pitchFamily="18" charset="0"/>
        </a:defRPr>
      </a:lvl6pPr>
      <a:lvl7pPr marL="870783" algn="ctr" defTabSz="4180062" rtl="0" fontAlgn="base">
        <a:spcBef>
          <a:spcPct val="0"/>
        </a:spcBef>
        <a:spcAft>
          <a:spcPct val="0"/>
        </a:spcAft>
        <a:defRPr sz="20100">
          <a:solidFill>
            <a:schemeClr val="tx2"/>
          </a:solidFill>
          <a:latin typeface="Times New Roman" pitchFamily="18" charset="0"/>
        </a:defRPr>
      </a:lvl7pPr>
      <a:lvl8pPr marL="1306175" algn="ctr" defTabSz="4180062" rtl="0" fontAlgn="base">
        <a:spcBef>
          <a:spcPct val="0"/>
        </a:spcBef>
        <a:spcAft>
          <a:spcPct val="0"/>
        </a:spcAft>
        <a:defRPr sz="20100">
          <a:solidFill>
            <a:schemeClr val="tx2"/>
          </a:solidFill>
          <a:latin typeface="Times New Roman" pitchFamily="18" charset="0"/>
        </a:defRPr>
      </a:lvl8pPr>
      <a:lvl9pPr marL="1741566" algn="ctr" defTabSz="4180062" rtl="0" fontAlgn="base">
        <a:spcBef>
          <a:spcPct val="0"/>
        </a:spcBef>
        <a:spcAft>
          <a:spcPct val="0"/>
        </a:spcAft>
        <a:defRPr sz="20100">
          <a:solidFill>
            <a:schemeClr val="tx2"/>
          </a:solidFill>
          <a:latin typeface="Times New Roman" pitchFamily="18" charset="0"/>
        </a:defRPr>
      </a:lvl9pPr>
    </p:titleStyle>
    <p:bodyStyle>
      <a:lvl1pPr marL="1566863" indent="-1566863" algn="l" defTabSz="4179888" rtl="0" eaLnBrk="0" fontAlgn="base" hangingPunct="0">
        <a:spcBef>
          <a:spcPct val="20000"/>
        </a:spcBef>
        <a:spcAft>
          <a:spcPct val="0"/>
        </a:spcAft>
        <a:buChar char="•"/>
        <a:defRPr sz="14700">
          <a:solidFill>
            <a:schemeClr val="tx1"/>
          </a:solidFill>
          <a:latin typeface="+mn-lt"/>
          <a:ea typeface="MS PGothic" pitchFamily="34" charset="-128"/>
          <a:cs typeface="MS PGothic" pitchFamily="34" charset="-128"/>
        </a:defRPr>
      </a:lvl1pPr>
      <a:lvl2pPr marL="3395663" indent="-1306513" algn="l" defTabSz="4179888" rtl="0" eaLnBrk="0" fontAlgn="base" hangingPunct="0">
        <a:spcBef>
          <a:spcPct val="20000"/>
        </a:spcBef>
        <a:spcAft>
          <a:spcPct val="0"/>
        </a:spcAft>
        <a:buChar char="–"/>
        <a:defRPr sz="12800">
          <a:solidFill>
            <a:schemeClr val="tx1"/>
          </a:solidFill>
          <a:latin typeface="+mn-lt"/>
          <a:ea typeface="MS PGothic" pitchFamily="34" charset="-128"/>
        </a:defRPr>
      </a:lvl2pPr>
      <a:lvl3pPr marL="5226050" indent="-1044575" algn="l" defTabSz="4179888" rtl="0" eaLnBrk="0" fontAlgn="base" hangingPunct="0">
        <a:spcBef>
          <a:spcPct val="20000"/>
        </a:spcBef>
        <a:spcAft>
          <a:spcPct val="0"/>
        </a:spcAft>
        <a:buChar char="•"/>
        <a:defRPr sz="11000">
          <a:solidFill>
            <a:schemeClr val="tx1"/>
          </a:solidFill>
          <a:latin typeface="+mn-lt"/>
          <a:ea typeface="MS PGothic" pitchFamily="34" charset="-128"/>
        </a:defRPr>
      </a:lvl3pPr>
      <a:lvl4pPr marL="7313613" indent="-1044575" algn="l" defTabSz="4179888" rtl="0" eaLnBrk="0" fontAlgn="base" hangingPunct="0">
        <a:spcBef>
          <a:spcPct val="20000"/>
        </a:spcBef>
        <a:spcAft>
          <a:spcPct val="0"/>
        </a:spcAft>
        <a:buChar char="–"/>
        <a:defRPr sz="9200">
          <a:solidFill>
            <a:schemeClr val="tx1"/>
          </a:solidFill>
          <a:latin typeface="+mn-lt"/>
          <a:ea typeface="MS PGothic" pitchFamily="34" charset="-128"/>
        </a:defRPr>
      </a:lvl4pPr>
      <a:lvl5pPr marL="9402763" indent="-1042988" algn="l" defTabSz="4179888" rtl="0" eaLnBrk="0" fontAlgn="base" hangingPunct="0">
        <a:spcBef>
          <a:spcPct val="20000"/>
        </a:spcBef>
        <a:spcAft>
          <a:spcPct val="0"/>
        </a:spcAft>
        <a:buChar char="»"/>
        <a:defRPr sz="9200">
          <a:solidFill>
            <a:schemeClr val="tx1"/>
          </a:solidFill>
          <a:latin typeface="+mn-lt"/>
          <a:ea typeface="MS PGothic" pitchFamily="34" charset="-128"/>
        </a:defRPr>
      </a:lvl5pPr>
      <a:lvl6pPr marL="9838640" indent="-1043126" algn="l" defTabSz="4180062" rtl="0" fontAlgn="base">
        <a:spcBef>
          <a:spcPct val="20000"/>
        </a:spcBef>
        <a:spcAft>
          <a:spcPct val="0"/>
        </a:spcAft>
        <a:buChar char="»"/>
        <a:defRPr sz="9200">
          <a:solidFill>
            <a:schemeClr val="tx1"/>
          </a:solidFill>
          <a:latin typeface="+mn-lt"/>
        </a:defRPr>
      </a:lvl6pPr>
      <a:lvl7pPr marL="10274031" indent="-1043126" algn="l" defTabSz="4180062" rtl="0" fontAlgn="base">
        <a:spcBef>
          <a:spcPct val="20000"/>
        </a:spcBef>
        <a:spcAft>
          <a:spcPct val="0"/>
        </a:spcAft>
        <a:buChar char="»"/>
        <a:defRPr sz="9200">
          <a:solidFill>
            <a:schemeClr val="tx1"/>
          </a:solidFill>
          <a:latin typeface="+mn-lt"/>
        </a:defRPr>
      </a:lvl7pPr>
      <a:lvl8pPr marL="10709423" indent="-1043126" algn="l" defTabSz="4180062" rtl="0" fontAlgn="base">
        <a:spcBef>
          <a:spcPct val="20000"/>
        </a:spcBef>
        <a:spcAft>
          <a:spcPct val="0"/>
        </a:spcAft>
        <a:buChar char="»"/>
        <a:defRPr sz="9200">
          <a:solidFill>
            <a:schemeClr val="tx1"/>
          </a:solidFill>
          <a:latin typeface="+mn-lt"/>
        </a:defRPr>
      </a:lvl8pPr>
      <a:lvl9pPr marL="11144815" indent="-1043126" algn="l" defTabSz="4180062" rtl="0" fontAlgn="base">
        <a:spcBef>
          <a:spcPct val="20000"/>
        </a:spcBef>
        <a:spcAft>
          <a:spcPct val="0"/>
        </a:spcAft>
        <a:buChar char="»"/>
        <a:defRPr sz="9200">
          <a:solidFill>
            <a:schemeClr val="tx1"/>
          </a:solidFill>
          <a:latin typeface="+mn-lt"/>
        </a:defRPr>
      </a:lvl9pPr>
    </p:bodyStyle>
    <p:otherStyle>
      <a:defPPr>
        <a:defRPr lang="en-US"/>
      </a:defPPr>
      <a:lvl1pPr marL="0" algn="l" defTabSz="870783" rtl="0" eaLnBrk="1" latinLnBrk="0" hangingPunct="1">
        <a:defRPr sz="1700" kern="1200">
          <a:solidFill>
            <a:schemeClr val="tx1"/>
          </a:solidFill>
          <a:latin typeface="+mn-lt"/>
          <a:ea typeface="+mn-ea"/>
          <a:cs typeface="+mn-cs"/>
        </a:defRPr>
      </a:lvl1pPr>
      <a:lvl2pPr marL="435392" algn="l" defTabSz="870783" rtl="0" eaLnBrk="1" latinLnBrk="0" hangingPunct="1">
        <a:defRPr sz="1700" kern="1200">
          <a:solidFill>
            <a:schemeClr val="tx1"/>
          </a:solidFill>
          <a:latin typeface="+mn-lt"/>
          <a:ea typeface="+mn-ea"/>
          <a:cs typeface="+mn-cs"/>
        </a:defRPr>
      </a:lvl2pPr>
      <a:lvl3pPr marL="870783" algn="l" defTabSz="870783" rtl="0" eaLnBrk="1" latinLnBrk="0" hangingPunct="1">
        <a:defRPr sz="1700" kern="1200">
          <a:solidFill>
            <a:schemeClr val="tx1"/>
          </a:solidFill>
          <a:latin typeface="+mn-lt"/>
          <a:ea typeface="+mn-ea"/>
          <a:cs typeface="+mn-cs"/>
        </a:defRPr>
      </a:lvl3pPr>
      <a:lvl4pPr marL="1306175" algn="l" defTabSz="870783" rtl="0" eaLnBrk="1" latinLnBrk="0" hangingPunct="1">
        <a:defRPr sz="1700" kern="1200">
          <a:solidFill>
            <a:schemeClr val="tx1"/>
          </a:solidFill>
          <a:latin typeface="+mn-lt"/>
          <a:ea typeface="+mn-ea"/>
          <a:cs typeface="+mn-cs"/>
        </a:defRPr>
      </a:lvl4pPr>
      <a:lvl5pPr marL="1741566" algn="l" defTabSz="870783" rtl="0" eaLnBrk="1" latinLnBrk="0" hangingPunct="1">
        <a:defRPr sz="1700" kern="1200">
          <a:solidFill>
            <a:schemeClr val="tx1"/>
          </a:solidFill>
          <a:latin typeface="+mn-lt"/>
          <a:ea typeface="+mn-ea"/>
          <a:cs typeface="+mn-cs"/>
        </a:defRPr>
      </a:lvl5pPr>
      <a:lvl6pPr marL="2176958" algn="l" defTabSz="870783" rtl="0" eaLnBrk="1" latinLnBrk="0" hangingPunct="1">
        <a:defRPr sz="1700" kern="1200">
          <a:solidFill>
            <a:schemeClr val="tx1"/>
          </a:solidFill>
          <a:latin typeface="+mn-lt"/>
          <a:ea typeface="+mn-ea"/>
          <a:cs typeface="+mn-cs"/>
        </a:defRPr>
      </a:lvl6pPr>
      <a:lvl7pPr marL="2612349" algn="l" defTabSz="870783" rtl="0" eaLnBrk="1" latinLnBrk="0" hangingPunct="1">
        <a:defRPr sz="1700" kern="1200">
          <a:solidFill>
            <a:schemeClr val="tx1"/>
          </a:solidFill>
          <a:latin typeface="+mn-lt"/>
          <a:ea typeface="+mn-ea"/>
          <a:cs typeface="+mn-cs"/>
        </a:defRPr>
      </a:lvl7pPr>
      <a:lvl8pPr marL="3047741" algn="l" defTabSz="870783" rtl="0" eaLnBrk="1" latinLnBrk="0" hangingPunct="1">
        <a:defRPr sz="1700" kern="1200">
          <a:solidFill>
            <a:schemeClr val="tx1"/>
          </a:solidFill>
          <a:latin typeface="+mn-lt"/>
          <a:ea typeface="+mn-ea"/>
          <a:cs typeface="+mn-cs"/>
        </a:defRPr>
      </a:lvl8pPr>
      <a:lvl9pPr marL="3483132" algn="l" defTabSz="87078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6"/>
          <p:cNvPicPr>
            <a:picLocks noChangeAspect="1" noChangeArrowheads="1"/>
          </p:cNvPicPr>
          <p:nvPr/>
        </p:nvPicPr>
        <p:blipFill>
          <a:blip r:embed="rId3" cstate="print"/>
          <a:srcRect/>
          <a:stretch>
            <a:fillRect/>
          </a:stretch>
        </p:blipFill>
        <p:spPr bwMode="auto">
          <a:xfrm>
            <a:off x="0" y="0"/>
            <a:ext cx="42062400" cy="31089600"/>
          </a:xfrm>
          <a:prstGeom prst="rect">
            <a:avLst/>
          </a:prstGeom>
          <a:noFill/>
          <a:ln w="9525">
            <a:noFill/>
            <a:miter lim="800000"/>
            <a:headEnd/>
            <a:tailEnd/>
          </a:ln>
        </p:spPr>
      </p:pic>
      <p:sp>
        <p:nvSpPr>
          <p:cNvPr id="14339" name="Rectangle 7"/>
          <p:cNvSpPr>
            <a:spLocks noChangeArrowheads="1"/>
          </p:cNvSpPr>
          <p:nvPr/>
        </p:nvSpPr>
        <p:spPr bwMode="auto">
          <a:xfrm>
            <a:off x="876300" y="9601200"/>
            <a:ext cx="29679900" cy="20548600"/>
          </a:xfrm>
          <a:prstGeom prst="rect">
            <a:avLst/>
          </a:prstGeom>
          <a:solidFill>
            <a:srgbClr val="FFFFFF"/>
          </a:solidFill>
          <a:ln w="9525">
            <a:solidFill>
              <a:srgbClr val="FFFFFF"/>
            </a:solidFill>
            <a:miter lim="800000"/>
            <a:headEnd/>
            <a:tailEnd/>
          </a:ln>
        </p:spPr>
        <p:txBody>
          <a:bodyPr wrap="none" lIns="87078" tIns="43539" rIns="87078" bIns="43539" anchor="ctr"/>
          <a:lstStyle/>
          <a:p>
            <a:endParaRPr lang="en-US" dirty="0">
              <a:latin typeface="Arial" charset="0"/>
              <a:cs typeface="Arial" charset="0"/>
            </a:endParaRPr>
          </a:p>
        </p:txBody>
      </p:sp>
      <p:sp>
        <p:nvSpPr>
          <p:cNvPr id="14340" name="Rectangle 6"/>
          <p:cNvSpPr>
            <a:spLocks noChangeArrowheads="1"/>
          </p:cNvSpPr>
          <p:nvPr/>
        </p:nvSpPr>
        <p:spPr bwMode="auto">
          <a:xfrm>
            <a:off x="31035625" y="9601200"/>
            <a:ext cx="10223500" cy="17386301"/>
          </a:xfrm>
          <a:prstGeom prst="rect">
            <a:avLst/>
          </a:prstGeom>
          <a:solidFill>
            <a:srgbClr val="FFFFFF"/>
          </a:solidFill>
          <a:ln w="9525">
            <a:solidFill>
              <a:schemeClr val="bg1"/>
            </a:solidFill>
            <a:miter lim="800000"/>
            <a:headEnd/>
            <a:tailEnd/>
          </a:ln>
        </p:spPr>
        <p:txBody>
          <a:bodyPr wrap="none" lIns="170673" tIns="85337" rIns="170673" bIns="85337" anchor="ctr"/>
          <a:lstStyle/>
          <a:p>
            <a:pPr defTabSz="1217613"/>
            <a:endParaRPr lang="en-US" sz="3200" dirty="0">
              <a:latin typeface="Arial" charset="0"/>
              <a:cs typeface="Arial" charset="0"/>
            </a:endParaRPr>
          </a:p>
        </p:txBody>
      </p:sp>
      <p:sp>
        <p:nvSpPr>
          <p:cNvPr id="14341" name="TextBox 24"/>
          <p:cNvSpPr txBox="1">
            <a:spLocks noChangeArrowheads="1"/>
          </p:cNvSpPr>
          <p:nvPr/>
        </p:nvSpPr>
        <p:spPr bwMode="auto">
          <a:xfrm>
            <a:off x="29184600" y="9753600"/>
            <a:ext cx="13436600" cy="2026921"/>
          </a:xfrm>
          <a:prstGeom prst="rect">
            <a:avLst/>
          </a:prstGeom>
          <a:noFill/>
          <a:ln w="9525">
            <a:noFill/>
            <a:miter lim="800000"/>
            <a:headEnd/>
            <a:tailEnd/>
          </a:ln>
        </p:spPr>
        <p:txBody>
          <a:bodyPr lIns="87078" tIns="43539" rIns="87078" bIns="43539">
            <a:spAutoFit/>
          </a:bodyPr>
          <a:lstStyle/>
          <a:p>
            <a:pPr algn="ctr"/>
            <a:r>
              <a:rPr lang="en-US" sz="5700" dirty="0" smtClean="0">
                <a:latin typeface="Arial" charset="0"/>
                <a:cs typeface="Arial" charset="0"/>
              </a:rPr>
              <a:t>Testing</a:t>
            </a:r>
            <a:endParaRPr lang="en-US" sz="5700" dirty="0">
              <a:latin typeface="Arial" charset="0"/>
              <a:cs typeface="Arial" charset="0"/>
            </a:endParaRPr>
          </a:p>
          <a:p>
            <a:endParaRPr lang="en-US" sz="6900" dirty="0">
              <a:latin typeface="Arial" charset="0"/>
              <a:cs typeface="Arial" charset="0"/>
            </a:endParaRPr>
          </a:p>
        </p:txBody>
      </p:sp>
      <p:grpSp>
        <p:nvGrpSpPr>
          <p:cNvPr id="14343" name="Group 153"/>
          <p:cNvGrpSpPr>
            <a:grpSpLocks/>
          </p:cNvGrpSpPr>
          <p:nvPr/>
        </p:nvGrpSpPr>
        <p:grpSpPr bwMode="auto">
          <a:xfrm>
            <a:off x="31035625" y="27432013"/>
            <a:ext cx="10569575" cy="3596513"/>
            <a:chOff x="2236177" y="30641116"/>
            <a:chExt cx="18395040" cy="2268103"/>
          </a:xfrm>
        </p:grpSpPr>
        <p:sp>
          <p:nvSpPr>
            <p:cNvPr id="14423" name="Rectangle 3"/>
            <p:cNvSpPr>
              <a:spLocks noChangeArrowheads="1"/>
            </p:cNvSpPr>
            <p:nvPr/>
          </p:nvSpPr>
          <p:spPr bwMode="auto">
            <a:xfrm>
              <a:off x="2236177" y="30641116"/>
              <a:ext cx="17792435" cy="1734569"/>
            </a:xfrm>
            <a:prstGeom prst="rect">
              <a:avLst/>
            </a:prstGeom>
            <a:solidFill>
              <a:srgbClr val="FFFFFF"/>
            </a:solidFill>
            <a:ln w="9525">
              <a:solidFill>
                <a:schemeClr val="bg1"/>
              </a:solidFill>
              <a:miter lim="800000"/>
              <a:headEnd/>
              <a:tailEnd/>
            </a:ln>
          </p:spPr>
          <p:txBody>
            <a:bodyPr wrap="none" lIns="128016" tIns="64008" rIns="128016" bIns="64008" anchor="ctr"/>
            <a:lstStyle/>
            <a:p>
              <a:pPr algn="ctr" defTabSz="1217613"/>
              <a:endParaRPr lang="en-US" sz="3200">
                <a:latin typeface="Arial" charset="0"/>
                <a:cs typeface="Arial" charset="0"/>
              </a:endParaRPr>
            </a:p>
          </p:txBody>
        </p:sp>
        <p:sp>
          <p:nvSpPr>
            <p:cNvPr id="14424" name="TextBox 143"/>
            <p:cNvSpPr txBox="1">
              <a:spLocks noChangeArrowheads="1"/>
            </p:cNvSpPr>
            <p:nvPr/>
          </p:nvSpPr>
          <p:spPr bwMode="auto">
            <a:xfrm>
              <a:off x="12027544" y="30929439"/>
              <a:ext cx="8603673" cy="1979780"/>
            </a:xfrm>
            <a:prstGeom prst="rect">
              <a:avLst/>
            </a:prstGeom>
            <a:noFill/>
            <a:ln w="9525">
              <a:noFill/>
              <a:miter lim="800000"/>
              <a:headEnd/>
              <a:tailEnd/>
            </a:ln>
          </p:spPr>
          <p:txBody>
            <a:bodyPr>
              <a:spAutoFit/>
            </a:bodyPr>
            <a:lstStyle/>
            <a:p>
              <a:r>
                <a:rPr lang="en-US" b="1" dirty="0">
                  <a:latin typeface="Arial" charset="0"/>
                  <a:cs typeface="Arial" charset="0"/>
                </a:rPr>
                <a:t>Dr. Gary Woods</a:t>
              </a:r>
              <a:r>
                <a:rPr lang="en-US" sz="1900" b="1" i="1" dirty="0">
                  <a:latin typeface="Arial" charset="0"/>
                  <a:cs typeface="Arial" charset="0"/>
                </a:rPr>
                <a:t>, </a:t>
              </a:r>
              <a:r>
                <a:rPr lang="en-US" sz="1900" i="1" dirty="0">
                  <a:latin typeface="Arial" charset="0"/>
                  <a:cs typeface="Arial" charset="0"/>
                </a:rPr>
                <a:t>Advisor , Rice ECE</a:t>
              </a:r>
            </a:p>
            <a:p>
              <a:r>
                <a:rPr lang="en-US" dirty="0" err="1">
                  <a:latin typeface="Arial" charset="0"/>
                  <a:cs typeface="Arial" charset="0"/>
                </a:rPr>
                <a:t>Naren</a:t>
              </a:r>
              <a:r>
                <a:rPr lang="en-US" dirty="0">
                  <a:latin typeface="Arial" charset="0"/>
                  <a:cs typeface="Arial" charset="0"/>
                </a:rPr>
                <a:t> </a:t>
              </a:r>
              <a:r>
                <a:rPr lang="en-US" dirty="0" err="1">
                  <a:latin typeface="Arial" charset="0"/>
                  <a:cs typeface="Arial" charset="0"/>
                </a:rPr>
                <a:t>Anand</a:t>
              </a:r>
              <a:r>
                <a:rPr lang="en-US" sz="1900" i="1" dirty="0">
                  <a:latin typeface="Arial" charset="0"/>
                  <a:cs typeface="Arial" charset="0"/>
                </a:rPr>
                <a:t>, Rice ECE </a:t>
              </a:r>
            </a:p>
            <a:p>
              <a:r>
                <a:rPr lang="en-US" dirty="0" err="1">
                  <a:latin typeface="Arial" charset="0"/>
                  <a:cs typeface="Arial" charset="0"/>
                </a:rPr>
                <a:t>Siddarth</a:t>
              </a:r>
              <a:r>
                <a:rPr lang="en-US" dirty="0">
                  <a:latin typeface="Arial" charset="0"/>
                  <a:cs typeface="Arial" charset="0"/>
                </a:rPr>
                <a:t> Gupta, </a:t>
              </a:r>
              <a:r>
                <a:rPr lang="en-US" sz="1900" i="1" dirty="0">
                  <a:latin typeface="Arial" charset="0"/>
                  <a:cs typeface="Arial" charset="0"/>
                </a:rPr>
                <a:t>Rice ECE</a:t>
              </a:r>
            </a:p>
            <a:p>
              <a:r>
                <a:rPr lang="en-US" dirty="0">
                  <a:latin typeface="Arial" charset="0"/>
                  <a:cs typeface="Arial" charset="0"/>
                </a:rPr>
                <a:t>Brent </a:t>
              </a:r>
              <a:r>
                <a:rPr lang="en-US" dirty="0" smtClean="0">
                  <a:latin typeface="Arial" charset="0"/>
                  <a:cs typeface="Arial" charset="0"/>
                </a:rPr>
                <a:t>Runnels, </a:t>
              </a:r>
              <a:r>
                <a:rPr lang="en-US" sz="1900" i="1" dirty="0">
                  <a:latin typeface="Arial" charset="0"/>
                  <a:cs typeface="Arial" charset="0"/>
                </a:rPr>
                <a:t>NI</a:t>
              </a:r>
            </a:p>
            <a:p>
              <a:r>
                <a:rPr lang="en-US" dirty="0">
                  <a:latin typeface="Arial" charset="0"/>
                  <a:cs typeface="Arial" charset="0"/>
                </a:rPr>
                <a:t>Rice </a:t>
              </a:r>
              <a:r>
                <a:rPr lang="en-US" dirty="0" smtClean="0">
                  <a:latin typeface="Arial" charset="0"/>
                  <a:cs typeface="Arial" charset="0"/>
                </a:rPr>
                <a:t>Varsity Baseball</a:t>
              </a:r>
            </a:p>
            <a:p>
              <a:r>
                <a:rPr lang="en-US" dirty="0" smtClean="0">
                  <a:latin typeface="Arial" charset="0"/>
                  <a:cs typeface="Arial" charset="0"/>
                </a:rPr>
                <a:t>Rice Club Baseball</a:t>
              </a:r>
              <a:endParaRPr lang="en-US" dirty="0">
                <a:latin typeface="Arial" charset="0"/>
                <a:cs typeface="Arial" charset="0"/>
              </a:endParaRPr>
            </a:p>
            <a:p>
              <a:endParaRPr lang="en-US" sz="3000" dirty="0">
                <a:latin typeface="Arial" charset="0"/>
                <a:cs typeface="Arial" charset="0"/>
              </a:endParaRPr>
            </a:p>
            <a:p>
              <a:endParaRPr lang="en-US" sz="3000" dirty="0">
                <a:latin typeface="Arial" charset="0"/>
                <a:cs typeface="Arial" charset="0"/>
              </a:endParaRPr>
            </a:p>
          </p:txBody>
        </p:sp>
      </p:grpSp>
      <p:pic>
        <p:nvPicPr>
          <p:cNvPr id="14344" name="Picture 17"/>
          <p:cNvPicPr>
            <a:picLocks noChangeAspect="1" noChangeArrowheads="1"/>
          </p:cNvPicPr>
          <p:nvPr/>
        </p:nvPicPr>
        <p:blipFill>
          <a:blip r:embed="rId4" cstate="print"/>
          <a:srcRect/>
          <a:stretch>
            <a:fillRect/>
          </a:stretch>
        </p:blipFill>
        <p:spPr bwMode="auto">
          <a:xfrm>
            <a:off x="31149925" y="28090813"/>
            <a:ext cx="1825625" cy="984250"/>
          </a:xfrm>
          <a:prstGeom prst="rect">
            <a:avLst/>
          </a:prstGeom>
          <a:noFill/>
          <a:ln w="9525">
            <a:noFill/>
            <a:miter lim="800000"/>
            <a:headEnd/>
            <a:tailEnd/>
          </a:ln>
        </p:spPr>
      </p:pic>
      <p:pic>
        <p:nvPicPr>
          <p:cNvPr id="14345" name="Picture 22"/>
          <p:cNvPicPr>
            <a:picLocks noChangeAspect="1" noChangeArrowheads="1"/>
          </p:cNvPicPr>
          <p:nvPr/>
        </p:nvPicPr>
        <p:blipFill>
          <a:blip r:embed="rId5" cstate="print"/>
          <a:srcRect/>
          <a:stretch>
            <a:fillRect/>
          </a:stretch>
        </p:blipFill>
        <p:spPr bwMode="auto">
          <a:xfrm>
            <a:off x="31295975" y="29146500"/>
            <a:ext cx="1825625" cy="781050"/>
          </a:xfrm>
          <a:prstGeom prst="rect">
            <a:avLst/>
          </a:prstGeom>
          <a:noFill/>
          <a:ln w="9525">
            <a:noFill/>
            <a:miter lim="800000"/>
            <a:headEnd/>
            <a:tailEnd/>
          </a:ln>
        </p:spPr>
      </p:pic>
      <p:sp>
        <p:nvSpPr>
          <p:cNvPr id="14346" name="TextBox 156"/>
          <p:cNvSpPr txBox="1">
            <a:spLocks noChangeArrowheads="1"/>
          </p:cNvSpPr>
          <p:nvPr/>
        </p:nvSpPr>
        <p:spPr bwMode="auto">
          <a:xfrm>
            <a:off x="31108650" y="27559000"/>
            <a:ext cx="2994025" cy="441325"/>
          </a:xfrm>
          <a:prstGeom prst="rect">
            <a:avLst/>
          </a:prstGeom>
          <a:noFill/>
          <a:ln w="9525">
            <a:noFill/>
            <a:miter lim="800000"/>
            <a:headEnd/>
            <a:tailEnd/>
          </a:ln>
        </p:spPr>
        <p:txBody>
          <a:bodyPr lIns="87078" tIns="43539" rIns="87078" bIns="43539">
            <a:spAutoFit/>
          </a:bodyPr>
          <a:lstStyle/>
          <a:p>
            <a:r>
              <a:rPr lang="en-US" i="1">
                <a:latin typeface="Arial" charset="0"/>
                <a:cs typeface="Arial" charset="0"/>
              </a:rPr>
              <a:t>Special Thanks To:</a:t>
            </a:r>
          </a:p>
        </p:txBody>
      </p:sp>
      <p:grpSp>
        <p:nvGrpSpPr>
          <p:cNvPr id="14349" name="Group 81"/>
          <p:cNvGrpSpPr>
            <a:grpSpLocks/>
          </p:cNvGrpSpPr>
          <p:nvPr/>
        </p:nvGrpSpPr>
        <p:grpSpPr bwMode="auto">
          <a:xfrm>
            <a:off x="876300" y="4419600"/>
            <a:ext cx="40382825" cy="5073134"/>
            <a:chOff x="914400" y="5410200"/>
            <a:chExt cx="42138600" cy="5371687"/>
          </a:xfrm>
        </p:grpSpPr>
        <p:sp>
          <p:nvSpPr>
            <p:cNvPr id="14414" name="Rectangle 7"/>
            <p:cNvSpPr>
              <a:spLocks noChangeArrowheads="1"/>
            </p:cNvSpPr>
            <p:nvPr/>
          </p:nvSpPr>
          <p:spPr bwMode="auto">
            <a:xfrm>
              <a:off x="914400" y="5410200"/>
              <a:ext cx="42138600" cy="5105400"/>
            </a:xfrm>
            <a:prstGeom prst="rect">
              <a:avLst/>
            </a:prstGeom>
            <a:solidFill>
              <a:srgbClr val="FFFFFF"/>
            </a:solidFill>
            <a:ln w="9525">
              <a:solidFill>
                <a:srgbClr val="FFFFFF"/>
              </a:solidFill>
              <a:miter lim="800000"/>
              <a:headEnd/>
              <a:tailEnd/>
            </a:ln>
          </p:spPr>
          <p:txBody>
            <a:bodyPr wrap="none" anchor="ctr"/>
            <a:lstStyle/>
            <a:p>
              <a:endParaRPr lang="en-US">
                <a:latin typeface="Arial" charset="0"/>
                <a:cs typeface="Arial" charset="0"/>
              </a:endParaRPr>
            </a:p>
          </p:txBody>
        </p:sp>
        <p:sp>
          <p:nvSpPr>
            <p:cNvPr id="14415" name="TextBox 24"/>
            <p:cNvSpPr txBox="1">
              <a:spLocks noChangeArrowheads="1"/>
            </p:cNvSpPr>
            <p:nvPr/>
          </p:nvSpPr>
          <p:spPr bwMode="auto">
            <a:xfrm>
              <a:off x="1066800" y="5562600"/>
              <a:ext cx="14020800" cy="3568397"/>
            </a:xfrm>
            <a:prstGeom prst="rect">
              <a:avLst/>
            </a:prstGeom>
            <a:noFill/>
            <a:ln w="9525">
              <a:noFill/>
              <a:miter lim="800000"/>
              <a:headEnd/>
              <a:tailEnd/>
            </a:ln>
          </p:spPr>
          <p:txBody>
            <a:bodyPr>
              <a:spAutoFit/>
            </a:bodyPr>
            <a:lstStyle/>
            <a:p>
              <a:pPr algn="ctr"/>
              <a:r>
                <a:rPr lang="en-US" sz="6900" dirty="0">
                  <a:latin typeface="Arial" charset="0"/>
                  <a:cs typeface="Arial" charset="0"/>
                </a:rPr>
                <a:t>Problem</a:t>
              </a:r>
            </a:p>
            <a:p>
              <a:endParaRPr lang="en-US" sz="6900" dirty="0">
                <a:latin typeface="Arial" charset="0"/>
                <a:cs typeface="Arial" charset="0"/>
              </a:endParaRPr>
            </a:p>
            <a:p>
              <a:endParaRPr lang="en-US" sz="6900" dirty="0">
                <a:latin typeface="Arial" charset="0"/>
                <a:cs typeface="Arial" charset="0"/>
              </a:endParaRPr>
            </a:p>
          </p:txBody>
        </p:sp>
        <p:cxnSp>
          <p:nvCxnSpPr>
            <p:cNvPr id="14416" name="Straight Connector 26"/>
            <p:cNvCxnSpPr>
              <a:cxnSpLocks noChangeShapeType="1"/>
            </p:cNvCxnSpPr>
            <p:nvPr/>
          </p:nvCxnSpPr>
          <p:spPr bwMode="auto">
            <a:xfrm rot="5400000">
              <a:off x="27470100" y="8039100"/>
              <a:ext cx="3886200" cy="0"/>
            </a:xfrm>
            <a:prstGeom prst="line">
              <a:avLst/>
            </a:prstGeom>
            <a:noFill/>
            <a:ln w="9525">
              <a:solidFill>
                <a:schemeClr val="tx1"/>
              </a:solidFill>
              <a:round/>
              <a:headEnd/>
              <a:tailEnd/>
            </a:ln>
          </p:spPr>
        </p:cxnSp>
        <p:cxnSp>
          <p:nvCxnSpPr>
            <p:cNvPr id="14417" name="Straight Connector 34"/>
            <p:cNvCxnSpPr>
              <a:cxnSpLocks noChangeShapeType="1"/>
            </p:cNvCxnSpPr>
            <p:nvPr/>
          </p:nvCxnSpPr>
          <p:spPr bwMode="auto">
            <a:xfrm rot="5400000">
              <a:off x="12954000" y="8077200"/>
              <a:ext cx="3810000" cy="0"/>
            </a:xfrm>
            <a:prstGeom prst="line">
              <a:avLst/>
            </a:prstGeom>
            <a:noFill/>
            <a:ln w="9525">
              <a:solidFill>
                <a:schemeClr val="tx1"/>
              </a:solidFill>
              <a:round/>
              <a:headEnd/>
              <a:tailEnd/>
            </a:ln>
          </p:spPr>
        </p:cxnSp>
        <p:sp>
          <p:nvSpPr>
            <p:cNvPr id="14418" name="TextBox 24"/>
            <p:cNvSpPr txBox="1">
              <a:spLocks noChangeArrowheads="1"/>
            </p:cNvSpPr>
            <p:nvPr/>
          </p:nvSpPr>
          <p:spPr bwMode="auto">
            <a:xfrm>
              <a:off x="15087600" y="5562600"/>
              <a:ext cx="14020800" cy="3568397"/>
            </a:xfrm>
            <a:prstGeom prst="rect">
              <a:avLst/>
            </a:prstGeom>
            <a:noFill/>
            <a:ln w="9525">
              <a:noFill/>
              <a:miter lim="800000"/>
              <a:headEnd/>
              <a:tailEnd/>
            </a:ln>
          </p:spPr>
          <p:txBody>
            <a:bodyPr>
              <a:spAutoFit/>
            </a:bodyPr>
            <a:lstStyle/>
            <a:p>
              <a:pPr algn="ctr"/>
              <a:r>
                <a:rPr lang="en-US" sz="6900" dirty="0">
                  <a:latin typeface="Arial" charset="0"/>
                  <a:cs typeface="Arial" charset="0"/>
                </a:rPr>
                <a:t>Solution</a:t>
              </a:r>
            </a:p>
            <a:p>
              <a:endParaRPr lang="en-US" sz="6900" dirty="0">
                <a:latin typeface="Arial" charset="0"/>
                <a:cs typeface="Arial" charset="0"/>
              </a:endParaRPr>
            </a:p>
            <a:p>
              <a:endParaRPr lang="en-US" sz="6900" dirty="0">
                <a:latin typeface="Arial" charset="0"/>
                <a:cs typeface="Arial" charset="0"/>
              </a:endParaRPr>
            </a:p>
          </p:txBody>
        </p:sp>
        <p:sp>
          <p:nvSpPr>
            <p:cNvPr id="14419" name="TextBox 38"/>
            <p:cNvSpPr txBox="1">
              <a:spLocks noChangeArrowheads="1"/>
            </p:cNvSpPr>
            <p:nvPr/>
          </p:nvSpPr>
          <p:spPr bwMode="auto">
            <a:xfrm>
              <a:off x="1371600" y="6934200"/>
              <a:ext cx="13106400" cy="3170238"/>
            </a:xfrm>
            <a:prstGeom prst="rect">
              <a:avLst/>
            </a:prstGeom>
            <a:noFill/>
            <a:ln w="9525">
              <a:noFill/>
              <a:miter lim="800000"/>
              <a:headEnd/>
              <a:tailEnd/>
            </a:ln>
          </p:spPr>
          <p:txBody>
            <a:bodyPr>
              <a:spAutoFit/>
            </a:bodyPr>
            <a:lstStyle/>
            <a:p>
              <a:r>
                <a:rPr lang="en-US" sz="3800">
                  <a:latin typeface="Arial" charset="0"/>
                  <a:cs typeface="Arial" charset="0"/>
                </a:rPr>
                <a:t>Grip is an essential part of pitching technique. However, current video-based analysis does not provide detailed grip information.  A  method is needed to uncover the exact position  and force of the pitching hand with respect to the ball. </a:t>
              </a:r>
            </a:p>
          </p:txBody>
        </p:sp>
        <p:sp>
          <p:nvSpPr>
            <p:cNvPr id="14420" name="TextBox 43"/>
            <p:cNvSpPr txBox="1">
              <a:spLocks noChangeArrowheads="1"/>
            </p:cNvSpPr>
            <p:nvPr/>
          </p:nvSpPr>
          <p:spPr bwMode="auto">
            <a:xfrm>
              <a:off x="15392400" y="6934200"/>
              <a:ext cx="13639800" cy="2574461"/>
            </a:xfrm>
            <a:prstGeom prst="rect">
              <a:avLst/>
            </a:prstGeom>
            <a:noFill/>
            <a:ln w="9525">
              <a:noFill/>
              <a:miter lim="800000"/>
              <a:headEnd/>
              <a:tailEnd/>
            </a:ln>
          </p:spPr>
          <p:txBody>
            <a:bodyPr>
              <a:spAutoFit/>
            </a:bodyPr>
            <a:lstStyle/>
            <a:p>
              <a:r>
                <a:rPr lang="en-US" sz="3800" dirty="0">
                  <a:latin typeface="Arial" charset="0"/>
                  <a:cs typeface="Arial" charset="0"/>
                </a:rPr>
                <a:t>A replica baseball that </a:t>
              </a:r>
              <a:r>
                <a:rPr lang="en-US" sz="3800" dirty="0">
                  <a:solidFill>
                    <a:schemeClr val="tx2"/>
                  </a:solidFill>
                  <a:latin typeface="Arial" charset="0"/>
                  <a:cs typeface="Arial" charset="0"/>
                </a:rPr>
                <a:t>contains force sensors to record the exact contact points between the pitcher’s hand and the ball as well as the amount of force exerted throughout the entire pitching motion. </a:t>
              </a:r>
            </a:p>
          </p:txBody>
        </p:sp>
        <p:sp>
          <p:nvSpPr>
            <p:cNvPr id="14421" name="TextBox 48"/>
            <p:cNvSpPr txBox="1">
              <a:spLocks noChangeArrowheads="1"/>
            </p:cNvSpPr>
            <p:nvPr/>
          </p:nvSpPr>
          <p:spPr bwMode="auto">
            <a:xfrm>
              <a:off x="29870400" y="6903806"/>
              <a:ext cx="13066643" cy="3878081"/>
            </a:xfrm>
            <a:prstGeom prst="rect">
              <a:avLst/>
            </a:prstGeom>
            <a:noFill/>
            <a:ln w="9525">
              <a:noFill/>
              <a:miter lim="800000"/>
              <a:headEnd/>
              <a:tailEnd/>
            </a:ln>
          </p:spPr>
          <p:txBody>
            <a:bodyPr wrap="square">
              <a:spAutoFit/>
            </a:bodyPr>
            <a:lstStyle/>
            <a:p>
              <a:r>
                <a:rPr lang="en-US" sz="3800" b="1" dirty="0" smtClean="0">
                  <a:solidFill>
                    <a:schemeClr val="tx2"/>
                  </a:solidFill>
                  <a:latin typeface="Arial" charset="0"/>
                  <a:cs typeface="Arial" charset="0"/>
                </a:rPr>
                <a:t>Instruction: </a:t>
              </a:r>
              <a:r>
                <a:rPr lang="en-US" sz="3800" dirty="0">
                  <a:solidFill>
                    <a:schemeClr val="tx2"/>
                  </a:solidFill>
                  <a:latin typeface="Arial" charset="0"/>
                  <a:cs typeface="Arial" charset="0"/>
                </a:rPr>
                <a:t>Train young pitchers to master ideal grip. </a:t>
              </a:r>
              <a:endParaRPr lang="en-US" sz="3800" b="1" dirty="0" smtClean="0">
                <a:solidFill>
                  <a:schemeClr val="tx2"/>
                </a:solidFill>
                <a:latin typeface="Arial" charset="0"/>
                <a:cs typeface="Arial" charset="0"/>
              </a:endParaRPr>
            </a:p>
            <a:p>
              <a:endParaRPr lang="en-US" sz="200" b="1" dirty="0" smtClean="0">
                <a:solidFill>
                  <a:schemeClr val="tx2"/>
                </a:solidFill>
                <a:latin typeface="Arial" charset="0"/>
                <a:cs typeface="Arial" charset="0"/>
              </a:endParaRPr>
            </a:p>
            <a:p>
              <a:r>
                <a:rPr lang="en-US" sz="3800" b="1" dirty="0" smtClean="0">
                  <a:solidFill>
                    <a:schemeClr val="tx2"/>
                  </a:solidFill>
                  <a:latin typeface="Arial" charset="0"/>
                  <a:cs typeface="Arial" charset="0"/>
                </a:rPr>
                <a:t>Error </a:t>
              </a:r>
              <a:r>
                <a:rPr lang="en-US" sz="3800" b="1" dirty="0">
                  <a:solidFill>
                    <a:schemeClr val="tx2"/>
                  </a:solidFill>
                  <a:latin typeface="Arial" charset="0"/>
                  <a:cs typeface="Arial" charset="0"/>
                </a:rPr>
                <a:t>Diagnostics</a:t>
              </a:r>
              <a:r>
                <a:rPr lang="en-US" sz="3800" dirty="0">
                  <a:solidFill>
                    <a:schemeClr val="tx2"/>
                  </a:solidFill>
                  <a:latin typeface="Arial" charset="0"/>
                  <a:cs typeface="Arial" charset="0"/>
                </a:rPr>
                <a:t>: Identify </a:t>
              </a:r>
              <a:r>
                <a:rPr lang="en-US" sz="3800" dirty="0" smtClean="0">
                  <a:solidFill>
                    <a:schemeClr val="tx2"/>
                  </a:solidFill>
                  <a:latin typeface="Arial" charset="0"/>
                  <a:cs typeface="Arial" charset="0"/>
                </a:rPr>
                <a:t>errors </a:t>
              </a:r>
              <a:r>
                <a:rPr lang="en-US" sz="3800" dirty="0">
                  <a:solidFill>
                    <a:schemeClr val="tx2"/>
                  </a:solidFill>
                  <a:latin typeface="Arial" charset="0"/>
                  <a:cs typeface="Arial" charset="0"/>
                </a:rPr>
                <a:t>in grip technique. </a:t>
              </a:r>
              <a:endParaRPr lang="en-US" sz="3800" b="1" dirty="0" smtClean="0">
                <a:solidFill>
                  <a:schemeClr val="tx2"/>
                </a:solidFill>
                <a:latin typeface="Arial" charset="0"/>
                <a:cs typeface="Arial" charset="0"/>
              </a:endParaRPr>
            </a:p>
            <a:p>
              <a:endParaRPr lang="en-US" sz="200" b="1" dirty="0" smtClean="0">
                <a:solidFill>
                  <a:schemeClr val="tx2"/>
                </a:solidFill>
                <a:latin typeface="Arial" charset="0"/>
                <a:cs typeface="Arial" charset="0"/>
              </a:endParaRPr>
            </a:p>
            <a:p>
              <a:r>
                <a:rPr lang="en-US" sz="3800" b="1" dirty="0" smtClean="0">
                  <a:solidFill>
                    <a:schemeClr val="tx2"/>
                  </a:solidFill>
                  <a:latin typeface="Arial" charset="0"/>
                  <a:cs typeface="Arial" charset="0"/>
                </a:rPr>
                <a:t>Fatigue </a:t>
              </a:r>
              <a:r>
                <a:rPr lang="en-US" sz="3800" b="1" dirty="0">
                  <a:solidFill>
                    <a:schemeClr val="tx2"/>
                  </a:solidFill>
                  <a:latin typeface="Arial" charset="0"/>
                  <a:cs typeface="Arial" charset="0"/>
                </a:rPr>
                <a:t>Detection: </a:t>
              </a:r>
              <a:r>
                <a:rPr lang="en-US" sz="3800" dirty="0">
                  <a:solidFill>
                    <a:schemeClr val="tx2"/>
                  </a:solidFill>
                  <a:latin typeface="Arial" charset="0"/>
                  <a:cs typeface="Arial" charset="0"/>
                </a:rPr>
                <a:t>Use data to detect pitchers’ </a:t>
              </a:r>
              <a:r>
                <a:rPr lang="en-US" altLang="ja-JP" sz="3800" dirty="0">
                  <a:solidFill>
                    <a:schemeClr val="tx2"/>
                  </a:solidFill>
                  <a:latin typeface="Arial" charset="0"/>
                  <a:cs typeface="Arial" charset="0"/>
                </a:rPr>
                <a:t>fatigue points to better anticipate pitcher substitutions. </a:t>
              </a:r>
            </a:p>
            <a:p>
              <a:endParaRPr lang="en-US" sz="3800" dirty="0">
                <a:latin typeface="Arial" charset="0"/>
                <a:cs typeface="Arial" charset="0"/>
              </a:endParaRPr>
            </a:p>
            <a:p>
              <a:r>
                <a:rPr lang="en-US" sz="3800" dirty="0">
                  <a:latin typeface="Arial" charset="0"/>
                  <a:cs typeface="Arial" charset="0"/>
                </a:rPr>
                <a:t> </a:t>
              </a:r>
            </a:p>
          </p:txBody>
        </p:sp>
        <p:sp>
          <p:nvSpPr>
            <p:cNvPr id="14422" name="TextBox 14"/>
            <p:cNvSpPr txBox="1">
              <a:spLocks noChangeArrowheads="1"/>
            </p:cNvSpPr>
            <p:nvPr/>
          </p:nvSpPr>
          <p:spPr bwMode="auto">
            <a:xfrm>
              <a:off x="29032200" y="5571569"/>
              <a:ext cx="14020800" cy="1222054"/>
            </a:xfrm>
            <a:prstGeom prst="rect">
              <a:avLst/>
            </a:prstGeom>
            <a:noFill/>
            <a:ln w="9525">
              <a:noFill/>
              <a:miter lim="800000"/>
              <a:headEnd/>
              <a:tailEnd/>
            </a:ln>
          </p:spPr>
          <p:txBody>
            <a:bodyPr>
              <a:spAutoFit/>
            </a:bodyPr>
            <a:lstStyle/>
            <a:p>
              <a:pPr algn="ctr"/>
              <a:r>
                <a:rPr lang="en-US" sz="6900" dirty="0">
                  <a:latin typeface="Arial" charset="0"/>
                  <a:cs typeface="Arial" charset="0"/>
                </a:rPr>
                <a:t>Applications</a:t>
              </a:r>
            </a:p>
          </p:txBody>
        </p:sp>
      </p:grpSp>
      <p:sp>
        <p:nvSpPr>
          <p:cNvPr id="14367" name="TextBox 14"/>
          <p:cNvSpPr txBox="1">
            <a:spLocks noChangeArrowheads="1"/>
          </p:cNvSpPr>
          <p:nvPr/>
        </p:nvSpPr>
        <p:spPr bwMode="auto">
          <a:xfrm>
            <a:off x="29575125" y="21945600"/>
            <a:ext cx="13436600" cy="960437"/>
          </a:xfrm>
          <a:prstGeom prst="rect">
            <a:avLst/>
          </a:prstGeom>
          <a:noFill/>
          <a:ln w="9525">
            <a:noFill/>
            <a:miter lim="800000"/>
            <a:headEnd/>
            <a:tailEnd/>
          </a:ln>
        </p:spPr>
        <p:txBody>
          <a:bodyPr lIns="87078" tIns="43539" rIns="87078" bIns="43539">
            <a:spAutoFit/>
          </a:bodyPr>
          <a:lstStyle/>
          <a:p>
            <a:pPr algn="ctr"/>
            <a:r>
              <a:rPr lang="en-US" sz="5700" dirty="0" smtClean="0">
                <a:latin typeface="Arial" charset="0"/>
                <a:cs typeface="Arial" charset="0"/>
              </a:rPr>
              <a:t>Future Developments</a:t>
            </a:r>
            <a:endParaRPr lang="en-US" sz="5700" dirty="0">
              <a:latin typeface="Arial" charset="0"/>
              <a:cs typeface="Arial" charset="0"/>
            </a:endParaRPr>
          </a:p>
        </p:txBody>
      </p:sp>
      <p:sp>
        <p:nvSpPr>
          <p:cNvPr id="14368" name="TextBox 174"/>
          <p:cNvSpPr txBox="1">
            <a:spLocks noChangeArrowheads="1"/>
          </p:cNvSpPr>
          <p:nvPr/>
        </p:nvSpPr>
        <p:spPr bwMode="auto">
          <a:xfrm>
            <a:off x="31775400" y="22413694"/>
            <a:ext cx="9067800" cy="5627906"/>
          </a:xfrm>
          <a:prstGeom prst="rect">
            <a:avLst/>
          </a:prstGeom>
          <a:noFill/>
          <a:ln w="9525">
            <a:noFill/>
            <a:miter lim="800000"/>
            <a:headEnd/>
            <a:tailEnd/>
          </a:ln>
        </p:spPr>
        <p:txBody>
          <a:bodyPr wrap="square" lIns="87078" tIns="43539" rIns="87078" bIns="43539">
            <a:spAutoFit/>
          </a:bodyPr>
          <a:lstStyle/>
          <a:p>
            <a:endParaRPr lang="en-US" sz="3400" dirty="0">
              <a:latin typeface="Arial" charset="0"/>
              <a:cs typeface="Arial" charset="0"/>
            </a:endParaRPr>
          </a:p>
          <a:p>
            <a:pPr marL="566738" indent="-566738">
              <a:buFont typeface="Wingdings" pitchFamily="28" charset="2"/>
              <a:buChar char=""/>
            </a:pPr>
            <a:r>
              <a:rPr lang="en-US" sz="3400" dirty="0" smtClean="0">
                <a:latin typeface="Arial" charset="0"/>
                <a:cs typeface="Arial" charset="0"/>
              </a:rPr>
              <a:t>Integrate wireless communication.</a:t>
            </a:r>
          </a:p>
          <a:p>
            <a:pPr marL="566738" indent="-566738">
              <a:buFont typeface="Wingdings" pitchFamily="28" charset="2"/>
              <a:buChar char=""/>
            </a:pPr>
            <a:endParaRPr lang="en-US" sz="1800" dirty="0" smtClean="0">
              <a:latin typeface="Arial" charset="0"/>
              <a:cs typeface="Arial" charset="0"/>
            </a:endParaRPr>
          </a:p>
          <a:p>
            <a:pPr marL="566738" indent="-566738">
              <a:buFont typeface="Wingdings" pitchFamily="28" charset="2"/>
              <a:buChar char=""/>
            </a:pPr>
            <a:r>
              <a:rPr lang="en-US" sz="3400" dirty="0" smtClean="0">
                <a:latin typeface="Arial" charset="0"/>
                <a:cs typeface="Arial" charset="0"/>
              </a:rPr>
              <a:t>Increase sample rate for higher resolution.</a:t>
            </a:r>
          </a:p>
          <a:p>
            <a:pPr marL="566738" indent="-566738">
              <a:buFont typeface="Wingdings" pitchFamily="28" charset="2"/>
              <a:buChar char=""/>
            </a:pPr>
            <a:endParaRPr lang="en-US" sz="1800" dirty="0">
              <a:latin typeface="Arial" charset="0"/>
              <a:cs typeface="Arial" charset="0"/>
            </a:endParaRPr>
          </a:p>
          <a:p>
            <a:pPr marL="566738" indent="-566738">
              <a:buFont typeface="Wingdings" pitchFamily="28" charset="2"/>
              <a:buChar char=""/>
            </a:pPr>
            <a:r>
              <a:rPr lang="en-US" sz="3400" dirty="0" smtClean="0">
                <a:latin typeface="Arial" charset="0"/>
                <a:cs typeface="Arial" charset="0"/>
              </a:rPr>
              <a:t>Test and improve durability for speeds up to 90 mph.</a:t>
            </a:r>
          </a:p>
          <a:p>
            <a:pPr marL="566738" indent="-566738">
              <a:buFont typeface="Wingdings" pitchFamily="28" charset="2"/>
              <a:buChar char=""/>
            </a:pPr>
            <a:endParaRPr lang="en-US" sz="1800" dirty="0">
              <a:latin typeface="Arial" charset="0"/>
              <a:cs typeface="Arial" charset="0"/>
            </a:endParaRPr>
          </a:p>
          <a:p>
            <a:pPr marL="566738" indent="-566738">
              <a:buFont typeface="Wingdings" pitchFamily="28" charset="2"/>
              <a:buChar char=""/>
            </a:pPr>
            <a:r>
              <a:rPr lang="en-US" sz="3400" dirty="0" smtClean="0">
                <a:latin typeface="Arial" charset="0"/>
                <a:cs typeface="Arial" charset="0"/>
              </a:rPr>
              <a:t>Sew leather skin onto ball</a:t>
            </a:r>
            <a:r>
              <a:rPr lang="en-US" sz="3400" dirty="0" smtClean="0">
                <a:latin typeface="Arial" charset="0"/>
                <a:cs typeface="Arial" charset="0"/>
              </a:rPr>
              <a:t> </a:t>
            </a:r>
            <a:r>
              <a:rPr lang="en-US" sz="3400" dirty="0" smtClean="0">
                <a:latin typeface="Arial" charset="0"/>
                <a:cs typeface="Arial" charset="0"/>
              </a:rPr>
              <a:t>for realistic feel.</a:t>
            </a:r>
            <a:endParaRPr lang="en-US" sz="3400" dirty="0">
              <a:latin typeface="Arial" charset="0"/>
              <a:cs typeface="Arial" charset="0"/>
            </a:endParaRPr>
          </a:p>
          <a:p>
            <a:pPr>
              <a:buFont typeface="Arial" charset="0"/>
              <a:buChar char="•"/>
            </a:pPr>
            <a:endParaRPr lang="en-US" sz="3400" dirty="0">
              <a:latin typeface="Arial" charset="0"/>
              <a:cs typeface="Arial" charset="0"/>
            </a:endParaRPr>
          </a:p>
          <a:p>
            <a:endParaRPr lang="en-US" sz="3400" dirty="0">
              <a:latin typeface="Arial" charset="0"/>
              <a:cs typeface="Arial" charset="0"/>
            </a:endParaRPr>
          </a:p>
          <a:p>
            <a:r>
              <a:rPr lang="en-US" sz="3400" dirty="0">
                <a:latin typeface="Arial" charset="0"/>
                <a:cs typeface="Arial" charset="0"/>
              </a:rPr>
              <a:t> </a:t>
            </a:r>
          </a:p>
        </p:txBody>
      </p:sp>
      <p:cxnSp>
        <p:nvCxnSpPr>
          <p:cNvPr id="14375" name="Straight Connector 79"/>
          <p:cNvCxnSpPr>
            <a:cxnSpLocks noChangeShapeType="1"/>
          </p:cNvCxnSpPr>
          <p:nvPr/>
        </p:nvCxnSpPr>
        <p:spPr bwMode="auto">
          <a:xfrm>
            <a:off x="32057975" y="14935200"/>
            <a:ext cx="8251825" cy="0"/>
          </a:xfrm>
          <a:prstGeom prst="line">
            <a:avLst/>
          </a:prstGeom>
          <a:noFill/>
          <a:ln w="9525">
            <a:solidFill>
              <a:schemeClr val="tx1"/>
            </a:solidFill>
            <a:round/>
            <a:headEnd/>
            <a:tailEnd/>
          </a:ln>
        </p:spPr>
      </p:cxnSp>
      <p:cxnSp>
        <p:nvCxnSpPr>
          <p:cNvPr id="14376" name="Straight Connector 80"/>
          <p:cNvCxnSpPr>
            <a:cxnSpLocks noChangeShapeType="1"/>
          </p:cNvCxnSpPr>
          <p:nvPr/>
        </p:nvCxnSpPr>
        <p:spPr bwMode="auto">
          <a:xfrm>
            <a:off x="32131000" y="21793200"/>
            <a:ext cx="8251825" cy="0"/>
          </a:xfrm>
          <a:prstGeom prst="line">
            <a:avLst/>
          </a:prstGeom>
          <a:noFill/>
          <a:ln w="9525">
            <a:solidFill>
              <a:schemeClr val="tx1"/>
            </a:solidFill>
            <a:round/>
            <a:headEnd/>
            <a:tailEnd/>
          </a:ln>
        </p:spPr>
      </p:cxnSp>
      <p:grpSp>
        <p:nvGrpSpPr>
          <p:cNvPr id="14378" name="Group 80"/>
          <p:cNvGrpSpPr>
            <a:grpSpLocks/>
          </p:cNvGrpSpPr>
          <p:nvPr/>
        </p:nvGrpSpPr>
        <p:grpSpPr bwMode="auto">
          <a:xfrm>
            <a:off x="876300" y="769938"/>
            <a:ext cx="41262301" cy="18514615"/>
            <a:chOff x="914400" y="1066800"/>
            <a:chExt cx="42900587" cy="19608464"/>
          </a:xfrm>
        </p:grpSpPr>
        <p:sp>
          <p:nvSpPr>
            <p:cNvPr id="14384" name="Rectangle 3"/>
            <p:cNvSpPr>
              <a:spLocks noChangeArrowheads="1"/>
            </p:cNvSpPr>
            <p:nvPr/>
          </p:nvSpPr>
          <p:spPr bwMode="auto">
            <a:xfrm>
              <a:off x="914400" y="1066800"/>
              <a:ext cx="41986200" cy="3429000"/>
            </a:xfrm>
            <a:prstGeom prst="rect">
              <a:avLst/>
            </a:prstGeom>
            <a:solidFill>
              <a:srgbClr val="FFFFFF"/>
            </a:solidFill>
            <a:ln w="9525">
              <a:solidFill>
                <a:schemeClr val="bg1"/>
              </a:solidFill>
              <a:miter lim="800000"/>
              <a:headEnd/>
              <a:tailEnd/>
            </a:ln>
          </p:spPr>
          <p:txBody>
            <a:bodyPr wrap="none" lIns="128016" tIns="64008" rIns="128016" bIns="64008" anchor="ctr"/>
            <a:lstStyle/>
            <a:p>
              <a:pPr algn="ctr" defTabSz="1217613"/>
              <a:endParaRPr lang="en-US" sz="3200" dirty="0">
                <a:latin typeface="Arial" charset="0"/>
                <a:cs typeface="Arial" charset="0"/>
              </a:endParaRPr>
            </a:p>
          </p:txBody>
        </p:sp>
        <p:sp>
          <p:nvSpPr>
            <p:cNvPr id="14385" name="Rectangle 4"/>
            <p:cNvSpPr>
              <a:spLocks noChangeArrowheads="1"/>
            </p:cNvSpPr>
            <p:nvPr/>
          </p:nvSpPr>
          <p:spPr bwMode="auto">
            <a:xfrm>
              <a:off x="7010400" y="1139095"/>
              <a:ext cx="13030199" cy="2695690"/>
            </a:xfrm>
            <a:prstGeom prst="rect">
              <a:avLst/>
            </a:prstGeom>
            <a:noFill/>
            <a:ln w="9525">
              <a:noFill/>
              <a:miter lim="800000"/>
              <a:headEnd/>
              <a:tailEnd/>
            </a:ln>
          </p:spPr>
          <p:txBody>
            <a:bodyPr lIns="128016" tIns="64008" rIns="128016" bIns="64008">
              <a:spAutoFit/>
            </a:bodyPr>
            <a:lstStyle/>
            <a:p>
              <a:pPr algn="ctr" defTabSz="1217613"/>
              <a:r>
                <a:rPr lang="en-US" sz="15700" dirty="0" err="1">
                  <a:latin typeface="Arial" charset="0"/>
                  <a:cs typeface="Arial" charset="0"/>
                </a:rPr>
                <a:t>PitchPALS</a:t>
              </a:r>
              <a:endParaRPr lang="en-US" sz="15700" dirty="0">
                <a:latin typeface="Arial" charset="0"/>
                <a:cs typeface="Arial" charset="0"/>
              </a:endParaRPr>
            </a:p>
          </p:txBody>
        </p:sp>
        <p:pic>
          <p:nvPicPr>
            <p:cNvPr id="14386" name="Picture 18" descr="RiceLogo_lowR.jpg                                              0059182BMacintosh HD                   C006F5F3:"/>
            <p:cNvPicPr>
              <a:picLocks noChangeAspect="1" noChangeArrowheads="1"/>
            </p:cNvPicPr>
            <p:nvPr/>
          </p:nvPicPr>
          <p:blipFill>
            <a:blip r:embed="rId6" cstate="print"/>
            <a:srcRect/>
            <a:stretch>
              <a:fillRect/>
            </a:stretch>
          </p:blipFill>
          <p:spPr bwMode="auto">
            <a:xfrm>
              <a:off x="1521795" y="1714173"/>
              <a:ext cx="5715000" cy="2249489"/>
            </a:xfrm>
            <a:prstGeom prst="rect">
              <a:avLst/>
            </a:prstGeom>
            <a:noFill/>
            <a:ln w="9525">
              <a:noFill/>
              <a:miter lim="800000"/>
              <a:headEnd/>
              <a:tailEnd/>
            </a:ln>
          </p:spPr>
        </p:pic>
        <p:pic>
          <p:nvPicPr>
            <p:cNvPr id="14387" name="Picture 19"/>
            <p:cNvPicPr>
              <a:picLocks noChangeAspect="1" noChangeArrowheads="1"/>
            </p:cNvPicPr>
            <p:nvPr/>
          </p:nvPicPr>
          <p:blipFill>
            <a:blip r:embed="rId7" cstate="print"/>
            <a:srcRect/>
            <a:stretch>
              <a:fillRect/>
            </a:stretch>
          </p:blipFill>
          <p:spPr bwMode="auto">
            <a:xfrm>
              <a:off x="39774493" y="1300499"/>
              <a:ext cx="2771268" cy="2686914"/>
            </a:xfrm>
            <a:prstGeom prst="rect">
              <a:avLst/>
            </a:prstGeom>
            <a:noFill/>
            <a:ln w="9525">
              <a:noFill/>
              <a:miter lim="800000"/>
              <a:headEnd/>
              <a:tailEnd/>
            </a:ln>
          </p:spPr>
        </p:pic>
        <p:sp>
          <p:nvSpPr>
            <p:cNvPr id="14388" name="Rectangle 4"/>
            <p:cNvSpPr>
              <a:spLocks noChangeArrowheads="1"/>
            </p:cNvSpPr>
            <p:nvPr/>
          </p:nvSpPr>
          <p:spPr bwMode="auto">
            <a:xfrm>
              <a:off x="18897600" y="1191498"/>
              <a:ext cx="22707600" cy="2336374"/>
            </a:xfrm>
            <a:prstGeom prst="rect">
              <a:avLst/>
            </a:prstGeom>
            <a:noFill/>
            <a:ln w="9525">
              <a:noFill/>
              <a:miter lim="800000"/>
              <a:headEnd/>
              <a:tailEnd/>
            </a:ln>
          </p:spPr>
          <p:txBody>
            <a:bodyPr lIns="128016" tIns="64008" rIns="128016" bIns="64008">
              <a:spAutoFit/>
            </a:bodyPr>
            <a:lstStyle/>
            <a:p>
              <a:pPr defTabSz="1217613"/>
              <a:r>
                <a:rPr lang="en-US" sz="8400">
                  <a:latin typeface="Arial" charset="0"/>
                  <a:cs typeface="Arial" charset="0"/>
                </a:rPr>
                <a:t>Pressure Analysis &amp; Logging System</a:t>
              </a:r>
            </a:p>
            <a:p>
              <a:pPr algn="ctr" defTabSz="1217613">
                <a:spcBef>
                  <a:spcPct val="50000"/>
                </a:spcBef>
              </a:pPr>
              <a:endParaRPr lang="en-US" sz="3200">
                <a:latin typeface="Arial" charset="0"/>
                <a:cs typeface="Arial" charset="0"/>
              </a:endParaRPr>
            </a:p>
          </p:txBody>
        </p:sp>
        <p:sp>
          <p:nvSpPr>
            <p:cNvPr id="14389" name="TextBox 159"/>
            <p:cNvSpPr txBox="1">
              <a:spLocks noChangeArrowheads="1"/>
            </p:cNvSpPr>
            <p:nvPr/>
          </p:nvSpPr>
          <p:spPr bwMode="auto">
            <a:xfrm>
              <a:off x="1825493" y="3746271"/>
              <a:ext cx="41989494" cy="782304"/>
            </a:xfrm>
            <a:prstGeom prst="rect">
              <a:avLst/>
            </a:prstGeom>
            <a:noFill/>
            <a:ln w="9525">
              <a:noFill/>
              <a:miter lim="800000"/>
              <a:headEnd/>
              <a:tailEnd/>
            </a:ln>
          </p:spPr>
          <p:txBody>
            <a:bodyPr wrap="square">
              <a:spAutoFit/>
            </a:bodyPr>
            <a:lstStyle/>
            <a:p>
              <a:pPr algn="ctr"/>
              <a:r>
                <a:rPr lang="en-US" sz="4200" dirty="0">
                  <a:latin typeface="Arial" charset="0"/>
                  <a:cs typeface="Arial" charset="0"/>
                </a:rPr>
                <a:t>Sharon </a:t>
              </a:r>
              <a:r>
                <a:rPr lang="en-US" sz="4200" dirty="0" smtClean="0">
                  <a:latin typeface="Arial" charset="0"/>
                  <a:cs typeface="Arial" charset="0"/>
                </a:rPr>
                <a:t>Du (ECE) </a:t>
              </a:r>
              <a:r>
                <a:rPr lang="en-US" sz="3000" dirty="0">
                  <a:latin typeface="Arial" charset="0"/>
                  <a:cs typeface="Arial" charset="0"/>
                </a:rPr>
                <a:t>●</a:t>
              </a:r>
              <a:r>
                <a:rPr lang="en-US" sz="2700" dirty="0">
                  <a:latin typeface="Arial" charset="0"/>
                  <a:cs typeface="Arial" charset="0"/>
                </a:rPr>
                <a:t> </a:t>
              </a:r>
              <a:r>
                <a:rPr lang="en-US" sz="4200" dirty="0">
                  <a:latin typeface="Arial" charset="0"/>
                  <a:cs typeface="Arial" charset="0"/>
                </a:rPr>
                <a:t>Ashley </a:t>
              </a:r>
              <a:r>
                <a:rPr lang="en-US" sz="4200" dirty="0" smtClean="0">
                  <a:latin typeface="Arial" charset="0"/>
                  <a:cs typeface="Arial" charset="0"/>
                </a:rPr>
                <a:t>Herron (ECE) </a:t>
              </a:r>
              <a:r>
                <a:rPr lang="en-US" sz="3000" dirty="0">
                  <a:latin typeface="Arial" charset="0"/>
                  <a:cs typeface="Arial" charset="0"/>
                </a:rPr>
                <a:t>●</a:t>
              </a:r>
              <a:r>
                <a:rPr lang="en-US" sz="4200" dirty="0">
                  <a:latin typeface="Arial" charset="0"/>
                  <a:cs typeface="Arial" charset="0"/>
                </a:rPr>
                <a:t> Peter </a:t>
              </a:r>
              <a:r>
                <a:rPr lang="en-US" sz="4200" dirty="0" smtClean="0">
                  <a:latin typeface="Arial" charset="0"/>
                  <a:cs typeface="Arial" charset="0"/>
                </a:rPr>
                <a:t>Hoagland (ME) </a:t>
              </a:r>
              <a:r>
                <a:rPr lang="en-US" sz="3000" dirty="0">
                  <a:latin typeface="Arial" charset="0"/>
                  <a:cs typeface="Arial" charset="0"/>
                </a:rPr>
                <a:t>●</a:t>
              </a:r>
              <a:r>
                <a:rPr lang="en-US" sz="4200" dirty="0">
                  <a:latin typeface="Arial" charset="0"/>
                  <a:cs typeface="Arial" charset="0"/>
                </a:rPr>
                <a:t> Jenny </a:t>
              </a:r>
              <a:r>
                <a:rPr lang="en-US" sz="4200" dirty="0" smtClean="0">
                  <a:latin typeface="Arial" charset="0"/>
                  <a:cs typeface="Arial" charset="0"/>
                </a:rPr>
                <a:t>Sullivan (ME) </a:t>
              </a:r>
              <a:r>
                <a:rPr lang="en-US" sz="3000" dirty="0" smtClean="0">
                  <a:latin typeface="Arial" charset="0"/>
                  <a:cs typeface="Arial" charset="0"/>
                </a:rPr>
                <a:t>●</a:t>
              </a:r>
              <a:r>
                <a:rPr lang="en-US" sz="4200" dirty="0" smtClean="0">
                  <a:latin typeface="Arial" charset="0"/>
                  <a:cs typeface="Arial" charset="0"/>
                </a:rPr>
                <a:t> </a:t>
              </a:r>
              <a:r>
                <a:rPr lang="en-US" sz="4200" dirty="0">
                  <a:latin typeface="Arial" charset="0"/>
                  <a:cs typeface="Arial" charset="0"/>
                </a:rPr>
                <a:t>Henry </a:t>
              </a:r>
              <a:r>
                <a:rPr lang="en-US" sz="4200" dirty="0" smtClean="0">
                  <a:latin typeface="Arial" charset="0"/>
                  <a:cs typeface="Arial" charset="0"/>
                </a:rPr>
                <a:t>Zhang (ECE)</a:t>
              </a:r>
              <a:endParaRPr lang="en-US" sz="4200" dirty="0">
                <a:latin typeface="Arial" charset="0"/>
                <a:cs typeface="Arial" charset="0"/>
              </a:endParaRPr>
            </a:p>
          </p:txBody>
        </p:sp>
        <p:sp>
          <p:nvSpPr>
            <p:cNvPr id="14390" name="TextBox 102"/>
            <p:cNvSpPr txBox="1">
              <a:spLocks noChangeArrowheads="1"/>
            </p:cNvSpPr>
            <p:nvPr/>
          </p:nvSpPr>
          <p:spPr bwMode="auto">
            <a:xfrm>
              <a:off x="18897600" y="2641600"/>
              <a:ext cx="18211800" cy="1026440"/>
            </a:xfrm>
            <a:prstGeom prst="rect">
              <a:avLst/>
            </a:prstGeom>
            <a:noFill/>
            <a:ln w="9525">
              <a:noFill/>
              <a:miter lim="800000"/>
              <a:headEnd/>
              <a:tailEnd/>
            </a:ln>
          </p:spPr>
          <p:txBody>
            <a:bodyPr>
              <a:spAutoFit/>
            </a:bodyPr>
            <a:lstStyle/>
            <a:p>
              <a:r>
                <a:rPr lang="en-US" sz="5700">
                  <a:latin typeface="Arial" charset="0"/>
                  <a:cs typeface="Arial" charset="0"/>
                </a:rPr>
                <a:t>A tool for quantitative baseball pitch grip analysis</a:t>
              </a:r>
            </a:p>
          </p:txBody>
        </p:sp>
        <p:sp>
          <p:nvSpPr>
            <p:cNvPr id="14391" name="TextBox 79"/>
            <p:cNvSpPr txBox="1">
              <a:spLocks noChangeArrowheads="1"/>
            </p:cNvSpPr>
            <p:nvPr/>
          </p:nvSpPr>
          <p:spPr bwMode="auto">
            <a:xfrm>
              <a:off x="25117781" y="20023344"/>
              <a:ext cx="7315200" cy="651920"/>
            </a:xfrm>
            <a:prstGeom prst="rect">
              <a:avLst/>
            </a:prstGeom>
            <a:noFill/>
            <a:ln w="9525">
              <a:noFill/>
              <a:miter lim="800000"/>
              <a:headEnd/>
              <a:tailEnd/>
            </a:ln>
          </p:spPr>
          <p:txBody>
            <a:bodyPr>
              <a:spAutoFit/>
            </a:bodyPr>
            <a:lstStyle/>
            <a:p>
              <a:endParaRPr lang="en-US" sz="3400" dirty="0">
                <a:latin typeface="Arial" pitchFamily="34" charset="0"/>
                <a:cs typeface="Arial" pitchFamily="34" charset="0"/>
              </a:endParaRPr>
            </a:p>
          </p:txBody>
        </p:sp>
      </p:grpSp>
      <p:pic>
        <p:nvPicPr>
          <p:cNvPr id="14381" name="Picture 96"/>
          <p:cNvPicPr>
            <a:picLocks noChangeAspect="1" noChangeArrowheads="1"/>
          </p:cNvPicPr>
          <p:nvPr/>
        </p:nvPicPr>
        <p:blipFill>
          <a:blip r:embed="rId8" cstate="print"/>
          <a:srcRect/>
          <a:stretch>
            <a:fillRect/>
          </a:stretch>
        </p:blipFill>
        <p:spPr bwMode="auto">
          <a:xfrm>
            <a:off x="33445450" y="28211463"/>
            <a:ext cx="2555875" cy="795337"/>
          </a:xfrm>
          <a:prstGeom prst="rect">
            <a:avLst/>
          </a:prstGeom>
          <a:noFill/>
          <a:ln w="9525">
            <a:noFill/>
            <a:miter lim="800000"/>
            <a:headEnd/>
            <a:tailEnd/>
          </a:ln>
        </p:spPr>
      </p:pic>
      <p:pic>
        <p:nvPicPr>
          <p:cNvPr id="14382" name="Picture 97"/>
          <p:cNvPicPr>
            <a:picLocks noChangeAspect="1" noChangeArrowheads="1"/>
          </p:cNvPicPr>
          <p:nvPr/>
        </p:nvPicPr>
        <p:blipFill>
          <a:blip r:embed="rId9" cstate="print"/>
          <a:srcRect l="3683" t="15788" r="4204" b="10526"/>
          <a:stretch>
            <a:fillRect/>
          </a:stretch>
        </p:blipFill>
        <p:spPr bwMode="auto">
          <a:xfrm>
            <a:off x="33372425" y="29216350"/>
            <a:ext cx="3140075" cy="865188"/>
          </a:xfrm>
          <a:prstGeom prst="rect">
            <a:avLst/>
          </a:prstGeom>
          <a:noFill/>
          <a:ln w="9525">
            <a:noFill/>
            <a:miter lim="800000"/>
            <a:headEnd/>
            <a:tailEnd/>
          </a:ln>
        </p:spPr>
      </p:pic>
      <p:sp>
        <p:nvSpPr>
          <p:cNvPr id="14383" name="Rectangle 90"/>
          <p:cNvSpPr>
            <a:spLocks noChangeArrowheads="1"/>
          </p:cNvSpPr>
          <p:nvPr/>
        </p:nvSpPr>
        <p:spPr bwMode="auto">
          <a:xfrm>
            <a:off x="31775400" y="10820400"/>
            <a:ext cx="8994775" cy="4273690"/>
          </a:xfrm>
          <a:prstGeom prst="rect">
            <a:avLst/>
          </a:prstGeom>
          <a:noFill/>
          <a:ln w="9525">
            <a:noFill/>
            <a:miter lim="800000"/>
            <a:headEnd/>
            <a:tailEnd/>
          </a:ln>
        </p:spPr>
        <p:txBody>
          <a:bodyPr lIns="87078" tIns="43539" rIns="87078" bIns="43539">
            <a:spAutoFit/>
          </a:bodyPr>
          <a:lstStyle/>
          <a:p>
            <a:r>
              <a:rPr lang="en-US" sz="3400" dirty="0" smtClean="0">
                <a:latin typeface="Arial" pitchFamily="34" charset="0"/>
                <a:cs typeface="Arial" pitchFamily="34" charset="0"/>
              </a:rPr>
              <a:t>Pitchers </a:t>
            </a:r>
            <a:r>
              <a:rPr lang="en-US" sz="3400" dirty="0" smtClean="0">
                <a:latin typeface="Arial" pitchFamily="34" charset="0"/>
                <a:cs typeface="Arial" pitchFamily="34" charset="0"/>
              </a:rPr>
              <a:t>threw </a:t>
            </a:r>
            <a:r>
              <a:rPr lang="en-US" sz="3400" dirty="0" err="1" smtClean="0">
                <a:latin typeface="Arial" pitchFamily="34" charset="0"/>
                <a:cs typeface="Arial" pitchFamily="34" charset="0"/>
              </a:rPr>
              <a:t>PitchPALS</a:t>
            </a:r>
            <a:r>
              <a:rPr lang="en-US" sz="3400" dirty="0" smtClean="0">
                <a:latin typeface="Arial" pitchFamily="34" charset="0"/>
                <a:cs typeface="Arial" pitchFamily="34" charset="0"/>
              </a:rPr>
              <a:t> Baseball into </a:t>
            </a:r>
            <a:r>
              <a:rPr lang="en-US" sz="3400" dirty="0" smtClean="0">
                <a:latin typeface="Arial" pitchFamily="34" charset="0"/>
                <a:cs typeface="Arial" pitchFamily="34" charset="0"/>
              </a:rPr>
              <a:t>net </a:t>
            </a:r>
            <a:r>
              <a:rPr lang="en-US" sz="3400" dirty="0" smtClean="0">
                <a:latin typeface="Arial" pitchFamily="34" charset="0"/>
                <a:cs typeface="Arial" pitchFamily="34" charset="0"/>
              </a:rPr>
              <a:t>from </a:t>
            </a:r>
            <a:r>
              <a:rPr lang="en-US" sz="3400" dirty="0" smtClean="0">
                <a:latin typeface="Arial" pitchFamily="34" charset="0"/>
                <a:cs typeface="Arial" pitchFamily="34" charset="0"/>
              </a:rPr>
              <a:t>distance of 40 </a:t>
            </a:r>
            <a:r>
              <a:rPr lang="en-US" sz="3400" dirty="0" smtClean="0">
                <a:latin typeface="Arial" pitchFamily="34" charset="0"/>
                <a:cs typeface="Arial" pitchFamily="34" charset="0"/>
              </a:rPr>
              <a:t>feet at </a:t>
            </a:r>
            <a:r>
              <a:rPr lang="en-US" sz="3400" dirty="0" smtClean="0">
                <a:latin typeface="Arial" pitchFamily="34" charset="0"/>
                <a:cs typeface="Arial" pitchFamily="34" charset="0"/>
              </a:rPr>
              <a:t>approximately 50 mph. Camera was used to capture pitcher's </a:t>
            </a:r>
            <a:r>
              <a:rPr lang="en-US" sz="3400" dirty="0" smtClean="0">
                <a:latin typeface="Arial" pitchFamily="34" charset="0"/>
                <a:cs typeface="Arial" pitchFamily="34" charset="0"/>
              </a:rPr>
              <a:t>full body </a:t>
            </a:r>
            <a:r>
              <a:rPr lang="en-US" sz="3400" dirty="0" smtClean="0">
                <a:latin typeface="Arial" pitchFamily="34" charset="0"/>
                <a:cs typeface="Arial" pitchFamily="34" charset="0"/>
              </a:rPr>
              <a:t>motion.</a:t>
            </a:r>
            <a:r>
              <a:rPr lang="en-US" sz="3400" dirty="0">
                <a:latin typeface="Arial" pitchFamily="34" charset="0"/>
                <a:cs typeface="Arial" pitchFamily="34" charset="0"/>
              </a:rPr>
              <a:t> </a:t>
            </a:r>
          </a:p>
          <a:p>
            <a:endParaRPr lang="en-US" sz="3400" dirty="0">
              <a:latin typeface="Arial" charset="0"/>
              <a:cs typeface="Arial" charset="0"/>
            </a:endParaRPr>
          </a:p>
          <a:p>
            <a:r>
              <a:rPr lang="en-US" sz="3400" dirty="0" smtClean="0">
                <a:latin typeface="Arial" pitchFamily="34" charset="0"/>
                <a:cs typeface="Arial" pitchFamily="34" charset="0"/>
              </a:rPr>
              <a:t>After each pitch, data was transmitted to computer using UART </a:t>
            </a:r>
            <a:r>
              <a:rPr lang="en-US" sz="3400" dirty="0" smtClean="0">
                <a:latin typeface="Arial" pitchFamily="34" charset="0"/>
                <a:cs typeface="Arial" pitchFamily="34" charset="0"/>
              </a:rPr>
              <a:t>via USB connection.</a:t>
            </a:r>
            <a:r>
              <a:rPr lang="en-US" sz="3400" dirty="0">
                <a:latin typeface="Arial" charset="0"/>
                <a:cs typeface="Arial" charset="0"/>
              </a:rPr>
              <a:t/>
            </a:r>
            <a:br>
              <a:rPr lang="en-US" sz="3400" dirty="0">
                <a:latin typeface="Arial" charset="0"/>
                <a:cs typeface="Arial" charset="0"/>
              </a:rPr>
            </a:br>
            <a:endParaRPr lang="en-US" sz="3400" dirty="0">
              <a:latin typeface="Arial" charset="0"/>
              <a:cs typeface="Arial" charset="0"/>
            </a:endParaRPr>
          </a:p>
        </p:txBody>
      </p:sp>
      <p:sp>
        <p:nvSpPr>
          <p:cNvPr id="75" name="TextBox 81"/>
          <p:cNvSpPr txBox="1">
            <a:spLocks noChangeArrowheads="1"/>
          </p:cNvSpPr>
          <p:nvPr/>
        </p:nvSpPr>
        <p:spPr bwMode="auto">
          <a:xfrm>
            <a:off x="1676400" y="13868400"/>
            <a:ext cx="3429000" cy="2400657"/>
          </a:xfrm>
          <a:prstGeom prst="rect">
            <a:avLst/>
          </a:prstGeom>
          <a:noFill/>
          <a:ln w="9525">
            <a:noFill/>
            <a:miter lim="800000"/>
            <a:headEnd/>
            <a:tailEnd/>
          </a:ln>
        </p:spPr>
        <p:txBody>
          <a:bodyPr wrap="square">
            <a:spAutoFit/>
          </a:bodyPr>
          <a:lstStyle/>
          <a:p>
            <a:r>
              <a:rPr lang="en-US" sz="3000" dirty="0">
                <a:latin typeface="Arial" charset="0"/>
                <a:cs typeface="Arial" charset="0"/>
              </a:rPr>
              <a:t>28 </a:t>
            </a:r>
            <a:r>
              <a:rPr lang="en-US" sz="3000" dirty="0" smtClean="0">
                <a:latin typeface="Arial" charset="0"/>
                <a:cs typeface="Arial" charset="0"/>
              </a:rPr>
              <a:t>force </a:t>
            </a:r>
            <a:r>
              <a:rPr lang="en-US" sz="3000" dirty="0">
                <a:latin typeface="Arial" charset="0"/>
                <a:cs typeface="Arial" charset="0"/>
              </a:rPr>
              <a:t>sensors record force and position data during </a:t>
            </a:r>
            <a:r>
              <a:rPr lang="en-US" sz="3000" dirty="0" smtClean="0">
                <a:latin typeface="Arial" charset="0"/>
                <a:cs typeface="Arial" charset="0"/>
              </a:rPr>
              <a:t>the pitching </a:t>
            </a:r>
            <a:r>
              <a:rPr lang="en-US" sz="3000" dirty="0">
                <a:latin typeface="Arial" charset="0"/>
                <a:cs typeface="Arial" charset="0"/>
              </a:rPr>
              <a:t>motion.  </a:t>
            </a:r>
          </a:p>
        </p:txBody>
      </p:sp>
      <p:sp>
        <p:nvSpPr>
          <p:cNvPr id="84" name="TextBox 101"/>
          <p:cNvSpPr txBox="1">
            <a:spLocks noChangeArrowheads="1"/>
          </p:cNvSpPr>
          <p:nvPr/>
        </p:nvSpPr>
        <p:spPr bwMode="auto">
          <a:xfrm>
            <a:off x="27279600" y="14782800"/>
            <a:ext cx="3124200" cy="2400657"/>
          </a:xfrm>
          <a:prstGeom prst="rect">
            <a:avLst/>
          </a:prstGeom>
          <a:noFill/>
          <a:ln w="9525">
            <a:noFill/>
            <a:miter lim="800000"/>
            <a:headEnd/>
            <a:tailEnd/>
          </a:ln>
        </p:spPr>
        <p:txBody>
          <a:bodyPr wrap="square">
            <a:spAutoFit/>
          </a:bodyPr>
          <a:lstStyle/>
          <a:p>
            <a:r>
              <a:rPr lang="en-US" sz="3000" dirty="0" smtClean="0">
                <a:latin typeface="Arial" charset="0"/>
                <a:cs typeface="Arial" charset="0"/>
              </a:rPr>
              <a:t>Force sensor </a:t>
            </a:r>
            <a:r>
              <a:rPr lang="en-US" sz="3000" dirty="0">
                <a:latin typeface="Arial" charset="0"/>
                <a:cs typeface="Arial" charset="0"/>
              </a:rPr>
              <a:t>data file </a:t>
            </a:r>
            <a:r>
              <a:rPr lang="en-US" sz="3000" dirty="0" smtClean="0">
                <a:latin typeface="Arial" charset="0"/>
                <a:cs typeface="Arial" charset="0"/>
              </a:rPr>
              <a:t>and video </a:t>
            </a:r>
            <a:r>
              <a:rPr lang="en-US" sz="3000" dirty="0">
                <a:latin typeface="Arial" charset="0"/>
                <a:cs typeface="Arial" charset="0"/>
              </a:rPr>
              <a:t>footage are </a:t>
            </a:r>
            <a:r>
              <a:rPr lang="en-US" sz="3000" dirty="0" smtClean="0">
                <a:latin typeface="Arial" charset="0"/>
                <a:cs typeface="Arial" charset="0"/>
              </a:rPr>
              <a:t>synchronized</a:t>
            </a:r>
            <a:r>
              <a:rPr lang="en-US" sz="3000" dirty="0">
                <a:latin typeface="Arial" charset="0"/>
                <a:cs typeface="Arial" charset="0"/>
              </a:rPr>
              <a:t> </a:t>
            </a:r>
            <a:r>
              <a:rPr lang="en-US" sz="3000" dirty="0" smtClean="0">
                <a:latin typeface="Arial" charset="0"/>
                <a:cs typeface="Arial" charset="0"/>
              </a:rPr>
              <a:t>in GUI.</a:t>
            </a:r>
            <a:r>
              <a:rPr lang="en-US" sz="3000" dirty="0" smtClean="0">
                <a:latin typeface="Arial" charset="0"/>
                <a:cs typeface="Arial" charset="0"/>
              </a:rPr>
              <a:t> </a:t>
            </a:r>
            <a:endParaRPr lang="en-US" sz="3000" dirty="0">
              <a:latin typeface="Arial" charset="0"/>
              <a:cs typeface="Arial" charset="0"/>
            </a:endParaRPr>
          </a:p>
        </p:txBody>
      </p:sp>
      <p:sp>
        <p:nvSpPr>
          <p:cNvPr id="111" name="TextBox 25"/>
          <p:cNvSpPr txBox="1">
            <a:spLocks noChangeArrowheads="1"/>
          </p:cNvSpPr>
          <p:nvPr/>
        </p:nvSpPr>
        <p:spPr bwMode="auto">
          <a:xfrm>
            <a:off x="3200400" y="9774703"/>
            <a:ext cx="25193625" cy="969496"/>
          </a:xfrm>
          <a:prstGeom prst="rect">
            <a:avLst/>
          </a:prstGeom>
          <a:noFill/>
          <a:ln w="9525">
            <a:noFill/>
            <a:miter lim="800000"/>
            <a:headEnd/>
            <a:tailEnd/>
          </a:ln>
        </p:spPr>
        <p:txBody>
          <a:bodyPr>
            <a:spAutoFit/>
          </a:bodyPr>
          <a:lstStyle/>
          <a:p>
            <a:pPr algn="ctr"/>
            <a:r>
              <a:rPr lang="en-US" sz="5700" dirty="0">
                <a:latin typeface="Arial" charset="0"/>
                <a:cs typeface="Arial" charset="0"/>
              </a:rPr>
              <a:t>System </a:t>
            </a:r>
            <a:r>
              <a:rPr lang="en-US" sz="5700" dirty="0" smtClean="0">
                <a:latin typeface="Arial" charset="0"/>
                <a:cs typeface="Arial" charset="0"/>
              </a:rPr>
              <a:t>Overview</a:t>
            </a:r>
            <a:endParaRPr lang="en-US" sz="5700" dirty="0">
              <a:latin typeface="Arial" charset="0"/>
              <a:cs typeface="Arial" charset="0"/>
            </a:endParaRPr>
          </a:p>
        </p:txBody>
      </p:sp>
      <p:sp>
        <p:nvSpPr>
          <p:cNvPr id="150" name="Rectangle 103"/>
          <p:cNvSpPr>
            <a:spLocks noChangeArrowheads="1"/>
          </p:cNvSpPr>
          <p:nvPr/>
        </p:nvSpPr>
        <p:spPr bwMode="auto">
          <a:xfrm>
            <a:off x="1371600" y="18592800"/>
            <a:ext cx="28727400" cy="11298238"/>
          </a:xfrm>
          <a:prstGeom prst="rect">
            <a:avLst/>
          </a:prstGeom>
          <a:noFill/>
          <a:ln w="9525" algn="ctr">
            <a:solidFill>
              <a:schemeClr val="tx1"/>
            </a:solidFill>
            <a:round/>
            <a:headEnd/>
            <a:tailEnd/>
          </a:ln>
        </p:spPr>
        <p:txBody>
          <a:bodyPr wrap="none" lIns="87078" tIns="43539" rIns="87078" bIns="43539" anchor="ctr"/>
          <a:lstStyle/>
          <a:p>
            <a:pPr defTabSz="1217613"/>
            <a:endParaRPr lang="en-US">
              <a:latin typeface="Arial" charset="0"/>
              <a:cs typeface="Arial" charset="0"/>
            </a:endParaRPr>
          </a:p>
        </p:txBody>
      </p:sp>
      <p:sp>
        <p:nvSpPr>
          <p:cNvPr id="151" name="TextBox 104"/>
          <p:cNvSpPr txBox="1">
            <a:spLocks noChangeArrowheads="1"/>
          </p:cNvSpPr>
          <p:nvPr/>
        </p:nvSpPr>
        <p:spPr bwMode="auto">
          <a:xfrm>
            <a:off x="9144000" y="18897600"/>
            <a:ext cx="14173200" cy="965092"/>
          </a:xfrm>
          <a:prstGeom prst="rect">
            <a:avLst/>
          </a:prstGeom>
          <a:noFill/>
          <a:ln w="9525">
            <a:noFill/>
            <a:miter lim="800000"/>
            <a:headEnd/>
            <a:tailEnd/>
          </a:ln>
        </p:spPr>
        <p:txBody>
          <a:bodyPr wrap="square" lIns="87078" tIns="43539" rIns="87078" bIns="43539">
            <a:spAutoFit/>
          </a:bodyPr>
          <a:lstStyle/>
          <a:p>
            <a:pPr algn="ctr"/>
            <a:r>
              <a:rPr lang="en-US" sz="5700" dirty="0" smtClean="0">
                <a:latin typeface="Arial" charset="0"/>
                <a:cs typeface="Arial" charset="0"/>
              </a:rPr>
              <a:t>Electrical and Mechanical Baseball Design</a:t>
            </a:r>
            <a:endParaRPr lang="en-US" sz="5700" dirty="0">
              <a:latin typeface="Arial" charset="0"/>
              <a:cs typeface="Arial" charset="0"/>
            </a:endParaRPr>
          </a:p>
        </p:txBody>
      </p:sp>
      <p:pic>
        <p:nvPicPr>
          <p:cNvPr id="152" name="Picture 67"/>
          <p:cNvPicPr>
            <a:picLocks noChangeAspect="1" noChangeArrowheads="1"/>
          </p:cNvPicPr>
          <p:nvPr/>
        </p:nvPicPr>
        <p:blipFill>
          <a:blip r:embed="rId10" cstate="print"/>
          <a:srcRect l="26237" t="32361" r="29771" b="36526"/>
          <a:stretch>
            <a:fillRect/>
          </a:stretch>
        </p:blipFill>
        <p:spPr bwMode="auto">
          <a:xfrm>
            <a:off x="20802599" y="20421600"/>
            <a:ext cx="3276601" cy="2743199"/>
          </a:xfrm>
          <a:prstGeom prst="rect">
            <a:avLst/>
          </a:prstGeom>
          <a:noFill/>
          <a:ln w="9525">
            <a:noFill/>
            <a:miter lim="800000"/>
            <a:headEnd/>
            <a:tailEnd/>
          </a:ln>
        </p:spPr>
      </p:pic>
      <p:pic>
        <p:nvPicPr>
          <p:cNvPr id="153" name="Picture 89"/>
          <p:cNvPicPr>
            <a:picLocks noChangeAspect="1" noChangeArrowheads="1"/>
          </p:cNvPicPr>
          <p:nvPr/>
        </p:nvPicPr>
        <p:blipFill>
          <a:blip r:embed="rId11" cstate="print"/>
          <a:srcRect t="18779" b="13615"/>
          <a:stretch>
            <a:fillRect/>
          </a:stretch>
        </p:blipFill>
        <p:spPr bwMode="auto">
          <a:xfrm>
            <a:off x="6934200" y="20239910"/>
            <a:ext cx="3743854" cy="1905000"/>
          </a:xfrm>
          <a:prstGeom prst="rect">
            <a:avLst/>
          </a:prstGeom>
          <a:noFill/>
          <a:ln w="9525" cap="flat" cmpd="sng">
            <a:noFill/>
            <a:prstDash val="solid"/>
            <a:miter lim="800000"/>
            <a:headEnd/>
            <a:tailEnd/>
          </a:ln>
        </p:spPr>
      </p:pic>
      <p:sp>
        <p:nvSpPr>
          <p:cNvPr id="154" name="TextBox 170"/>
          <p:cNvSpPr txBox="1">
            <a:spLocks noChangeArrowheads="1"/>
          </p:cNvSpPr>
          <p:nvPr/>
        </p:nvSpPr>
        <p:spPr bwMode="auto">
          <a:xfrm>
            <a:off x="25374600" y="20239910"/>
            <a:ext cx="4343400" cy="9782890"/>
          </a:xfrm>
          <a:prstGeom prst="rect">
            <a:avLst/>
          </a:prstGeom>
          <a:noFill/>
          <a:ln w="9525">
            <a:noFill/>
            <a:miter lim="800000"/>
            <a:headEnd/>
            <a:tailEnd/>
          </a:ln>
        </p:spPr>
        <p:txBody>
          <a:bodyPr wrap="square" lIns="87078" tIns="43539" rIns="87078" bIns="43539">
            <a:spAutoFit/>
          </a:bodyPr>
          <a:lstStyle/>
          <a:p>
            <a:endParaRPr lang="en-US" sz="3000" dirty="0" smtClean="0">
              <a:latin typeface="Arial" charset="0"/>
              <a:cs typeface="Arial" charset="0"/>
            </a:endParaRPr>
          </a:p>
          <a:p>
            <a:r>
              <a:rPr lang="en-US" sz="3000" dirty="0" smtClean="0">
                <a:latin typeface="Arial" charset="0"/>
                <a:cs typeface="Arial" charset="0"/>
              </a:rPr>
              <a:t>Made </a:t>
            </a:r>
            <a:r>
              <a:rPr lang="en-US" sz="3000" dirty="0" smtClean="0">
                <a:latin typeface="Arial" charset="0"/>
                <a:cs typeface="Arial" charset="0"/>
              </a:rPr>
              <a:t>of ABS Plastic</a:t>
            </a:r>
            <a:r>
              <a:rPr lang="en-US" sz="3000" dirty="0" smtClean="0">
                <a:latin typeface="Arial" charset="0"/>
                <a:cs typeface="Arial" charset="0"/>
              </a:rPr>
              <a:t>. Weight accurate to 4%. Diameter accurate to less than 1%.</a:t>
            </a:r>
            <a:endParaRPr lang="en-US" sz="3000" dirty="0" smtClean="0">
              <a:latin typeface="Arial" charset="0"/>
              <a:cs typeface="Arial" charset="0"/>
            </a:endParaRPr>
          </a:p>
          <a:p>
            <a:endParaRPr lang="en-US" sz="3000" dirty="0" smtClean="0">
              <a:latin typeface="Arial" charset="0"/>
              <a:cs typeface="Arial" charset="0"/>
            </a:endParaRPr>
          </a:p>
          <a:p>
            <a:pPr>
              <a:buFont typeface="Arial" charset="0"/>
              <a:buChar char="•"/>
            </a:pPr>
            <a:endParaRPr lang="en-US" sz="3000" dirty="0" smtClean="0">
              <a:latin typeface="Arial" charset="0"/>
              <a:cs typeface="Arial" charset="0"/>
            </a:endParaRPr>
          </a:p>
          <a:p>
            <a:r>
              <a:rPr lang="en-US" sz="3000" dirty="0" smtClean="0">
                <a:latin typeface="Arial" charset="0"/>
                <a:cs typeface="Arial" charset="0"/>
              </a:rPr>
              <a:t>Lined with putty to hold wires in place.</a:t>
            </a:r>
          </a:p>
          <a:p>
            <a:endParaRPr lang="en-US" sz="3000" dirty="0" smtClean="0">
              <a:latin typeface="Arial" charset="0"/>
              <a:cs typeface="Arial" charset="0"/>
            </a:endParaRPr>
          </a:p>
          <a:p>
            <a:r>
              <a:rPr lang="en-US" sz="3000" dirty="0" smtClean="0">
                <a:latin typeface="Arial" charset="0"/>
                <a:cs typeface="Arial" charset="0"/>
              </a:rPr>
              <a:t>Angled </a:t>
            </a:r>
            <a:r>
              <a:rPr lang="en-US" sz="3000" dirty="0">
                <a:latin typeface="Arial" charset="0"/>
                <a:cs typeface="Arial" charset="0"/>
              </a:rPr>
              <a:t>ledges for supporting and spacing PCBs</a:t>
            </a:r>
            <a:r>
              <a:rPr lang="en-US" sz="3000" dirty="0" smtClean="0">
                <a:latin typeface="Arial" charset="0"/>
                <a:cs typeface="Arial" charset="0"/>
              </a:rPr>
              <a:t>.</a:t>
            </a:r>
          </a:p>
          <a:p>
            <a:pPr>
              <a:buFont typeface="Arial" charset="0"/>
              <a:buChar char="•"/>
            </a:pPr>
            <a:endParaRPr lang="en-US" sz="3000" dirty="0" smtClean="0">
              <a:latin typeface="Arial" charset="0"/>
              <a:cs typeface="Arial" charset="0"/>
            </a:endParaRPr>
          </a:p>
          <a:p>
            <a:pPr>
              <a:buFont typeface="Arial" charset="0"/>
              <a:buChar char="•"/>
            </a:pPr>
            <a:endParaRPr lang="en-US" sz="3000" dirty="0" smtClean="0">
              <a:latin typeface="Arial" charset="0"/>
              <a:cs typeface="Arial" charset="0"/>
            </a:endParaRPr>
          </a:p>
          <a:p>
            <a:r>
              <a:rPr lang="en-US" sz="3000" dirty="0" smtClean="0">
                <a:latin typeface="Arial" charset="0"/>
                <a:cs typeface="Arial" charset="0"/>
              </a:rPr>
              <a:t>Plastic rings placed around PCBs for added stiffness.</a:t>
            </a:r>
          </a:p>
          <a:p>
            <a:pPr>
              <a:buFont typeface="Arial" charset="0"/>
              <a:buChar char="•"/>
            </a:pPr>
            <a:endParaRPr lang="en-US" sz="3000" dirty="0" smtClean="0">
              <a:latin typeface="Arial" charset="0"/>
              <a:cs typeface="Arial" charset="0"/>
            </a:endParaRPr>
          </a:p>
          <a:p>
            <a:endParaRPr lang="en-US" sz="3000" dirty="0">
              <a:latin typeface="Arial" charset="0"/>
              <a:cs typeface="Arial" charset="0"/>
            </a:endParaRPr>
          </a:p>
          <a:p>
            <a:endParaRPr lang="en-US" sz="3000" dirty="0">
              <a:latin typeface="Arial" charset="0"/>
              <a:cs typeface="Arial" charset="0"/>
            </a:endParaRPr>
          </a:p>
        </p:txBody>
      </p:sp>
      <p:pic>
        <p:nvPicPr>
          <p:cNvPr id="155" name="Picture 66"/>
          <p:cNvPicPr>
            <a:picLocks noChangeAspect="1" noChangeArrowheads="1"/>
          </p:cNvPicPr>
          <p:nvPr/>
        </p:nvPicPr>
        <p:blipFill>
          <a:blip r:embed="rId12" cstate="print"/>
          <a:srcRect l="53614" t="19608" r="18470" b="57759"/>
          <a:stretch>
            <a:fillRect/>
          </a:stretch>
        </p:blipFill>
        <p:spPr bwMode="auto">
          <a:xfrm>
            <a:off x="20778095" y="23393400"/>
            <a:ext cx="3301105" cy="3048000"/>
          </a:xfrm>
          <a:prstGeom prst="rect">
            <a:avLst/>
          </a:prstGeom>
          <a:noFill/>
          <a:ln w="9525">
            <a:noFill/>
            <a:miter lim="800000"/>
            <a:headEnd/>
            <a:tailEnd/>
          </a:ln>
        </p:spPr>
      </p:pic>
      <p:sp>
        <p:nvSpPr>
          <p:cNvPr id="156" name="TextBox 155"/>
          <p:cNvSpPr txBox="1"/>
          <p:nvPr/>
        </p:nvSpPr>
        <p:spPr>
          <a:xfrm>
            <a:off x="1905000" y="19858910"/>
            <a:ext cx="5257800" cy="8863965"/>
          </a:xfrm>
          <a:prstGeom prst="rect">
            <a:avLst/>
          </a:prstGeom>
          <a:noFill/>
        </p:spPr>
        <p:txBody>
          <a:bodyPr wrap="square" rtlCol="0">
            <a:spAutoFit/>
          </a:bodyPr>
          <a:lstStyle/>
          <a:p>
            <a:endParaRPr lang="en-US" sz="3000" b="1" dirty="0" smtClean="0">
              <a:latin typeface="Arial" pitchFamily="34" charset="0"/>
              <a:cs typeface="Arial" pitchFamily="34" charset="0"/>
            </a:endParaRPr>
          </a:p>
          <a:p>
            <a:endParaRPr lang="en-US" sz="3000" b="1" dirty="0" smtClean="0">
              <a:latin typeface="Arial" pitchFamily="34" charset="0"/>
              <a:cs typeface="Arial" pitchFamily="34" charset="0"/>
            </a:endParaRPr>
          </a:p>
          <a:p>
            <a:r>
              <a:rPr lang="en-US" sz="3000" b="1" dirty="0" smtClean="0">
                <a:latin typeface="Arial" pitchFamily="34" charset="0"/>
                <a:cs typeface="Arial" pitchFamily="34" charset="0"/>
              </a:rPr>
              <a:t>Sensors</a:t>
            </a:r>
            <a:r>
              <a:rPr lang="en-US" sz="3000" b="1" dirty="0" smtClean="0">
                <a:latin typeface="Arial" pitchFamily="34" charset="0"/>
                <a:cs typeface="Arial" pitchFamily="34" charset="0"/>
              </a:rPr>
              <a:t>: </a:t>
            </a:r>
            <a:r>
              <a:rPr lang="en-US" sz="3000" dirty="0" smtClean="0">
                <a:latin typeface="Arial" pitchFamily="34" charset="0"/>
                <a:cs typeface="Arial" pitchFamily="34" charset="0"/>
              </a:rPr>
              <a:t>28 </a:t>
            </a:r>
            <a:r>
              <a:rPr lang="en-US" sz="3000" dirty="0" err="1" smtClean="0">
                <a:latin typeface="Arial" pitchFamily="34" charset="0"/>
                <a:cs typeface="Arial" pitchFamily="34" charset="0"/>
              </a:rPr>
              <a:t>piezoresistive</a:t>
            </a:r>
            <a:r>
              <a:rPr lang="en-US" sz="3000" dirty="0" smtClean="0">
                <a:latin typeface="Arial" pitchFamily="34" charset="0"/>
                <a:cs typeface="Arial" pitchFamily="34" charset="0"/>
              </a:rPr>
              <a:t> sensors are placed along baseball seams.</a:t>
            </a:r>
          </a:p>
          <a:p>
            <a:endParaRPr lang="en-US" sz="3000" dirty="0" smtClean="0">
              <a:latin typeface="Arial" pitchFamily="34" charset="0"/>
              <a:cs typeface="Arial" pitchFamily="34" charset="0"/>
            </a:endParaRPr>
          </a:p>
          <a:p>
            <a:pPr lvl="0"/>
            <a:r>
              <a:rPr lang="en-US" sz="3000" b="1" dirty="0" smtClean="0">
                <a:latin typeface="Arial" pitchFamily="34" charset="0"/>
                <a:cs typeface="Arial" pitchFamily="34" charset="0"/>
              </a:rPr>
              <a:t>Force Input: </a:t>
            </a:r>
            <a:r>
              <a:rPr lang="en-US" sz="3000" dirty="0" smtClean="0">
                <a:latin typeface="Arial" pitchFamily="34" charset="0"/>
                <a:cs typeface="Arial" pitchFamily="34" charset="0"/>
              </a:rPr>
              <a:t>Voltage divider circuit turns force value into voltage signals.</a:t>
            </a:r>
          </a:p>
          <a:p>
            <a:pPr lvl="0"/>
            <a:endParaRPr lang="en-US" sz="3000" dirty="0">
              <a:latin typeface="Arial" pitchFamily="34" charset="0"/>
              <a:cs typeface="Arial" pitchFamily="34" charset="0"/>
            </a:endParaRPr>
          </a:p>
          <a:p>
            <a:r>
              <a:rPr lang="en-US" sz="3000" b="1" dirty="0" smtClean="0">
                <a:latin typeface="Arial" pitchFamily="34" charset="0"/>
                <a:cs typeface="Arial" pitchFamily="34" charset="0"/>
              </a:rPr>
              <a:t>Digitization: </a:t>
            </a:r>
            <a:r>
              <a:rPr lang="en-US" sz="3000" dirty="0" smtClean="0">
                <a:latin typeface="Arial" pitchFamily="34" charset="0"/>
                <a:cs typeface="Arial" pitchFamily="34" charset="0"/>
              </a:rPr>
              <a:t>Voltages are converted to </a:t>
            </a:r>
            <a:r>
              <a:rPr lang="en-US" sz="3000" dirty="0" smtClean="0">
                <a:latin typeface="Arial" pitchFamily="34" charset="0"/>
                <a:cs typeface="Arial" pitchFamily="34" charset="0"/>
              </a:rPr>
              <a:t>digital data.</a:t>
            </a:r>
            <a:endParaRPr lang="en-US" sz="3000" dirty="0" smtClean="0">
              <a:latin typeface="Arial" pitchFamily="34" charset="0"/>
              <a:cs typeface="Arial" pitchFamily="34" charset="0"/>
            </a:endParaRPr>
          </a:p>
          <a:p>
            <a:endParaRPr lang="en-US" sz="3000" dirty="0" smtClean="0">
              <a:latin typeface="Arial" pitchFamily="34" charset="0"/>
              <a:cs typeface="Arial" pitchFamily="34" charset="0"/>
            </a:endParaRPr>
          </a:p>
          <a:p>
            <a:r>
              <a:rPr lang="en-US" sz="3000" b="1" dirty="0" smtClean="0">
                <a:latin typeface="Arial" pitchFamily="34" charset="0"/>
                <a:cs typeface="Arial" pitchFamily="34" charset="0"/>
              </a:rPr>
              <a:t>Memory: </a:t>
            </a:r>
            <a:r>
              <a:rPr lang="en-US" sz="3000" dirty="0" smtClean="0">
                <a:latin typeface="Arial" pitchFamily="34" charset="0"/>
                <a:cs typeface="Arial" pitchFamily="34" charset="0"/>
              </a:rPr>
              <a:t>Data is stored in the MSP430 Micro-processor.</a:t>
            </a:r>
            <a:endParaRPr lang="en-US" sz="3000" dirty="0">
              <a:latin typeface="Arial" pitchFamily="34" charset="0"/>
              <a:cs typeface="Arial" pitchFamily="34" charset="0"/>
            </a:endParaRPr>
          </a:p>
          <a:p>
            <a:pPr lvl="0"/>
            <a:endParaRPr lang="en-US" sz="3000" dirty="0">
              <a:latin typeface="Arial" pitchFamily="34" charset="0"/>
              <a:cs typeface="Arial" pitchFamily="34" charset="0"/>
            </a:endParaRPr>
          </a:p>
          <a:p>
            <a:pPr lvl="0"/>
            <a:r>
              <a:rPr lang="en-US" sz="3000" b="1" dirty="0" smtClean="0">
                <a:latin typeface="Arial" pitchFamily="34" charset="0"/>
                <a:cs typeface="Arial" pitchFamily="34" charset="0"/>
              </a:rPr>
              <a:t>Transmission: </a:t>
            </a:r>
            <a:r>
              <a:rPr lang="en-US" sz="3000" dirty="0" smtClean="0">
                <a:latin typeface="Arial" pitchFamily="34" charset="0"/>
                <a:cs typeface="Arial" pitchFamily="34" charset="0"/>
              </a:rPr>
              <a:t>Data is transmitted to computer </a:t>
            </a:r>
            <a:r>
              <a:rPr lang="en-US" sz="3000" dirty="0" smtClean="0">
                <a:latin typeface="Arial" pitchFamily="34" charset="0"/>
                <a:cs typeface="Arial" pitchFamily="34" charset="0"/>
              </a:rPr>
              <a:t>using</a:t>
            </a:r>
            <a:r>
              <a:rPr lang="en-US" sz="3000" dirty="0" smtClean="0">
                <a:latin typeface="Arial" pitchFamily="34" charset="0"/>
                <a:cs typeface="Arial" pitchFamily="34" charset="0"/>
              </a:rPr>
              <a:t> UART via USB </a:t>
            </a:r>
            <a:r>
              <a:rPr lang="en-US" sz="3000" dirty="0" smtClean="0">
                <a:latin typeface="Arial" pitchFamily="34" charset="0"/>
                <a:cs typeface="Arial" pitchFamily="34" charset="0"/>
              </a:rPr>
              <a:t>connection. </a:t>
            </a:r>
          </a:p>
        </p:txBody>
      </p:sp>
      <p:pic>
        <p:nvPicPr>
          <p:cNvPr id="157" name="Picture 3" descr="U:\baseball pics (2)\baseball pics\DSCN0986.JPG"/>
          <p:cNvPicPr>
            <a:picLocks noChangeAspect="1" noChangeArrowheads="1"/>
          </p:cNvPicPr>
          <p:nvPr/>
        </p:nvPicPr>
        <p:blipFill>
          <a:blip r:embed="rId13" cstate="print"/>
          <a:srcRect l="19761" t="6128" r="5792" b="11149"/>
          <a:stretch>
            <a:fillRect/>
          </a:stretch>
        </p:blipFill>
        <p:spPr bwMode="auto">
          <a:xfrm>
            <a:off x="20802600" y="26670000"/>
            <a:ext cx="3276600" cy="2743200"/>
          </a:xfrm>
          <a:prstGeom prst="rect">
            <a:avLst/>
          </a:prstGeom>
          <a:noFill/>
        </p:spPr>
      </p:pic>
      <p:pic>
        <p:nvPicPr>
          <p:cNvPr id="158" name="Picture 4" descr="U:\baseball pics (2)\baseball pics\DSCN0979.JPG"/>
          <p:cNvPicPr>
            <a:picLocks noChangeAspect="1" noChangeArrowheads="1"/>
          </p:cNvPicPr>
          <p:nvPr/>
        </p:nvPicPr>
        <p:blipFill>
          <a:blip r:embed="rId14" cstate="print"/>
          <a:srcRect l="23973" r="24546" b="3052"/>
          <a:stretch>
            <a:fillRect/>
          </a:stretch>
        </p:blipFill>
        <p:spPr bwMode="auto">
          <a:xfrm>
            <a:off x="7391400" y="22098000"/>
            <a:ext cx="2971800" cy="7260227"/>
          </a:xfrm>
          <a:prstGeom prst="rect">
            <a:avLst/>
          </a:prstGeom>
          <a:noFill/>
        </p:spPr>
      </p:pic>
      <p:pic>
        <p:nvPicPr>
          <p:cNvPr id="159" name="Picture 6" descr="U:\baseball pics (2)\baseball pics\DSCN0966.JPG"/>
          <p:cNvPicPr>
            <a:picLocks noChangeAspect="1" noChangeArrowheads="1"/>
          </p:cNvPicPr>
          <p:nvPr/>
        </p:nvPicPr>
        <p:blipFill>
          <a:blip r:embed="rId15" cstate="print"/>
          <a:srcRect l="17616" t="1260" r="7545" b="3822"/>
          <a:stretch>
            <a:fillRect/>
          </a:stretch>
        </p:blipFill>
        <p:spPr bwMode="auto">
          <a:xfrm>
            <a:off x="10896600" y="20421600"/>
            <a:ext cx="9296400" cy="8991600"/>
          </a:xfrm>
          <a:prstGeom prst="rect">
            <a:avLst/>
          </a:prstGeom>
          <a:noFill/>
        </p:spPr>
      </p:pic>
      <p:cxnSp>
        <p:nvCxnSpPr>
          <p:cNvPr id="160" name="Elbow Connector 159"/>
          <p:cNvCxnSpPr/>
          <p:nvPr/>
        </p:nvCxnSpPr>
        <p:spPr bwMode="auto">
          <a:xfrm flipV="1">
            <a:off x="23469600" y="27326510"/>
            <a:ext cx="1752600" cy="1676400"/>
          </a:xfrm>
          <a:prstGeom prst="bentConnector3">
            <a:avLst>
              <a:gd name="adj1" fmla="val 62357"/>
            </a:avLst>
          </a:prstGeom>
          <a:solidFill>
            <a:schemeClr val="accent1"/>
          </a:solidFill>
          <a:ln w="9525" cap="flat" cmpd="sng" algn="ctr">
            <a:solidFill>
              <a:schemeClr val="tx1"/>
            </a:solidFill>
            <a:prstDash val="solid"/>
            <a:round/>
            <a:headEnd type="oval" w="lg" len="lg"/>
            <a:tailEnd type="arrow"/>
          </a:ln>
          <a:effectLst/>
        </p:spPr>
      </p:cxnSp>
      <p:cxnSp>
        <p:nvCxnSpPr>
          <p:cNvPr id="161" name="Elbow Connector 160"/>
          <p:cNvCxnSpPr/>
          <p:nvPr/>
        </p:nvCxnSpPr>
        <p:spPr bwMode="auto">
          <a:xfrm flipV="1">
            <a:off x="23088600" y="23668910"/>
            <a:ext cx="2209800" cy="762000"/>
          </a:xfrm>
          <a:prstGeom prst="bentConnector3">
            <a:avLst>
              <a:gd name="adj1" fmla="val 69601"/>
            </a:avLst>
          </a:prstGeom>
          <a:solidFill>
            <a:schemeClr val="accent1"/>
          </a:solidFill>
          <a:ln w="9525" cap="flat" cmpd="sng" algn="ctr">
            <a:solidFill>
              <a:schemeClr val="tx1"/>
            </a:solidFill>
            <a:prstDash val="solid"/>
            <a:round/>
            <a:headEnd type="oval" w="lg" len="lg"/>
            <a:tailEnd type="arrow"/>
          </a:ln>
          <a:effectLst/>
        </p:spPr>
      </p:cxnSp>
      <p:cxnSp>
        <p:nvCxnSpPr>
          <p:cNvPr id="162" name="Elbow Connector 161"/>
          <p:cNvCxnSpPr/>
          <p:nvPr/>
        </p:nvCxnSpPr>
        <p:spPr bwMode="auto">
          <a:xfrm flipV="1">
            <a:off x="23088600" y="21001910"/>
            <a:ext cx="2286000" cy="1143000"/>
          </a:xfrm>
          <a:prstGeom prst="bentConnector3">
            <a:avLst>
              <a:gd name="adj1" fmla="val 67895"/>
            </a:avLst>
          </a:prstGeom>
          <a:solidFill>
            <a:schemeClr val="accent1"/>
          </a:solidFill>
          <a:ln w="9525" cap="flat" cmpd="sng" algn="ctr">
            <a:solidFill>
              <a:schemeClr val="tx1"/>
            </a:solidFill>
            <a:prstDash val="solid"/>
            <a:round/>
            <a:headEnd type="oval" w="lg" len="lg"/>
            <a:tailEnd type="arrow"/>
          </a:ln>
          <a:effectLst/>
        </p:spPr>
      </p:cxnSp>
      <p:cxnSp>
        <p:nvCxnSpPr>
          <p:cNvPr id="163" name="Elbow Connector 162"/>
          <p:cNvCxnSpPr/>
          <p:nvPr/>
        </p:nvCxnSpPr>
        <p:spPr bwMode="auto">
          <a:xfrm>
            <a:off x="23012400" y="25069800"/>
            <a:ext cx="2362200" cy="1588"/>
          </a:xfrm>
          <a:prstGeom prst="bentConnector3">
            <a:avLst>
              <a:gd name="adj1" fmla="val 61205"/>
            </a:avLst>
          </a:prstGeom>
          <a:solidFill>
            <a:schemeClr val="accent1"/>
          </a:solidFill>
          <a:ln w="9525" cap="flat" cmpd="sng" algn="ctr">
            <a:solidFill>
              <a:schemeClr val="tx1"/>
            </a:solidFill>
            <a:prstDash val="solid"/>
            <a:round/>
            <a:headEnd type="none" w="med" len="med"/>
            <a:tailEnd type="arrow"/>
          </a:ln>
          <a:effectLst/>
        </p:spPr>
      </p:cxnSp>
      <p:sp>
        <p:nvSpPr>
          <p:cNvPr id="82" name="Rounded Rectangle 81"/>
          <p:cNvSpPr/>
          <p:nvPr/>
        </p:nvSpPr>
        <p:spPr bwMode="auto">
          <a:xfrm>
            <a:off x="18474847" y="11277600"/>
            <a:ext cx="8195153" cy="6019800"/>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wrap="none" anchor="ctr"/>
          <a:lstStyle/>
          <a:p>
            <a:pPr defTabSz="1217613"/>
            <a:endParaRPr lang="en-US">
              <a:latin typeface="Arial" charset="0"/>
              <a:cs typeface="Arial" charset="0"/>
            </a:endParaRPr>
          </a:p>
        </p:txBody>
      </p:sp>
      <p:grpSp>
        <p:nvGrpSpPr>
          <p:cNvPr id="215" name="Group 214"/>
          <p:cNvGrpSpPr/>
          <p:nvPr/>
        </p:nvGrpSpPr>
        <p:grpSpPr>
          <a:xfrm>
            <a:off x="19202400" y="11658600"/>
            <a:ext cx="6781800" cy="5334000"/>
            <a:chOff x="42595800" y="11887200"/>
            <a:chExt cx="6019800" cy="4754880"/>
          </a:xfrm>
        </p:grpSpPr>
        <p:pic>
          <p:nvPicPr>
            <p:cNvPr id="214" name="Picture 213"/>
            <p:cNvPicPr/>
            <p:nvPr/>
          </p:nvPicPr>
          <p:blipFill>
            <a:blip r:embed="rId16" cstate="print"/>
            <a:stretch>
              <a:fillRect/>
            </a:stretch>
          </p:blipFill>
          <p:spPr>
            <a:xfrm>
              <a:off x="42595800" y="11887200"/>
              <a:ext cx="6019800" cy="4754880"/>
            </a:xfrm>
            <a:prstGeom prst="rect">
              <a:avLst/>
            </a:prstGeom>
          </p:spPr>
        </p:pic>
        <p:pic>
          <p:nvPicPr>
            <p:cNvPr id="83" name="Picture 79"/>
            <p:cNvPicPr>
              <a:picLocks noChangeAspect="1" noChangeArrowheads="1"/>
            </p:cNvPicPr>
            <p:nvPr/>
          </p:nvPicPr>
          <p:blipFill>
            <a:blip r:embed="rId17" cstate="print"/>
            <a:srcRect l="11904" t="12313" r="56550" b="50374"/>
            <a:stretch>
              <a:fillRect/>
            </a:stretch>
          </p:blipFill>
          <p:spPr bwMode="auto">
            <a:xfrm>
              <a:off x="42624299" y="12039600"/>
              <a:ext cx="3171902" cy="2438400"/>
            </a:xfrm>
            <a:prstGeom prst="rect">
              <a:avLst/>
            </a:prstGeom>
            <a:noFill/>
            <a:ln w="9525">
              <a:noFill/>
              <a:miter lim="800000"/>
              <a:headEnd/>
              <a:tailEnd/>
            </a:ln>
          </p:spPr>
        </p:pic>
      </p:grpSp>
      <p:pic>
        <p:nvPicPr>
          <p:cNvPr id="87" name="Picture 86"/>
          <p:cNvPicPr/>
          <p:nvPr/>
        </p:nvPicPr>
        <p:blipFill>
          <a:blip r:embed="rId18" cstate="print">
            <a:lum bright="20000" contrast="20000"/>
          </a:blip>
          <a:srcRect l="10724" t="11804" r="13673" b="8018"/>
          <a:stretch>
            <a:fillRect/>
          </a:stretch>
        </p:blipFill>
        <p:spPr bwMode="auto">
          <a:xfrm>
            <a:off x="6705600" y="11658600"/>
            <a:ext cx="4571135" cy="6146541"/>
          </a:xfrm>
          <a:prstGeom prst="rect">
            <a:avLst/>
          </a:prstGeom>
          <a:noFill/>
          <a:ln w="9525">
            <a:noFill/>
            <a:miter lim="800000"/>
            <a:headEnd/>
            <a:tailEnd/>
          </a:ln>
          <a:scene3d>
            <a:camera prst="orthographicFront">
              <a:rot lat="0" lon="10800000" rev="0"/>
            </a:camera>
            <a:lightRig rig="threePt" dir="t"/>
          </a:scene3d>
        </p:spPr>
      </p:pic>
      <p:pic>
        <p:nvPicPr>
          <p:cNvPr id="77" name="Picture 64"/>
          <p:cNvPicPr>
            <a:picLocks noChangeAspect="1" noChangeArrowheads="1"/>
          </p:cNvPicPr>
          <p:nvPr/>
        </p:nvPicPr>
        <p:blipFill>
          <a:blip r:embed="rId19" cstate="print"/>
          <a:srcRect l="27222" t="14384" r="23611" b="20033"/>
          <a:stretch>
            <a:fillRect/>
          </a:stretch>
        </p:blipFill>
        <p:spPr bwMode="auto">
          <a:xfrm>
            <a:off x="1752600" y="11125200"/>
            <a:ext cx="2660411" cy="2458616"/>
          </a:xfrm>
          <a:prstGeom prst="rect">
            <a:avLst/>
          </a:prstGeom>
          <a:noFill/>
          <a:ln w="9525">
            <a:noFill/>
            <a:miter lim="800000"/>
            <a:headEnd/>
            <a:tailEnd/>
          </a:ln>
          <a:scene3d>
            <a:camera prst="orthographicFront">
              <a:rot lat="0" lon="10800000" rev="0"/>
            </a:camera>
            <a:lightRig rig="threePt" dir="t"/>
          </a:scene3d>
        </p:spPr>
      </p:pic>
      <p:cxnSp>
        <p:nvCxnSpPr>
          <p:cNvPr id="131" name="Straight Connector 130"/>
          <p:cNvCxnSpPr/>
          <p:nvPr/>
        </p:nvCxnSpPr>
        <p:spPr bwMode="auto">
          <a:xfrm flipV="1">
            <a:off x="4419600" y="12801600"/>
            <a:ext cx="3352800" cy="7091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Straight Connector 134"/>
          <p:cNvCxnSpPr>
            <a:endCxn id="91" idx="0"/>
          </p:cNvCxnSpPr>
          <p:nvPr/>
        </p:nvCxnSpPr>
        <p:spPr bwMode="auto">
          <a:xfrm>
            <a:off x="4419600" y="11125200"/>
            <a:ext cx="3344866" cy="1368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rot="10800000">
            <a:off x="11658600" y="12420599"/>
            <a:ext cx="1676400" cy="10668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70" name="Straight Connector 169"/>
          <p:cNvCxnSpPr/>
          <p:nvPr/>
        </p:nvCxnSpPr>
        <p:spPr bwMode="auto">
          <a:xfrm rot="10800000" flipV="1">
            <a:off x="11582400" y="14173199"/>
            <a:ext cx="1752600" cy="106679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91" name="Oval 90"/>
          <p:cNvSpPr/>
          <p:nvPr/>
        </p:nvSpPr>
        <p:spPr bwMode="auto">
          <a:xfrm>
            <a:off x="7620000" y="12493375"/>
            <a:ext cx="288931" cy="308225"/>
          </a:xfrm>
          <a:prstGeom prst="ellipse">
            <a:avLst/>
          </a:prstGeom>
          <a:noFill/>
          <a:ln w="38100"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none" lIns="91440" tIns="45720" rIns="91440" bIns="4572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78" name="Group 177"/>
          <p:cNvGrpSpPr/>
          <p:nvPr/>
        </p:nvGrpSpPr>
        <p:grpSpPr>
          <a:xfrm>
            <a:off x="14478000" y="10896600"/>
            <a:ext cx="2667000" cy="7467600"/>
            <a:chOff x="19659600" y="10972800"/>
            <a:chExt cx="1752600" cy="7467600"/>
          </a:xfrm>
        </p:grpSpPr>
        <p:sp>
          <p:nvSpPr>
            <p:cNvPr id="176" name="Rectangle 175"/>
            <p:cNvSpPr/>
            <p:nvPr/>
          </p:nvSpPr>
          <p:spPr bwMode="auto">
            <a:xfrm>
              <a:off x="20345400" y="11201400"/>
              <a:ext cx="1066800" cy="70104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 name="Rectangle 176"/>
            <p:cNvSpPr/>
            <p:nvPr/>
          </p:nvSpPr>
          <p:spPr bwMode="auto">
            <a:xfrm>
              <a:off x="19659600" y="10972800"/>
              <a:ext cx="1219200" cy="7467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24" name="Picture 123" descr="camera_no_background.png"/>
          <p:cNvPicPr>
            <a:picLocks noChangeAspect="1"/>
          </p:cNvPicPr>
          <p:nvPr/>
        </p:nvPicPr>
        <p:blipFill>
          <a:blip r:embed="rId20" cstate="print"/>
          <a:stretch>
            <a:fillRect/>
          </a:stretch>
        </p:blipFill>
        <p:spPr>
          <a:xfrm>
            <a:off x="12725400" y="13443578"/>
            <a:ext cx="2971800" cy="4311022"/>
          </a:xfrm>
          <a:prstGeom prst="rect">
            <a:avLst/>
          </a:prstGeom>
        </p:spPr>
      </p:pic>
      <p:sp>
        <p:nvSpPr>
          <p:cNvPr id="79" name="TextBox 90"/>
          <p:cNvSpPr txBox="1">
            <a:spLocks noChangeArrowheads="1"/>
          </p:cNvSpPr>
          <p:nvPr/>
        </p:nvSpPr>
        <p:spPr bwMode="auto">
          <a:xfrm>
            <a:off x="13258800" y="11506200"/>
            <a:ext cx="2895600" cy="1338828"/>
          </a:xfrm>
          <a:prstGeom prst="rect">
            <a:avLst/>
          </a:prstGeom>
          <a:noFill/>
          <a:ln w="9525">
            <a:noFill/>
            <a:miter lim="800000"/>
            <a:headEnd/>
            <a:tailEnd/>
          </a:ln>
        </p:spPr>
        <p:txBody>
          <a:bodyPr wrap="square">
            <a:spAutoFit/>
          </a:bodyPr>
          <a:lstStyle/>
          <a:p>
            <a:r>
              <a:rPr lang="en-US" sz="2700" dirty="0" smtClean="0">
                <a:latin typeface="Arial" charset="0"/>
                <a:cs typeface="Arial" charset="0"/>
              </a:rPr>
              <a:t>Video Camera captures full pitching motion.</a:t>
            </a:r>
            <a:endParaRPr lang="en-US" sz="2700" dirty="0">
              <a:latin typeface="Arial" charset="0"/>
              <a:cs typeface="Arial" charset="0"/>
            </a:endParaRPr>
          </a:p>
        </p:txBody>
      </p:sp>
      <p:cxnSp>
        <p:nvCxnSpPr>
          <p:cNvPr id="199" name="Straight Arrow Connector 198"/>
          <p:cNvCxnSpPr>
            <a:stCxn id="176" idx="3"/>
          </p:cNvCxnSpPr>
          <p:nvPr/>
        </p:nvCxnSpPr>
        <p:spPr bwMode="auto">
          <a:xfrm>
            <a:off x="17145000" y="14630400"/>
            <a:ext cx="1295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8" name="TextBox 207"/>
          <p:cNvSpPr txBox="1"/>
          <p:nvPr/>
        </p:nvSpPr>
        <p:spPr>
          <a:xfrm>
            <a:off x="27279600" y="12344400"/>
            <a:ext cx="2698173" cy="1831271"/>
          </a:xfrm>
          <a:prstGeom prst="rect">
            <a:avLst/>
          </a:prstGeom>
          <a:noFill/>
        </p:spPr>
        <p:txBody>
          <a:bodyPr wrap="square" rtlCol="0">
            <a:spAutoFit/>
          </a:bodyPr>
          <a:lstStyle/>
          <a:p>
            <a:r>
              <a:rPr lang="en-US" sz="3000" dirty="0" smtClean="0">
                <a:latin typeface="Arial" charset="0"/>
                <a:cs typeface="Arial" charset="0"/>
              </a:rPr>
              <a:t>F</a:t>
            </a:r>
            <a:r>
              <a:rPr lang="en-US" sz="3000" dirty="0" smtClean="0">
                <a:latin typeface="Arial" charset="0"/>
                <a:cs typeface="Arial" charset="0"/>
              </a:rPr>
              <a:t>orce </a:t>
            </a:r>
            <a:r>
              <a:rPr lang="en-US" sz="3000" dirty="0" smtClean="0">
                <a:latin typeface="Arial" charset="0"/>
                <a:cs typeface="Arial" charset="0"/>
              </a:rPr>
              <a:t>data </a:t>
            </a:r>
            <a:r>
              <a:rPr lang="en-US" sz="3000" dirty="0" smtClean="0">
                <a:latin typeface="Arial" charset="0"/>
                <a:cs typeface="Arial" charset="0"/>
              </a:rPr>
              <a:t>is presented </a:t>
            </a:r>
            <a:r>
              <a:rPr lang="en-US" sz="3000" dirty="0" smtClean="0">
                <a:latin typeface="Arial" charset="0"/>
                <a:cs typeface="Arial" charset="0"/>
              </a:rPr>
              <a:t>in </a:t>
            </a:r>
            <a:r>
              <a:rPr lang="en-US" sz="3000" dirty="0" smtClean="0">
                <a:latin typeface="Arial" charset="0"/>
                <a:cs typeface="Arial" charset="0"/>
              </a:rPr>
              <a:t>3D </a:t>
            </a:r>
            <a:r>
              <a:rPr lang="en-US" sz="3000" dirty="0" smtClean="0">
                <a:latin typeface="Arial" charset="0"/>
                <a:cs typeface="Arial" charset="0"/>
              </a:rPr>
              <a:t>color </a:t>
            </a:r>
            <a:r>
              <a:rPr lang="en-US" sz="3000" dirty="0" smtClean="0">
                <a:latin typeface="Arial" charset="0"/>
                <a:cs typeface="Arial" charset="0"/>
              </a:rPr>
              <a:t>map.</a:t>
            </a:r>
            <a:endParaRPr lang="en-US" sz="3000" dirty="0" smtClean="0">
              <a:latin typeface="Arial" charset="0"/>
              <a:cs typeface="Arial" charset="0"/>
            </a:endParaRPr>
          </a:p>
          <a:p>
            <a:endParaRPr lang="en-US" dirty="0"/>
          </a:p>
        </p:txBody>
      </p:sp>
      <p:sp>
        <p:nvSpPr>
          <p:cNvPr id="209" name="Rectangle 90"/>
          <p:cNvSpPr>
            <a:spLocks noChangeArrowheads="1"/>
          </p:cNvSpPr>
          <p:nvPr/>
        </p:nvSpPr>
        <p:spPr bwMode="auto">
          <a:xfrm>
            <a:off x="31772225" y="16230600"/>
            <a:ext cx="9070975" cy="5627906"/>
          </a:xfrm>
          <a:prstGeom prst="rect">
            <a:avLst/>
          </a:prstGeom>
          <a:noFill/>
          <a:ln w="9525">
            <a:noFill/>
            <a:miter lim="800000"/>
            <a:headEnd/>
            <a:tailEnd/>
          </a:ln>
        </p:spPr>
        <p:txBody>
          <a:bodyPr wrap="square" lIns="87078" tIns="43539" rIns="87078" bIns="43539">
            <a:spAutoFit/>
          </a:bodyPr>
          <a:lstStyle/>
          <a:p>
            <a:pPr marL="566738" indent="-566738">
              <a:buFont typeface="Wingdings" pitchFamily="2" charset="2"/>
              <a:buChar char=""/>
            </a:pPr>
            <a:r>
              <a:rPr lang="en-US" sz="3400" dirty="0" smtClean="0">
                <a:latin typeface="Arial" pitchFamily="34" charset="0"/>
                <a:cs typeface="Arial" pitchFamily="34" charset="0"/>
              </a:rPr>
              <a:t>Force data was successfully collected  during pitch and uploaded to on-site computer.</a:t>
            </a:r>
          </a:p>
          <a:p>
            <a:pPr marL="566738" indent="-566738">
              <a:buFont typeface="Wingdings" pitchFamily="2" charset="2"/>
              <a:buChar char=""/>
            </a:pPr>
            <a:endParaRPr lang="en-US" sz="1800" dirty="0" smtClean="0">
              <a:latin typeface="Arial" pitchFamily="34" charset="0"/>
              <a:cs typeface="Arial" pitchFamily="34" charset="0"/>
            </a:endParaRPr>
          </a:p>
          <a:p>
            <a:pPr marL="566738" indent="-566738">
              <a:buFont typeface="Wingdings" pitchFamily="2" charset="2"/>
              <a:buChar char=""/>
            </a:pPr>
            <a:r>
              <a:rPr lang="en-US" sz="3400" dirty="0" smtClean="0">
                <a:latin typeface="Arial" pitchFamily="34" charset="0"/>
                <a:cs typeface="Arial" pitchFamily="34" charset="0"/>
              </a:rPr>
              <a:t>Video captured full pitching motion and synchronized with force data map.</a:t>
            </a:r>
          </a:p>
          <a:p>
            <a:pPr marL="566738" indent="-566738">
              <a:buFont typeface="Wingdings" pitchFamily="2" charset="2"/>
              <a:buChar char=""/>
            </a:pPr>
            <a:endParaRPr lang="en-US" sz="1800" dirty="0" smtClean="0">
              <a:latin typeface="Arial" pitchFamily="34" charset="0"/>
              <a:cs typeface="Arial" pitchFamily="34" charset="0"/>
            </a:endParaRPr>
          </a:p>
          <a:p>
            <a:pPr marL="566738" indent="-566738">
              <a:buFont typeface="Wingdings" pitchFamily="2" charset="2"/>
              <a:buChar char=""/>
            </a:pPr>
            <a:r>
              <a:rPr lang="en-US" sz="3400" dirty="0" smtClean="0">
                <a:latin typeface="Arial" pitchFamily="34" charset="0"/>
                <a:cs typeface="Arial" pitchFamily="34" charset="0"/>
              </a:rPr>
              <a:t>Observed significant force changes on baseball during the pitching motion.</a:t>
            </a:r>
          </a:p>
          <a:p>
            <a:pPr marL="566738" indent="-566738">
              <a:buFont typeface="Wingdings" pitchFamily="2" charset="2"/>
              <a:buChar char=""/>
            </a:pPr>
            <a:endParaRPr lang="en-US" sz="1800" dirty="0" smtClean="0">
              <a:latin typeface="Arial" pitchFamily="34" charset="0"/>
              <a:cs typeface="Arial" pitchFamily="34" charset="0"/>
            </a:endParaRPr>
          </a:p>
          <a:p>
            <a:pPr marL="566738" indent="-566738">
              <a:buFont typeface="Wingdings" pitchFamily="2" charset="2"/>
              <a:buChar char=""/>
            </a:pPr>
            <a:r>
              <a:rPr lang="en-US" sz="3400" dirty="0" smtClean="0">
                <a:latin typeface="Arial" pitchFamily="34" charset="0"/>
                <a:cs typeface="Arial" pitchFamily="34" charset="0"/>
              </a:rPr>
              <a:t>Ball remained undamaged during field test. </a:t>
            </a:r>
            <a:r>
              <a:rPr lang="en-US" sz="3400" dirty="0">
                <a:latin typeface="Arial" charset="0"/>
                <a:cs typeface="Arial" charset="0"/>
              </a:rPr>
              <a:t/>
            </a:r>
            <a:br>
              <a:rPr lang="en-US" sz="3400" dirty="0">
                <a:latin typeface="Arial" charset="0"/>
                <a:cs typeface="Arial" charset="0"/>
              </a:rPr>
            </a:br>
            <a:endParaRPr lang="en-US" sz="3400" dirty="0">
              <a:latin typeface="Arial" charset="0"/>
              <a:cs typeface="Arial" charset="0"/>
            </a:endParaRPr>
          </a:p>
        </p:txBody>
      </p:sp>
      <p:sp>
        <p:nvSpPr>
          <p:cNvPr id="210" name="TextBox 24"/>
          <p:cNvSpPr txBox="1">
            <a:spLocks noChangeArrowheads="1"/>
          </p:cNvSpPr>
          <p:nvPr/>
        </p:nvSpPr>
        <p:spPr bwMode="auto">
          <a:xfrm>
            <a:off x="29413200" y="15163800"/>
            <a:ext cx="13436600" cy="2026921"/>
          </a:xfrm>
          <a:prstGeom prst="rect">
            <a:avLst/>
          </a:prstGeom>
          <a:noFill/>
          <a:ln w="9525">
            <a:noFill/>
            <a:miter lim="800000"/>
            <a:headEnd/>
            <a:tailEnd/>
          </a:ln>
        </p:spPr>
        <p:txBody>
          <a:bodyPr lIns="87078" tIns="43539" rIns="87078" bIns="43539">
            <a:spAutoFit/>
          </a:bodyPr>
          <a:lstStyle/>
          <a:p>
            <a:pPr algn="ctr"/>
            <a:r>
              <a:rPr lang="en-US" sz="5700" dirty="0" smtClean="0">
                <a:latin typeface="Arial" charset="0"/>
                <a:cs typeface="Arial" charset="0"/>
              </a:rPr>
              <a:t>Results</a:t>
            </a:r>
            <a:endParaRPr lang="en-US" sz="5700" dirty="0">
              <a:latin typeface="Arial" charset="0"/>
              <a:cs typeface="Arial" charset="0"/>
            </a:endParaRPr>
          </a:p>
          <a:p>
            <a:endParaRPr lang="en-US" sz="6900" dirty="0">
              <a:latin typeface="Arial" charset="0"/>
              <a:cs typeface="Arial" charset="0"/>
            </a:endParaRPr>
          </a:p>
        </p:txBody>
      </p:sp>
      <p:sp>
        <p:nvSpPr>
          <p:cNvPr id="211" name="TextBox 24"/>
          <p:cNvSpPr txBox="1">
            <a:spLocks noChangeArrowheads="1"/>
          </p:cNvSpPr>
          <p:nvPr/>
        </p:nvSpPr>
        <p:spPr bwMode="auto">
          <a:xfrm>
            <a:off x="36195000" y="3458229"/>
            <a:ext cx="5410200" cy="580371"/>
          </a:xfrm>
          <a:prstGeom prst="rect">
            <a:avLst/>
          </a:prstGeom>
          <a:noFill/>
          <a:ln w="9525">
            <a:noFill/>
            <a:miter lim="800000"/>
            <a:headEnd/>
            <a:tailEnd/>
          </a:ln>
        </p:spPr>
        <p:txBody>
          <a:bodyPr wrap="square" lIns="87078" tIns="43539" rIns="87078" bIns="43539">
            <a:spAutoFit/>
          </a:bodyPr>
          <a:lstStyle/>
          <a:p>
            <a:r>
              <a:rPr lang="en-US" sz="3200" dirty="0" smtClean="0">
                <a:latin typeface="Arial" charset="0"/>
                <a:cs typeface="Arial" charset="0"/>
              </a:rPr>
              <a:t>teamstrikeout@gmail.com</a:t>
            </a:r>
            <a:endParaRPr lang="en-US" sz="3200" dirty="0">
              <a:latin typeface="Arial" charset="0"/>
              <a:cs typeface="Arial" charset="0"/>
            </a:endParaRPr>
          </a:p>
        </p:txBody>
      </p:sp>
      <p:sp>
        <p:nvSpPr>
          <p:cNvPr id="212" name="Oval 211"/>
          <p:cNvSpPr/>
          <p:nvPr/>
        </p:nvSpPr>
        <p:spPr bwMode="auto">
          <a:xfrm>
            <a:off x="22326600" y="24688800"/>
            <a:ext cx="685800" cy="685800"/>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TotalTime>
  <Words>529</Words>
  <Application>Microsoft Office PowerPoint</Application>
  <PresentationFormat>Custom</PresentationFormat>
  <Paragraphs>79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Cain Project Rice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Volz</dc:creator>
  <cp:lastModifiedBy>xd1</cp:lastModifiedBy>
  <cp:revision>130</cp:revision>
  <dcterms:created xsi:type="dcterms:W3CDTF">2011-04-13T21:03:00Z</dcterms:created>
  <dcterms:modified xsi:type="dcterms:W3CDTF">2011-04-14T07:42:21Z</dcterms:modified>
</cp:coreProperties>
</file>