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296400" cy="14722475"/>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 Volz"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ECFF"/>
    <a:srgbClr val="0C1D2E"/>
    <a:srgbClr val="132E48"/>
    <a:srgbClr val="173E4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407" autoAdjust="0"/>
    <p:restoredTop sz="94660"/>
  </p:normalViewPr>
  <p:slideViewPr>
    <p:cSldViewPr snapToGrid="0" snapToObjects="1">
      <p:cViewPr>
        <p:scale>
          <a:sx n="33" d="100"/>
          <a:sy n="33" d="100"/>
        </p:scale>
        <p:origin x="5112" y="948"/>
      </p:cViewPr>
      <p:guideLst>
        <p:guide orient="horz" pos="20258"/>
        <p:guide pos="937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736124"/>
          </a:xfrm>
          <a:prstGeom prst="rect">
            <a:avLst/>
          </a:prstGeom>
        </p:spPr>
        <p:txBody>
          <a:bodyPr vert="horz" lIns="136721" tIns="68361" rIns="136721" bIns="68361" rtlCol="0"/>
          <a:lstStyle>
            <a:lvl1pPr algn="l">
              <a:defRPr sz="1800"/>
            </a:lvl1pPr>
          </a:lstStyle>
          <a:p>
            <a:endParaRPr lang="en-US"/>
          </a:p>
        </p:txBody>
      </p:sp>
      <p:sp>
        <p:nvSpPr>
          <p:cNvPr id="3" name="Date Placeholder 2"/>
          <p:cNvSpPr>
            <a:spLocks noGrp="1"/>
          </p:cNvSpPr>
          <p:nvPr>
            <p:ph type="dt" idx="1"/>
          </p:nvPr>
        </p:nvSpPr>
        <p:spPr>
          <a:xfrm>
            <a:off x="5265809" y="0"/>
            <a:ext cx="4028440" cy="736124"/>
          </a:xfrm>
          <a:prstGeom prst="rect">
            <a:avLst/>
          </a:prstGeom>
        </p:spPr>
        <p:txBody>
          <a:bodyPr vert="horz" lIns="136721" tIns="68361" rIns="136721" bIns="68361" rtlCol="0"/>
          <a:lstStyle>
            <a:lvl1pPr algn="r">
              <a:defRPr sz="1800"/>
            </a:lvl1pPr>
          </a:lstStyle>
          <a:p>
            <a:fld id="{07B1E44E-E186-1244-8CB2-ACB41298619D}" type="datetimeFigureOut">
              <a:rPr lang="en-US" smtClean="0"/>
              <a:pPr/>
              <a:t>4/28/2011</a:t>
            </a:fld>
            <a:endParaRPr lang="en-US"/>
          </a:p>
        </p:txBody>
      </p:sp>
      <p:sp>
        <p:nvSpPr>
          <p:cNvPr id="4" name="Slide Image Placeholder 3"/>
          <p:cNvSpPr>
            <a:spLocks noGrp="1" noRot="1" noChangeAspect="1"/>
          </p:cNvSpPr>
          <p:nvPr>
            <p:ph type="sldImg" idx="2"/>
          </p:nvPr>
        </p:nvSpPr>
        <p:spPr>
          <a:xfrm>
            <a:off x="966788" y="1103313"/>
            <a:ext cx="7362825" cy="5521325"/>
          </a:xfrm>
          <a:prstGeom prst="rect">
            <a:avLst/>
          </a:prstGeom>
          <a:noFill/>
          <a:ln w="12700">
            <a:solidFill>
              <a:prstClr val="black"/>
            </a:solidFill>
          </a:ln>
        </p:spPr>
        <p:txBody>
          <a:bodyPr vert="horz" lIns="136721" tIns="68361" rIns="136721" bIns="68361" rtlCol="0" anchor="ctr"/>
          <a:lstStyle/>
          <a:p>
            <a:endParaRPr lang="en-US"/>
          </a:p>
        </p:txBody>
      </p:sp>
      <p:sp>
        <p:nvSpPr>
          <p:cNvPr id="5" name="Notes Placeholder 4"/>
          <p:cNvSpPr>
            <a:spLocks noGrp="1"/>
          </p:cNvSpPr>
          <p:nvPr>
            <p:ph type="body" sz="quarter" idx="3"/>
          </p:nvPr>
        </p:nvSpPr>
        <p:spPr>
          <a:xfrm>
            <a:off x="929640" y="6993175"/>
            <a:ext cx="7437120" cy="6625114"/>
          </a:xfrm>
          <a:prstGeom prst="rect">
            <a:avLst/>
          </a:prstGeom>
        </p:spPr>
        <p:txBody>
          <a:bodyPr vert="horz" lIns="136721" tIns="68361" rIns="136721" bIns="683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983796"/>
            <a:ext cx="4028440" cy="736124"/>
          </a:xfrm>
          <a:prstGeom prst="rect">
            <a:avLst/>
          </a:prstGeom>
        </p:spPr>
        <p:txBody>
          <a:bodyPr vert="horz" lIns="136721" tIns="68361" rIns="136721" bIns="68361" rtlCol="0" anchor="b"/>
          <a:lstStyle>
            <a:lvl1pPr algn="l">
              <a:defRPr sz="1800"/>
            </a:lvl1pPr>
          </a:lstStyle>
          <a:p>
            <a:endParaRPr lang="en-US"/>
          </a:p>
        </p:txBody>
      </p:sp>
      <p:sp>
        <p:nvSpPr>
          <p:cNvPr id="7" name="Slide Number Placeholder 6"/>
          <p:cNvSpPr>
            <a:spLocks noGrp="1"/>
          </p:cNvSpPr>
          <p:nvPr>
            <p:ph type="sldNum" sz="quarter" idx="5"/>
          </p:nvPr>
        </p:nvSpPr>
        <p:spPr>
          <a:xfrm>
            <a:off x="5265809" y="13983796"/>
            <a:ext cx="4028440" cy="736124"/>
          </a:xfrm>
          <a:prstGeom prst="rect">
            <a:avLst/>
          </a:prstGeom>
        </p:spPr>
        <p:txBody>
          <a:bodyPr vert="horz" lIns="136721" tIns="68361" rIns="136721" bIns="68361" rtlCol="0" anchor="b"/>
          <a:lstStyle>
            <a:lvl1pPr algn="r">
              <a:defRPr sz="1800"/>
            </a:lvl1pPr>
          </a:lstStyle>
          <a:p>
            <a:fld id="{756D5421-1858-954A-A185-FAF3CF8AA632}" type="slidenum">
              <a:rPr lang="en-US" smtClean="0"/>
              <a:pPr/>
              <a:t>‹#›</a:t>
            </a:fld>
            <a:endParaRPr lang="en-US"/>
          </a:p>
        </p:txBody>
      </p:sp>
    </p:spTree>
    <p:extLst>
      <p:ext uri="{BB962C8B-B14F-4D97-AF65-F5344CB8AC3E}">
        <p14:creationId xmlns="" xmlns:p14="http://schemas.microsoft.com/office/powerpoint/2010/main" val="4918690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D5421-1858-954A-A185-FAF3CF8AA63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A38D-48CF-4546-AE74-AABF1CF795D0}"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A520B-6A74-7640-9AB5-78381E74E1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A38D-48CF-4546-AE74-AABF1CF795D0}"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A520B-6A74-7640-9AB5-78381E74E1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A38D-48CF-4546-AE74-AABF1CF795D0}"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A520B-6A74-7640-9AB5-78381E74E1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A38D-48CF-4546-AE74-AABF1CF795D0}"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A520B-6A74-7640-9AB5-78381E74E1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A38D-48CF-4546-AE74-AABF1CF795D0}"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A520B-6A74-7640-9AB5-78381E74E1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A38D-48CF-4546-AE74-AABF1CF795D0}" type="datetimeFigureOut">
              <a:rPr lang="en-US" smtClean="0"/>
              <a:pPr/>
              <a:t>4/28/2011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A520B-6A74-7640-9AB5-78381E74E1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A38D-48CF-4546-AE74-AABF1CF795D0}" type="datetimeFigureOut">
              <a:rPr lang="en-US" smtClean="0"/>
              <a:pPr/>
              <a:t>4/28/2011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9A520B-6A74-7640-9AB5-78381E74E1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A38D-48CF-4546-AE74-AABF1CF795D0}" type="datetimeFigureOut">
              <a:rPr lang="en-US" smtClean="0"/>
              <a:pPr/>
              <a:t>4/28/2011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9A520B-6A74-7640-9AB5-78381E74E1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A38D-48CF-4546-AE74-AABF1CF795D0}" type="datetimeFigureOut">
              <a:rPr lang="en-US" smtClean="0"/>
              <a:pPr/>
              <a:t>4/28/2011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9A520B-6A74-7640-9AB5-78381E74E1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A38D-48CF-4546-AE74-AABF1CF795D0}" type="datetimeFigureOut">
              <a:rPr lang="en-US" smtClean="0"/>
              <a:pPr/>
              <a:t>4/28/2011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A520B-6A74-7640-9AB5-78381E74E1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A38D-48CF-4546-AE74-AABF1CF795D0}" type="datetimeFigureOut">
              <a:rPr lang="en-US" smtClean="0"/>
              <a:pPr/>
              <a:t>4/28/2011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A520B-6A74-7640-9AB5-78381E74E1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E39BA38D-48CF-4546-AE74-AABF1CF795D0}" type="datetimeFigureOut">
              <a:rPr lang="en-US" smtClean="0"/>
              <a:pPr/>
              <a:t>4/28/2011</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789A520B-6A74-7640-9AB5-78381E74E1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6" name="Rectangle 65"/>
          <p:cNvSpPr/>
          <p:nvPr/>
        </p:nvSpPr>
        <p:spPr>
          <a:xfrm>
            <a:off x="12539135" y="4779822"/>
            <a:ext cx="29884255" cy="1419397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1371600" y="917272"/>
            <a:ext cx="41148000" cy="324969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480226" y="1564844"/>
            <a:ext cx="5501104" cy="2377999"/>
          </a:xfrm>
          <a:prstGeom prst="rect">
            <a:avLst/>
          </a:prstGeom>
        </p:spPr>
      </p:pic>
      <p:sp>
        <p:nvSpPr>
          <p:cNvPr id="8" name="TextBox 7"/>
          <p:cNvSpPr txBox="1"/>
          <p:nvPr/>
        </p:nvSpPr>
        <p:spPr>
          <a:xfrm>
            <a:off x="1371600" y="1041964"/>
            <a:ext cx="41148000" cy="2923877"/>
          </a:xfrm>
          <a:prstGeom prst="rect">
            <a:avLst/>
          </a:prstGeom>
          <a:noFill/>
        </p:spPr>
        <p:txBody>
          <a:bodyPr wrap="square" rtlCol="0">
            <a:spAutoFit/>
          </a:bodyPr>
          <a:lstStyle/>
          <a:p>
            <a:pPr algn="ctr">
              <a:spcBef>
                <a:spcPct val="50000"/>
              </a:spcBef>
            </a:pPr>
            <a:r>
              <a:rPr lang="en-US" sz="8000" b="1" dirty="0" smtClean="0">
                <a:latin typeface="Sans serif"/>
                <a:cs typeface="Sans serif"/>
              </a:rPr>
              <a:t>Telescoping Rotor Blade System for Space Capsule Descent</a:t>
            </a:r>
            <a:endParaRPr lang="en-US" sz="8800" b="1" dirty="0" smtClean="0">
              <a:latin typeface="Sans serif"/>
              <a:cs typeface="Sans serif"/>
            </a:endParaRPr>
          </a:p>
          <a:p>
            <a:pPr algn="ctr"/>
            <a:r>
              <a:rPr lang="en-US" sz="6000" i="1" dirty="0" smtClean="0">
                <a:latin typeface="Sans serif"/>
                <a:cs typeface="Sans serif"/>
              </a:rPr>
              <a:t>Christina Ghosn, Ryan Kruse, Alex Marks, Garrett Stafford</a:t>
            </a:r>
            <a:endParaRPr lang="en-US" sz="5400" i="1" dirty="0" smtClean="0">
              <a:latin typeface="Sans serif"/>
              <a:cs typeface="Sans serif"/>
            </a:endParaRPr>
          </a:p>
          <a:p>
            <a:pPr algn="ctr"/>
            <a:r>
              <a:rPr lang="en-US" sz="4000" dirty="0" smtClean="0">
                <a:latin typeface="Sans serif"/>
                <a:cs typeface="Sans serif"/>
              </a:rPr>
              <a:t>Department of Mechanical Engineering, Rice University, ags2@rice.edu</a:t>
            </a:r>
            <a:endParaRPr lang="en-US" sz="4000" dirty="0">
              <a:latin typeface="Sans serif"/>
              <a:cs typeface="Sans serif"/>
            </a:endParaRPr>
          </a:p>
        </p:txBody>
      </p:sp>
      <p:sp>
        <p:nvSpPr>
          <p:cNvPr id="10" name="Rectangle 9"/>
          <p:cNvSpPr/>
          <p:nvPr/>
        </p:nvSpPr>
        <p:spPr>
          <a:xfrm>
            <a:off x="12635345" y="19490026"/>
            <a:ext cx="16938184" cy="127217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371600" y="4779824"/>
            <a:ext cx="10276672" cy="27432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0327601" y="19508871"/>
            <a:ext cx="12077700" cy="1264808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0651449" y="20104962"/>
            <a:ext cx="11753851" cy="5016758"/>
          </a:xfrm>
          <a:prstGeom prst="rect">
            <a:avLst/>
          </a:prstGeom>
          <a:noFill/>
        </p:spPr>
        <p:txBody>
          <a:bodyPr wrap="square" rtlCol="0">
            <a:spAutoFit/>
          </a:bodyPr>
          <a:lstStyle/>
          <a:p>
            <a:pPr>
              <a:buSzPct val="75000"/>
              <a:buFont typeface="Wingdings" pitchFamily="2" charset="2"/>
              <a:buChar char="Ø"/>
            </a:pPr>
            <a:endParaRPr lang="en-US" sz="3600" dirty="0" smtClean="0">
              <a:latin typeface="Sans serif"/>
              <a:cs typeface="Sans serif"/>
            </a:endParaRPr>
          </a:p>
          <a:p>
            <a:pPr>
              <a:buSzPct val="75000"/>
              <a:buFont typeface="Wingdings" pitchFamily="2" charset="2"/>
              <a:buChar char="Ø"/>
            </a:pPr>
            <a:endParaRPr lang="en-US" sz="3600" dirty="0" smtClean="0">
              <a:latin typeface="Sans serif"/>
              <a:cs typeface="Sans serif"/>
            </a:endParaRPr>
          </a:p>
          <a:p>
            <a:pPr>
              <a:buSzPct val="75000"/>
              <a:buFont typeface="Wingdings" pitchFamily="2" charset="2"/>
              <a:buChar char="Ø"/>
            </a:pPr>
            <a:r>
              <a:rPr lang="en-US" sz="3600" dirty="0" smtClean="0">
                <a:latin typeface="Sans serif"/>
                <a:cs typeface="Sans serif"/>
              </a:rPr>
              <a:t> </a:t>
            </a:r>
            <a:r>
              <a:rPr lang="en-US" sz="3400" dirty="0" smtClean="0">
                <a:latin typeface="Sans serif"/>
                <a:cs typeface="Sans serif"/>
              </a:rPr>
              <a:t>Different airfoils could be tested to achieve optimal </a:t>
            </a:r>
            <a:br>
              <a:rPr lang="en-US" sz="3400" dirty="0" smtClean="0">
                <a:latin typeface="Sans serif"/>
                <a:cs typeface="Sans serif"/>
              </a:rPr>
            </a:br>
            <a:r>
              <a:rPr lang="en-US" sz="3400" dirty="0" smtClean="0">
                <a:latin typeface="Sans serif"/>
                <a:cs typeface="Sans serif"/>
              </a:rPr>
              <a:t>   flight performance</a:t>
            </a:r>
          </a:p>
          <a:p>
            <a:pPr>
              <a:buSzPct val="75000"/>
            </a:pPr>
            <a:endParaRPr lang="en-US" sz="1600" dirty="0" smtClean="0">
              <a:latin typeface="Sans serif"/>
              <a:cs typeface="Sans serif"/>
            </a:endParaRPr>
          </a:p>
          <a:p>
            <a:pPr>
              <a:buSzPct val="75000"/>
              <a:buFont typeface="Wingdings" pitchFamily="2" charset="2"/>
              <a:buChar char="Ø"/>
            </a:pPr>
            <a:r>
              <a:rPr lang="en-US" sz="3600" dirty="0" smtClean="0">
                <a:latin typeface="Sans serif"/>
                <a:cs typeface="Sans serif"/>
              </a:rPr>
              <a:t> </a:t>
            </a:r>
            <a:r>
              <a:rPr lang="en-US" sz="3400" dirty="0" smtClean="0">
                <a:latin typeface="Sans serif"/>
                <a:cs typeface="Sans serif"/>
              </a:rPr>
              <a:t>Collective, cyclic, and yaw control systems must be </a:t>
            </a:r>
            <a:br>
              <a:rPr lang="en-US" sz="3400" dirty="0" smtClean="0">
                <a:latin typeface="Sans serif"/>
                <a:cs typeface="Sans serif"/>
              </a:rPr>
            </a:br>
            <a:r>
              <a:rPr lang="en-US" sz="3400" dirty="0" smtClean="0">
                <a:latin typeface="Sans serif"/>
                <a:cs typeface="Sans serif"/>
              </a:rPr>
              <a:t>   developed to allow for a targeted landing</a:t>
            </a:r>
          </a:p>
          <a:p>
            <a:pPr>
              <a:buSzPct val="75000"/>
              <a:buFont typeface="Wingdings" pitchFamily="2" charset="2"/>
              <a:buChar char="Ø"/>
            </a:pPr>
            <a:endParaRPr lang="en-US" sz="1600" dirty="0" smtClean="0">
              <a:latin typeface="Sans serif"/>
              <a:cs typeface="Sans serif"/>
            </a:endParaRPr>
          </a:p>
          <a:p>
            <a:pPr>
              <a:buSzPct val="75000"/>
              <a:buFont typeface="Wingdings" pitchFamily="2" charset="2"/>
              <a:buChar char="Ø"/>
            </a:pPr>
            <a:r>
              <a:rPr lang="en-US" sz="3600" dirty="0" smtClean="0">
                <a:latin typeface="Sans serif"/>
                <a:cs typeface="Sans serif"/>
              </a:rPr>
              <a:t> </a:t>
            </a:r>
            <a:r>
              <a:rPr lang="en-US" sz="3400" dirty="0" smtClean="0">
                <a:latin typeface="Sans serif"/>
                <a:cs typeface="Sans serif"/>
              </a:rPr>
              <a:t>Testing should be expanded to include increased </a:t>
            </a:r>
            <a:br>
              <a:rPr lang="en-US" sz="3400" dirty="0" smtClean="0">
                <a:latin typeface="Sans serif"/>
                <a:cs typeface="Sans serif"/>
              </a:rPr>
            </a:br>
            <a:r>
              <a:rPr lang="en-US" sz="3400" dirty="0" smtClean="0">
                <a:latin typeface="Sans serif"/>
                <a:cs typeface="Sans serif"/>
              </a:rPr>
              <a:t>    numbers of blades and blade sections </a:t>
            </a:r>
          </a:p>
        </p:txBody>
      </p:sp>
      <p:sp>
        <p:nvSpPr>
          <p:cNvPr id="11" name="TextBox 10"/>
          <p:cNvSpPr txBox="1"/>
          <p:nvPr/>
        </p:nvSpPr>
        <p:spPr>
          <a:xfrm>
            <a:off x="1580298" y="6245208"/>
            <a:ext cx="9784080" cy="6555641"/>
          </a:xfrm>
          <a:prstGeom prst="rect">
            <a:avLst/>
          </a:prstGeom>
          <a:solidFill>
            <a:schemeClr val="bg1"/>
          </a:solidFill>
          <a:ln>
            <a:noFill/>
          </a:ln>
        </p:spPr>
        <p:txBody>
          <a:bodyPr wrap="square" rtlCol="0">
            <a:spAutoFit/>
          </a:bodyPr>
          <a:lstStyle/>
          <a:p>
            <a:r>
              <a:rPr lang="en-US" sz="3400" dirty="0" smtClean="0">
                <a:latin typeface="Sans serif"/>
              </a:rPr>
              <a:t>NASA’s current parachute landing system for the Apollo type reentry capsule </a:t>
            </a:r>
            <a:r>
              <a:rPr lang="en-US" sz="3400" dirty="0" smtClean="0">
                <a:solidFill>
                  <a:srgbClr val="0C1D2E"/>
                </a:solidFill>
                <a:latin typeface="Sans serif"/>
              </a:rPr>
              <a:t>has many challenges:</a:t>
            </a:r>
          </a:p>
          <a:p>
            <a:endParaRPr lang="en-US" sz="2000" dirty="0" smtClean="0">
              <a:solidFill>
                <a:srgbClr val="0C1D2E"/>
              </a:solidFill>
              <a:latin typeface="Sans serif"/>
            </a:endParaRPr>
          </a:p>
          <a:p>
            <a:pPr>
              <a:buSzPct val="75000"/>
              <a:buFont typeface="Wingdings" pitchFamily="2" charset="2"/>
              <a:buChar char="Ø"/>
            </a:pPr>
            <a:r>
              <a:rPr lang="en-US" sz="3400" dirty="0" smtClean="0">
                <a:solidFill>
                  <a:srgbClr val="0C1D2E"/>
                </a:solidFill>
                <a:latin typeface="Sans serif"/>
              </a:rPr>
              <a:t> Structural damage due to impact of splashdown </a:t>
            </a:r>
            <a:br>
              <a:rPr lang="en-US" sz="3400" dirty="0" smtClean="0">
                <a:solidFill>
                  <a:srgbClr val="0C1D2E"/>
                </a:solidFill>
                <a:latin typeface="Sans serif"/>
              </a:rPr>
            </a:br>
            <a:r>
              <a:rPr lang="en-US" sz="3400" dirty="0" smtClean="0">
                <a:solidFill>
                  <a:srgbClr val="0C1D2E"/>
                </a:solidFill>
                <a:latin typeface="Sans serif"/>
              </a:rPr>
              <a:t>   at a vertical speed of approximately 30 mph</a:t>
            </a:r>
          </a:p>
          <a:p>
            <a:pPr>
              <a:buSzPct val="75000"/>
              <a:buFont typeface="Wingdings" pitchFamily="2" charset="2"/>
              <a:buChar char="Ø"/>
            </a:pPr>
            <a:endParaRPr lang="en-US" sz="1600" dirty="0" smtClean="0">
              <a:latin typeface="Sans serif"/>
            </a:endParaRPr>
          </a:p>
          <a:p>
            <a:pPr>
              <a:buSzPct val="75000"/>
              <a:buFont typeface="Wingdings" pitchFamily="2" charset="2"/>
              <a:buChar char="Ø"/>
            </a:pPr>
            <a:r>
              <a:rPr lang="en-US" sz="3400" dirty="0" smtClean="0">
                <a:latin typeface="Sans serif"/>
              </a:rPr>
              <a:t> Uncontrolled landing due to unpredictable </a:t>
            </a:r>
            <a:br>
              <a:rPr lang="en-US" sz="3400" dirty="0" smtClean="0">
                <a:latin typeface="Sans serif"/>
              </a:rPr>
            </a:br>
            <a:r>
              <a:rPr lang="en-US" sz="3400" dirty="0" smtClean="0">
                <a:latin typeface="Sans serif"/>
              </a:rPr>
              <a:t>   weather conditions </a:t>
            </a:r>
          </a:p>
          <a:p>
            <a:pPr>
              <a:buSzPct val="75000"/>
              <a:buFont typeface="Wingdings" pitchFamily="2" charset="2"/>
              <a:buChar char="Ø"/>
            </a:pPr>
            <a:endParaRPr lang="en-US" sz="1600" dirty="0" smtClean="0">
              <a:latin typeface="Sans serif"/>
            </a:endParaRPr>
          </a:p>
          <a:p>
            <a:pPr>
              <a:buSzPct val="75000"/>
              <a:buFont typeface="Wingdings" pitchFamily="2" charset="2"/>
              <a:buChar char="Ø"/>
            </a:pPr>
            <a:r>
              <a:rPr lang="en-US" sz="3400" dirty="0" smtClean="0">
                <a:latin typeface="Sans serif"/>
              </a:rPr>
              <a:t> Logistical challenges of an ocean recovery</a:t>
            </a:r>
          </a:p>
          <a:p>
            <a:pPr>
              <a:buSzPct val="75000"/>
              <a:buFont typeface="Wingdings" pitchFamily="2" charset="2"/>
              <a:buChar char="Ø"/>
            </a:pPr>
            <a:endParaRPr lang="en-US" sz="1600" dirty="0" smtClean="0">
              <a:latin typeface="Sans serif"/>
            </a:endParaRPr>
          </a:p>
          <a:p>
            <a:pPr>
              <a:buSzPct val="75000"/>
              <a:buFont typeface="Wingdings" pitchFamily="2" charset="2"/>
              <a:buChar char="Ø"/>
            </a:pPr>
            <a:r>
              <a:rPr lang="en-US" sz="3400" dirty="0" smtClean="0">
                <a:latin typeface="Sans serif"/>
              </a:rPr>
              <a:t> High cost of spaceflight due to single use </a:t>
            </a:r>
            <a:br>
              <a:rPr lang="en-US" sz="3400" dirty="0" smtClean="0">
                <a:latin typeface="Sans serif"/>
              </a:rPr>
            </a:br>
            <a:r>
              <a:rPr lang="en-US" sz="3400" dirty="0" smtClean="0">
                <a:latin typeface="Sans serif"/>
              </a:rPr>
              <a:t>   capsule design or semi-reusable capsules </a:t>
            </a:r>
            <a:br>
              <a:rPr lang="en-US" sz="3400" dirty="0" smtClean="0">
                <a:latin typeface="Sans serif"/>
              </a:rPr>
            </a:br>
            <a:r>
              <a:rPr lang="en-US" sz="3400" dirty="0" smtClean="0">
                <a:latin typeface="Sans serif"/>
              </a:rPr>
              <a:t>   which require extensive repair for future flight</a:t>
            </a:r>
            <a:endParaRPr lang="en-US" sz="3400" dirty="0">
              <a:latin typeface="Sans serif"/>
            </a:endParaRPr>
          </a:p>
        </p:txBody>
      </p:sp>
      <p:sp>
        <p:nvSpPr>
          <p:cNvPr id="28" name="TextBox 27"/>
          <p:cNvSpPr txBox="1"/>
          <p:nvPr/>
        </p:nvSpPr>
        <p:spPr>
          <a:xfrm>
            <a:off x="1668159" y="15111904"/>
            <a:ext cx="10170614" cy="4408899"/>
          </a:xfrm>
          <a:prstGeom prst="rect">
            <a:avLst/>
          </a:prstGeom>
          <a:noFill/>
        </p:spPr>
        <p:txBody>
          <a:bodyPr wrap="square" rtlCol="0">
            <a:spAutoFit/>
          </a:bodyPr>
          <a:lstStyle/>
          <a:p>
            <a:endParaRPr lang="en-US" sz="1050" dirty="0" smtClean="0"/>
          </a:p>
          <a:p>
            <a:pPr>
              <a:buSzPct val="75000"/>
              <a:buFont typeface="Wingdings" pitchFamily="2" charset="2"/>
              <a:buChar char="Ø"/>
            </a:pPr>
            <a:r>
              <a:rPr lang="en-US" sz="3400" dirty="0" smtClean="0">
                <a:latin typeface="Sans serif"/>
              </a:rPr>
              <a:t> Replace parachutes with helicopter-like rotor </a:t>
            </a:r>
            <a:br>
              <a:rPr lang="en-US" sz="3400" dirty="0" smtClean="0">
                <a:latin typeface="Sans serif"/>
              </a:rPr>
            </a:br>
            <a:r>
              <a:rPr lang="en-US" sz="3400" dirty="0" smtClean="0">
                <a:latin typeface="Sans serif"/>
              </a:rPr>
              <a:t>   system to slow </a:t>
            </a:r>
            <a:r>
              <a:rPr lang="en-US" sz="3400" dirty="0" smtClean="0">
                <a:solidFill>
                  <a:srgbClr val="0C1D2E"/>
                </a:solidFill>
                <a:latin typeface="Sans serif"/>
              </a:rPr>
              <a:t>capsule’s descent with </a:t>
            </a:r>
            <a:r>
              <a:rPr lang="en-US" sz="3400" dirty="0" smtClean="0">
                <a:latin typeface="Sans serif"/>
              </a:rPr>
              <a:t/>
            </a:r>
            <a:br>
              <a:rPr lang="en-US" sz="3400" dirty="0" smtClean="0">
                <a:latin typeface="Sans serif"/>
              </a:rPr>
            </a:br>
            <a:r>
              <a:rPr lang="en-US" sz="3400" dirty="0" smtClean="0">
                <a:latin typeface="Sans serif"/>
              </a:rPr>
              <a:t>   unpowered autorotation</a:t>
            </a:r>
          </a:p>
          <a:p>
            <a:pPr>
              <a:buSzPct val="75000"/>
              <a:buFont typeface="Wingdings" pitchFamily="2" charset="2"/>
              <a:buChar char="Ø"/>
            </a:pPr>
            <a:endParaRPr lang="en-US" sz="1600" dirty="0" smtClean="0">
              <a:latin typeface="Sans serif"/>
            </a:endParaRPr>
          </a:p>
          <a:p>
            <a:pPr>
              <a:buSzPct val="75000"/>
              <a:buFont typeface="Wingdings" pitchFamily="2" charset="2"/>
              <a:buChar char="Ø"/>
            </a:pPr>
            <a:r>
              <a:rPr lang="en-US" sz="3400" dirty="0" smtClean="0">
                <a:latin typeface="Sans serif"/>
              </a:rPr>
              <a:t> Utilize telescoping blades to allow for stowage </a:t>
            </a:r>
            <a:br>
              <a:rPr lang="en-US" sz="3400" dirty="0" smtClean="0">
                <a:latin typeface="Sans serif"/>
              </a:rPr>
            </a:br>
            <a:r>
              <a:rPr lang="en-US" sz="3400" dirty="0" smtClean="0">
                <a:latin typeface="Sans serif"/>
              </a:rPr>
              <a:t>   during descent</a:t>
            </a:r>
          </a:p>
          <a:p>
            <a:pPr>
              <a:buSzPct val="75000"/>
              <a:buFont typeface="Wingdings" pitchFamily="2" charset="2"/>
              <a:buChar char="Ø"/>
            </a:pPr>
            <a:endParaRPr lang="en-US" sz="1600" dirty="0" smtClean="0">
              <a:latin typeface="Sans serif"/>
            </a:endParaRPr>
          </a:p>
          <a:p>
            <a:pPr>
              <a:buSzPct val="75000"/>
              <a:buFont typeface="Wingdings" pitchFamily="2" charset="2"/>
              <a:buChar char="Ø"/>
            </a:pPr>
            <a:r>
              <a:rPr lang="en-US" sz="3400" dirty="0" smtClean="0">
                <a:latin typeface="Sans serif"/>
              </a:rPr>
              <a:t> Achieve capsule reusability through a zero-</a:t>
            </a:r>
            <a:br>
              <a:rPr lang="en-US" sz="3400" dirty="0" smtClean="0">
                <a:latin typeface="Sans serif"/>
              </a:rPr>
            </a:br>
            <a:r>
              <a:rPr lang="en-US" sz="3400" dirty="0" smtClean="0">
                <a:latin typeface="Sans serif"/>
              </a:rPr>
              <a:t>   velocity, targeted touchdown on land</a:t>
            </a:r>
            <a:endParaRPr lang="en-US" sz="3400" dirty="0">
              <a:latin typeface="Sans serif"/>
            </a:endParaRPr>
          </a:p>
        </p:txBody>
      </p:sp>
      <p:pic>
        <p:nvPicPr>
          <p:cNvPr id="89" name="Picture 88" descr="black diamond with names.png"/>
          <p:cNvPicPr>
            <a:picLocks noChangeAspect="1"/>
          </p:cNvPicPr>
          <p:nvPr/>
        </p:nvPicPr>
        <p:blipFill>
          <a:blip r:embed="rId4"/>
          <a:stretch>
            <a:fillRect/>
          </a:stretch>
        </p:blipFill>
        <p:spPr>
          <a:xfrm>
            <a:off x="36536015" y="947228"/>
            <a:ext cx="3186109" cy="3186109"/>
          </a:xfrm>
          <a:prstGeom prst="rect">
            <a:avLst/>
          </a:prstGeom>
        </p:spPr>
      </p:pic>
      <p:sp>
        <p:nvSpPr>
          <p:cNvPr id="95" name="TextBox 94"/>
          <p:cNvSpPr txBox="1"/>
          <p:nvPr/>
        </p:nvSpPr>
        <p:spPr>
          <a:xfrm>
            <a:off x="2183017" y="5039045"/>
            <a:ext cx="8648311" cy="1015663"/>
          </a:xfrm>
          <a:prstGeom prst="rect">
            <a:avLst/>
          </a:prstGeom>
          <a:solidFill>
            <a:schemeClr val="tx2"/>
          </a:solidFill>
        </p:spPr>
        <p:txBody>
          <a:bodyPr wrap="square" rtlCol="0">
            <a:spAutoFit/>
          </a:bodyPr>
          <a:lstStyle/>
          <a:p>
            <a:pPr algn="ctr"/>
            <a:r>
              <a:rPr lang="en-US" sz="6000" b="1" dirty="0" smtClean="0">
                <a:solidFill>
                  <a:schemeClr val="bg1"/>
                </a:solidFill>
              </a:rPr>
              <a:t>Splashdown Concerns</a:t>
            </a:r>
            <a:endParaRPr lang="en-US" sz="6000" b="1" dirty="0">
              <a:solidFill>
                <a:schemeClr val="bg1"/>
              </a:solidFill>
            </a:endParaRPr>
          </a:p>
        </p:txBody>
      </p:sp>
      <p:sp>
        <p:nvSpPr>
          <p:cNvPr id="99" name="TextBox 98"/>
          <p:cNvSpPr txBox="1"/>
          <p:nvPr/>
        </p:nvSpPr>
        <p:spPr>
          <a:xfrm>
            <a:off x="31048779" y="25274163"/>
            <a:ext cx="10587550" cy="938719"/>
          </a:xfrm>
          <a:prstGeom prst="rect">
            <a:avLst/>
          </a:prstGeom>
          <a:solidFill>
            <a:schemeClr val="tx2"/>
          </a:solidFill>
        </p:spPr>
        <p:txBody>
          <a:bodyPr wrap="square" rtlCol="0">
            <a:spAutoFit/>
          </a:bodyPr>
          <a:lstStyle/>
          <a:p>
            <a:pPr algn="ctr"/>
            <a:r>
              <a:rPr lang="en-US" sz="5500" b="1" dirty="0" smtClean="0">
                <a:solidFill>
                  <a:schemeClr val="bg1"/>
                </a:solidFill>
              </a:rPr>
              <a:t>Acknowledgements and References</a:t>
            </a:r>
            <a:endParaRPr lang="en-US" sz="5500" b="1" dirty="0">
              <a:solidFill>
                <a:schemeClr val="bg1"/>
              </a:solidFill>
            </a:endParaRPr>
          </a:p>
        </p:txBody>
      </p:sp>
      <p:sp>
        <p:nvSpPr>
          <p:cNvPr id="101" name="TextBox 100"/>
          <p:cNvSpPr txBox="1"/>
          <p:nvPr/>
        </p:nvSpPr>
        <p:spPr>
          <a:xfrm>
            <a:off x="32637232" y="20012962"/>
            <a:ext cx="7461223" cy="1015663"/>
          </a:xfrm>
          <a:prstGeom prst="rect">
            <a:avLst/>
          </a:prstGeom>
          <a:solidFill>
            <a:schemeClr val="tx2"/>
          </a:solidFill>
        </p:spPr>
        <p:txBody>
          <a:bodyPr wrap="square" rtlCol="0">
            <a:spAutoFit/>
          </a:bodyPr>
          <a:lstStyle/>
          <a:p>
            <a:pPr algn="ctr"/>
            <a:r>
              <a:rPr lang="en-US" sz="6000" b="1" dirty="0" smtClean="0">
                <a:solidFill>
                  <a:schemeClr val="bg1"/>
                </a:solidFill>
              </a:rPr>
              <a:t>Future Work</a:t>
            </a:r>
            <a:endParaRPr lang="en-US" sz="6000" b="1" dirty="0">
              <a:solidFill>
                <a:schemeClr val="bg1"/>
              </a:solidFill>
            </a:endParaRPr>
          </a:p>
        </p:txBody>
      </p:sp>
      <p:sp>
        <p:nvSpPr>
          <p:cNvPr id="103" name="TextBox 102"/>
          <p:cNvSpPr txBox="1"/>
          <p:nvPr/>
        </p:nvSpPr>
        <p:spPr>
          <a:xfrm>
            <a:off x="30909476" y="26450200"/>
            <a:ext cx="10916007" cy="2308324"/>
          </a:xfrm>
          <a:prstGeom prst="rect">
            <a:avLst/>
          </a:prstGeom>
          <a:noFill/>
        </p:spPr>
        <p:txBody>
          <a:bodyPr wrap="square" rtlCol="0">
            <a:spAutoFit/>
          </a:bodyPr>
          <a:lstStyle/>
          <a:p>
            <a:pPr algn="just"/>
            <a:r>
              <a:rPr lang="en-US" sz="2400" dirty="0" smtClean="0">
                <a:latin typeface="Sans serif"/>
                <a:cs typeface="Sans serif"/>
              </a:rPr>
              <a:t>Team </a:t>
            </a:r>
            <a:r>
              <a:rPr lang="en-US" sz="2400" dirty="0" err="1" smtClean="0">
                <a:latin typeface="Sans serif"/>
                <a:cs typeface="Sans serif"/>
              </a:rPr>
              <a:t>RotoCapsule</a:t>
            </a:r>
            <a:r>
              <a:rPr lang="en-US" sz="2400" dirty="0" smtClean="0">
                <a:latin typeface="Sans serif"/>
                <a:cs typeface="Sans serif"/>
              </a:rPr>
              <a:t> would like to thank the entire Johnson Space Center team, specifically Mr. Jeffrey Hagen, our mentor in the Rice faculty, Dr. Andrew Meade, our junior observer, Jeffrey Lee, and Team Electric Owl. We would also like to thank Mr. Joe </a:t>
            </a:r>
            <a:r>
              <a:rPr lang="en-US" sz="2400" dirty="0" err="1" smtClean="0">
                <a:latin typeface="Sans serif"/>
                <a:cs typeface="Sans serif"/>
              </a:rPr>
              <a:t>Gesenhues</a:t>
            </a:r>
            <a:r>
              <a:rPr lang="en-US" sz="2400" dirty="0" smtClean="0">
                <a:latin typeface="Sans serif"/>
                <a:cs typeface="Sans serif"/>
              </a:rPr>
              <a:t> and Mr. Carlos </a:t>
            </a:r>
            <a:r>
              <a:rPr lang="en-US" sz="2400" dirty="0" err="1" smtClean="0">
                <a:latin typeface="Sans serif"/>
                <a:cs typeface="Sans serif"/>
              </a:rPr>
              <a:t>Amaro</a:t>
            </a:r>
            <a:r>
              <a:rPr lang="en-US" sz="2400" dirty="0" smtClean="0">
                <a:latin typeface="Sans serif"/>
                <a:cs typeface="Sans serif"/>
              </a:rPr>
              <a:t>. Funding provided by the Rice </a:t>
            </a:r>
            <a:r>
              <a:rPr lang="en-US" sz="2400" dirty="0" err="1" smtClean="0">
                <a:latin typeface="Sans serif"/>
                <a:cs typeface="Sans serif"/>
              </a:rPr>
              <a:t>Oshman</a:t>
            </a:r>
            <a:r>
              <a:rPr lang="en-US" sz="2400" dirty="0" smtClean="0">
                <a:latin typeface="Sans serif"/>
                <a:cs typeface="Sans serif"/>
              </a:rPr>
              <a:t> Engineering Design Kitchen.</a:t>
            </a:r>
          </a:p>
          <a:p>
            <a:pPr algn="just"/>
            <a:endParaRPr lang="en-US" sz="2400" dirty="0"/>
          </a:p>
        </p:txBody>
      </p:sp>
      <p:sp>
        <p:nvSpPr>
          <p:cNvPr id="104" name="TextBox 103"/>
          <p:cNvSpPr txBox="1"/>
          <p:nvPr/>
        </p:nvSpPr>
        <p:spPr>
          <a:xfrm>
            <a:off x="30909476" y="28561193"/>
            <a:ext cx="11724424" cy="3785652"/>
          </a:xfrm>
          <a:prstGeom prst="rect">
            <a:avLst/>
          </a:prstGeom>
          <a:noFill/>
        </p:spPr>
        <p:txBody>
          <a:bodyPr wrap="square" rtlCol="0">
            <a:spAutoFit/>
          </a:bodyPr>
          <a:lstStyle/>
          <a:p>
            <a:r>
              <a:rPr lang="en-US" sz="2400" dirty="0" smtClean="0">
                <a:latin typeface="Sans serif"/>
              </a:rPr>
              <a:t>Hagen, Jeffrey. Rotor Landing Technology for Crew Exploration Vehicle (CEV)      </a:t>
            </a:r>
            <a:br>
              <a:rPr lang="en-US" sz="2400" dirty="0" smtClean="0">
                <a:latin typeface="Sans serif"/>
              </a:rPr>
            </a:br>
            <a:r>
              <a:rPr lang="en-US" sz="2400" dirty="0" smtClean="0">
                <a:latin typeface="Sans serif"/>
              </a:rPr>
              <a:t>        Earth-to-Orbit Crew Transport,  Lockheed Martin Space Operations,  </a:t>
            </a:r>
            <a:br>
              <a:rPr lang="en-US" sz="2400" dirty="0" smtClean="0">
                <a:latin typeface="Sans serif"/>
              </a:rPr>
            </a:br>
            <a:r>
              <a:rPr lang="en-US" sz="2400" dirty="0" smtClean="0">
                <a:latin typeface="Sans serif"/>
              </a:rPr>
              <a:t>        Kemah, TX, AIAA-2005-2508, 1st Space Exploration Conference: </a:t>
            </a:r>
            <a:br>
              <a:rPr lang="en-US" sz="2400" dirty="0" smtClean="0">
                <a:latin typeface="Sans serif"/>
              </a:rPr>
            </a:br>
            <a:r>
              <a:rPr lang="en-US" sz="2400" dirty="0" smtClean="0">
                <a:latin typeface="Sans serif"/>
              </a:rPr>
              <a:t>        Continuing the Voyage of Discovery, Orlando, Florida, Jan. 30-1, 2005</a:t>
            </a:r>
          </a:p>
          <a:p>
            <a:r>
              <a:rPr lang="en-US" sz="2400" dirty="0" smtClean="0">
                <a:latin typeface="Sans serif"/>
              </a:rPr>
              <a:t>Levin, Alan D., and Ronald C. Smith. </a:t>
            </a:r>
            <a:r>
              <a:rPr lang="en-US" sz="2400" i="1" dirty="0" smtClean="0">
                <a:latin typeface="Sans serif"/>
              </a:rPr>
              <a:t>An Analytical Investigation of the </a:t>
            </a:r>
            <a:br>
              <a:rPr lang="en-US" sz="2400" i="1" dirty="0" smtClean="0">
                <a:latin typeface="Sans serif"/>
              </a:rPr>
            </a:br>
            <a:r>
              <a:rPr lang="en-US" sz="2400" i="1" dirty="0" smtClean="0">
                <a:latin typeface="Sans serif"/>
              </a:rPr>
              <a:t>         Aerodynamic and Performance Characteristics of an Unpowered Rotor </a:t>
            </a:r>
            <a:br>
              <a:rPr lang="en-US" sz="2400" i="1" dirty="0" smtClean="0">
                <a:latin typeface="Sans serif"/>
              </a:rPr>
            </a:br>
            <a:r>
              <a:rPr lang="en-US" sz="2400" i="1" dirty="0" smtClean="0">
                <a:latin typeface="Sans serif"/>
              </a:rPr>
              <a:t>        Entry Vehicle</a:t>
            </a:r>
            <a:r>
              <a:rPr lang="en-US" sz="2400" dirty="0" smtClean="0">
                <a:latin typeface="Sans serif"/>
              </a:rPr>
              <a:t>. NASA TN 0-4537. NASA Ames, 1968. Print. </a:t>
            </a:r>
          </a:p>
          <a:p>
            <a:r>
              <a:rPr lang="en-US" sz="2400" dirty="0" err="1" smtClean="0">
                <a:latin typeface="Sans serif"/>
              </a:rPr>
              <a:t>Seddon</a:t>
            </a:r>
            <a:r>
              <a:rPr lang="en-US" sz="2400" dirty="0" smtClean="0">
                <a:latin typeface="Sans serif"/>
              </a:rPr>
              <a:t>, J., and Simon Newman. </a:t>
            </a:r>
            <a:r>
              <a:rPr lang="en-US" sz="2400" i="1" dirty="0" smtClean="0">
                <a:latin typeface="Sans serif"/>
              </a:rPr>
              <a:t>Basic Helicopter Aerodynamics</a:t>
            </a:r>
            <a:r>
              <a:rPr lang="en-US" sz="2400" dirty="0" smtClean="0">
                <a:latin typeface="Sans serif"/>
              </a:rPr>
              <a:t>. Reston, VA: </a:t>
            </a:r>
            <a:br>
              <a:rPr lang="en-US" sz="2400" dirty="0" smtClean="0">
                <a:latin typeface="Sans serif"/>
              </a:rPr>
            </a:br>
            <a:r>
              <a:rPr lang="en-US" sz="2400" dirty="0" smtClean="0">
                <a:latin typeface="Sans serif"/>
              </a:rPr>
              <a:t>         AIAA, 2001. 4-9. Print.</a:t>
            </a:r>
          </a:p>
          <a:p>
            <a:endParaRPr lang="en-US" sz="2400" dirty="0"/>
          </a:p>
        </p:txBody>
      </p:sp>
      <p:sp>
        <p:nvSpPr>
          <p:cNvPr id="110" name="TextBox 109"/>
          <p:cNvSpPr txBox="1"/>
          <p:nvPr/>
        </p:nvSpPr>
        <p:spPr>
          <a:xfrm>
            <a:off x="2183017" y="13819214"/>
            <a:ext cx="8583532" cy="1015663"/>
          </a:xfrm>
          <a:prstGeom prst="rect">
            <a:avLst/>
          </a:prstGeom>
          <a:solidFill>
            <a:schemeClr val="tx2"/>
          </a:solidFill>
        </p:spPr>
        <p:txBody>
          <a:bodyPr wrap="square" rtlCol="0">
            <a:spAutoFit/>
          </a:bodyPr>
          <a:lstStyle/>
          <a:p>
            <a:pPr algn="ctr"/>
            <a:r>
              <a:rPr lang="en-US" sz="6000" b="1" dirty="0" smtClean="0">
                <a:solidFill>
                  <a:schemeClr val="bg1"/>
                </a:solidFill>
              </a:rPr>
              <a:t>Proposed Solution</a:t>
            </a:r>
            <a:endParaRPr lang="en-US" sz="6000" b="1" dirty="0">
              <a:solidFill>
                <a:schemeClr val="bg1"/>
              </a:solidFill>
            </a:endParaRPr>
          </a:p>
        </p:txBody>
      </p:sp>
      <p:cxnSp>
        <p:nvCxnSpPr>
          <p:cNvPr id="70" name="Straight Connector 69"/>
          <p:cNvCxnSpPr/>
          <p:nvPr/>
        </p:nvCxnSpPr>
        <p:spPr>
          <a:xfrm>
            <a:off x="1181101" y="13182600"/>
            <a:ext cx="10657672" cy="0"/>
          </a:xfrm>
          <a:prstGeom prst="line">
            <a:avLst/>
          </a:prstGeom>
          <a:ln w="5715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31010679" y="28405329"/>
            <a:ext cx="10556428" cy="41564"/>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nvGrpSpPr>
          <p:cNvPr id="79" name="Group 78"/>
          <p:cNvGrpSpPr>
            <a:grpSpLocks noChangeAspect="1"/>
          </p:cNvGrpSpPr>
          <p:nvPr/>
        </p:nvGrpSpPr>
        <p:grpSpPr>
          <a:xfrm>
            <a:off x="1860731" y="20246001"/>
            <a:ext cx="8905818" cy="8297581"/>
            <a:chOff x="2113747" y="13592836"/>
            <a:chExt cx="9725025" cy="9060839"/>
          </a:xfrm>
        </p:grpSpPr>
        <p:grpSp>
          <p:nvGrpSpPr>
            <p:cNvPr id="80" name="Group 108"/>
            <p:cNvGrpSpPr/>
            <p:nvPr/>
          </p:nvGrpSpPr>
          <p:grpSpPr>
            <a:xfrm>
              <a:off x="2113747" y="13592836"/>
              <a:ext cx="9725025" cy="8153400"/>
              <a:chOff x="2113747" y="14609756"/>
              <a:chExt cx="9725025" cy="8153400"/>
            </a:xfrm>
          </p:grpSpPr>
          <p:pic>
            <p:nvPicPr>
              <p:cNvPr id="84" name="Picture 2"/>
              <p:cNvPicPr>
                <a:picLocks noChangeAspect="1" noChangeArrowheads="1"/>
              </p:cNvPicPr>
              <p:nvPr/>
            </p:nvPicPr>
            <p:blipFill>
              <a:blip r:embed="rId5"/>
              <a:srcRect/>
              <a:stretch>
                <a:fillRect/>
              </a:stretch>
            </p:blipFill>
            <p:spPr bwMode="auto">
              <a:xfrm>
                <a:off x="2113747" y="14609756"/>
                <a:ext cx="9725025" cy="8153400"/>
              </a:xfrm>
              <a:prstGeom prst="rect">
                <a:avLst/>
              </a:prstGeom>
              <a:noFill/>
              <a:ln w="57150">
                <a:noFill/>
                <a:miter lim="800000"/>
                <a:headEnd/>
                <a:tailEnd/>
              </a:ln>
            </p:spPr>
          </p:pic>
          <p:cxnSp>
            <p:nvCxnSpPr>
              <p:cNvPr id="85" name="Straight Arrow Connector 84"/>
              <p:cNvCxnSpPr/>
              <p:nvPr/>
            </p:nvCxnSpPr>
            <p:spPr>
              <a:xfrm>
                <a:off x="7017377" y="16067152"/>
                <a:ext cx="1324304" cy="511656"/>
              </a:xfrm>
              <a:prstGeom prst="straightConnector1">
                <a:avLst/>
              </a:prstGeom>
              <a:ln w="508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5400000">
                <a:off x="9728453" y="19278672"/>
                <a:ext cx="1010181" cy="509752"/>
              </a:xfrm>
              <a:prstGeom prst="straightConnector1">
                <a:avLst/>
              </a:prstGeom>
              <a:ln w="508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0800000">
                <a:off x="5183988" y="20038639"/>
                <a:ext cx="1018171" cy="567072"/>
              </a:xfrm>
              <a:prstGeom prst="straightConnector1">
                <a:avLst/>
              </a:prstGeom>
              <a:ln w="508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82" name="TextBox 81"/>
            <p:cNvSpPr txBox="1"/>
            <p:nvPr/>
          </p:nvSpPr>
          <p:spPr>
            <a:xfrm>
              <a:off x="3132863" y="21746238"/>
              <a:ext cx="8431876" cy="907437"/>
            </a:xfrm>
            <a:prstGeom prst="rect">
              <a:avLst/>
            </a:prstGeom>
            <a:noFill/>
          </p:spPr>
          <p:txBody>
            <a:bodyPr wrap="square" rtlCol="0">
              <a:spAutoFit/>
            </a:bodyPr>
            <a:lstStyle/>
            <a:p>
              <a:pPr algn="ctr"/>
              <a:r>
                <a:rPr lang="en-US" sz="2400" dirty="0" smtClean="0">
                  <a:latin typeface="Sans serif"/>
                </a:rPr>
                <a:t>Fig. 1. Artist’s rendition of a fully integrated autorotation telescoping system</a:t>
              </a:r>
              <a:endParaRPr lang="en-US" sz="2400" dirty="0">
                <a:latin typeface="Sans serif"/>
              </a:endParaRPr>
            </a:p>
          </p:txBody>
        </p:sp>
      </p:grpSp>
      <p:grpSp>
        <p:nvGrpSpPr>
          <p:cNvPr id="143" name="Group 142"/>
          <p:cNvGrpSpPr/>
          <p:nvPr/>
        </p:nvGrpSpPr>
        <p:grpSpPr>
          <a:xfrm>
            <a:off x="14924313" y="9998880"/>
            <a:ext cx="9006068" cy="8595360"/>
            <a:chOff x="33163661" y="10032708"/>
            <a:chExt cx="9006068" cy="8595360"/>
          </a:xfrm>
        </p:grpSpPr>
        <p:sp>
          <p:nvSpPr>
            <p:cNvPr id="100" name="Rectangle 99"/>
            <p:cNvSpPr/>
            <p:nvPr/>
          </p:nvSpPr>
          <p:spPr>
            <a:xfrm>
              <a:off x="33163661" y="10032708"/>
              <a:ext cx="9006068" cy="8595360"/>
            </a:xfrm>
            <a:prstGeom prst="rect">
              <a:avLst/>
            </a:prstGeom>
            <a:solidFill>
              <a:schemeClr val="bg1"/>
            </a:solidFill>
            <a:ln w="889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9" name="Group 118"/>
            <p:cNvGrpSpPr/>
            <p:nvPr/>
          </p:nvGrpSpPr>
          <p:grpSpPr>
            <a:xfrm>
              <a:off x="33517014" y="10238831"/>
              <a:ext cx="8313500" cy="2592558"/>
              <a:chOff x="14879324" y="14606712"/>
              <a:chExt cx="8313500" cy="2592558"/>
            </a:xfrm>
          </p:grpSpPr>
          <p:pic>
            <p:nvPicPr>
              <p:cNvPr id="102" name="Picture 101" descr="CIMG0286.JPG"/>
              <p:cNvPicPr>
                <a:picLocks noChangeAspect="1"/>
              </p:cNvPicPr>
              <p:nvPr/>
            </p:nvPicPr>
            <p:blipFill>
              <a:blip r:embed="rId6"/>
              <a:srcRect l="3835" t="36908" r="3835" b="32724"/>
              <a:stretch>
                <a:fillRect/>
              </a:stretch>
            </p:blipFill>
            <p:spPr>
              <a:xfrm>
                <a:off x="14879324" y="14606712"/>
                <a:ext cx="8313500" cy="2050837"/>
              </a:xfrm>
              <a:prstGeom prst="rect">
                <a:avLst/>
              </a:prstGeom>
              <a:ln w="57150">
                <a:solidFill>
                  <a:schemeClr val="tx2"/>
                </a:solidFill>
              </a:ln>
            </p:spPr>
          </p:pic>
          <p:sp>
            <p:nvSpPr>
              <p:cNvPr id="116" name="TextBox 115"/>
              <p:cNvSpPr txBox="1"/>
              <p:nvPr/>
            </p:nvSpPr>
            <p:spPr>
              <a:xfrm>
                <a:off x="14879324" y="16737605"/>
                <a:ext cx="8293526" cy="461665"/>
              </a:xfrm>
              <a:prstGeom prst="rect">
                <a:avLst/>
              </a:prstGeom>
              <a:noFill/>
            </p:spPr>
            <p:txBody>
              <a:bodyPr wrap="square" rtlCol="0">
                <a:spAutoFit/>
              </a:bodyPr>
              <a:lstStyle/>
              <a:p>
                <a:pPr algn="ctr"/>
                <a:r>
                  <a:rPr lang="en-US" sz="2400" dirty="0" smtClean="0">
                    <a:latin typeface="Sans serif"/>
                  </a:rPr>
                  <a:t>Fig. 3. Blades before telescoping</a:t>
                </a:r>
                <a:endParaRPr lang="en-US" sz="2400" dirty="0">
                  <a:latin typeface="Sans serif"/>
                </a:endParaRPr>
              </a:p>
            </p:txBody>
          </p:sp>
        </p:grpSp>
        <p:grpSp>
          <p:nvGrpSpPr>
            <p:cNvPr id="121" name="Group 120"/>
            <p:cNvGrpSpPr/>
            <p:nvPr/>
          </p:nvGrpSpPr>
          <p:grpSpPr>
            <a:xfrm>
              <a:off x="33516927" y="15888286"/>
              <a:ext cx="8311806" cy="2592559"/>
              <a:chOff x="33295298" y="14606712"/>
              <a:chExt cx="8311806" cy="2592559"/>
            </a:xfrm>
          </p:grpSpPr>
          <p:pic>
            <p:nvPicPr>
              <p:cNvPr id="115" name="Picture 114" descr="CIMG0285.JPG"/>
              <p:cNvPicPr>
                <a:picLocks noChangeAspect="1"/>
              </p:cNvPicPr>
              <p:nvPr/>
            </p:nvPicPr>
            <p:blipFill>
              <a:blip r:embed="rId7"/>
              <a:srcRect l="3835" t="37152" r="3835" b="32474"/>
              <a:stretch>
                <a:fillRect/>
              </a:stretch>
            </p:blipFill>
            <p:spPr>
              <a:xfrm>
                <a:off x="33295298" y="14606712"/>
                <a:ext cx="8311806" cy="2050837"/>
              </a:xfrm>
              <a:prstGeom prst="rect">
                <a:avLst/>
              </a:prstGeom>
              <a:ln w="57150">
                <a:solidFill>
                  <a:schemeClr val="tx2"/>
                </a:solidFill>
              </a:ln>
            </p:spPr>
          </p:pic>
          <p:sp>
            <p:nvSpPr>
              <p:cNvPr id="117" name="TextBox 116"/>
              <p:cNvSpPr txBox="1"/>
              <p:nvPr/>
            </p:nvSpPr>
            <p:spPr>
              <a:xfrm>
                <a:off x="33295298" y="16737606"/>
                <a:ext cx="8293526" cy="461665"/>
              </a:xfrm>
              <a:prstGeom prst="rect">
                <a:avLst/>
              </a:prstGeom>
              <a:noFill/>
            </p:spPr>
            <p:txBody>
              <a:bodyPr wrap="square" rtlCol="0">
                <a:spAutoFit/>
              </a:bodyPr>
              <a:lstStyle/>
              <a:p>
                <a:pPr algn="ctr"/>
                <a:r>
                  <a:rPr lang="en-US" sz="2400" dirty="0" smtClean="0">
                    <a:latin typeface="Sans serif"/>
                  </a:rPr>
                  <a:t>Fig. 5. Blades fully telescoped</a:t>
                </a:r>
                <a:endParaRPr lang="en-US" sz="2400" dirty="0">
                  <a:latin typeface="Sans serif"/>
                </a:endParaRPr>
              </a:p>
            </p:txBody>
          </p:sp>
        </p:grpSp>
        <p:grpSp>
          <p:nvGrpSpPr>
            <p:cNvPr id="120" name="Group 119"/>
            <p:cNvGrpSpPr/>
            <p:nvPr/>
          </p:nvGrpSpPr>
          <p:grpSpPr>
            <a:xfrm>
              <a:off x="33517014" y="13060186"/>
              <a:ext cx="8311719" cy="2592559"/>
              <a:chOff x="24064015" y="14606712"/>
              <a:chExt cx="8311719" cy="2592559"/>
            </a:xfrm>
          </p:grpSpPr>
          <p:pic>
            <p:nvPicPr>
              <p:cNvPr id="114" name="Picture 113" descr="CIMG0284.JPG"/>
              <p:cNvPicPr>
                <a:picLocks noChangeAspect="1"/>
              </p:cNvPicPr>
              <p:nvPr/>
            </p:nvPicPr>
            <p:blipFill>
              <a:blip r:embed="rId8"/>
              <a:srcRect l="3835" t="36903" r="3835" b="32722"/>
              <a:stretch>
                <a:fillRect/>
              </a:stretch>
            </p:blipFill>
            <p:spPr>
              <a:xfrm>
                <a:off x="24064015" y="14606712"/>
                <a:ext cx="8311719" cy="2050837"/>
              </a:xfrm>
              <a:prstGeom prst="rect">
                <a:avLst/>
              </a:prstGeom>
              <a:ln w="57150">
                <a:solidFill>
                  <a:schemeClr val="tx2"/>
                </a:solidFill>
              </a:ln>
            </p:spPr>
          </p:pic>
          <p:sp>
            <p:nvSpPr>
              <p:cNvPr id="118" name="TextBox 117"/>
              <p:cNvSpPr txBox="1"/>
              <p:nvPr/>
            </p:nvSpPr>
            <p:spPr>
              <a:xfrm>
                <a:off x="24064015" y="16737606"/>
                <a:ext cx="8293526" cy="461665"/>
              </a:xfrm>
              <a:prstGeom prst="rect">
                <a:avLst/>
              </a:prstGeom>
              <a:noFill/>
            </p:spPr>
            <p:txBody>
              <a:bodyPr wrap="square" rtlCol="0">
                <a:spAutoFit/>
              </a:bodyPr>
              <a:lstStyle/>
              <a:p>
                <a:pPr algn="ctr"/>
                <a:r>
                  <a:rPr lang="en-US" sz="2400" dirty="0" smtClean="0">
                    <a:latin typeface="Sans serif"/>
                  </a:rPr>
                  <a:t>Fig. 4. Blades half telescoped </a:t>
                </a:r>
                <a:endParaRPr lang="en-US" sz="2400" dirty="0">
                  <a:latin typeface="Sans serif"/>
                </a:endParaRPr>
              </a:p>
            </p:txBody>
          </p:sp>
        </p:grpSp>
      </p:grpSp>
      <p:sp>
        <p:nvSpPr>
          <p:cNvPr id="122" name="TextBox 121"/>
          <p:cNvSpPr txBox="1"/>
          <p:nvPr/>
        </p:nvSpPr>
        <p:spPr>
          <a:xfrm>
            <a:off x="12692495" y="6640132"/>
            <a:ext cx="15299470" cy="3170099"/>
          </a:xfrm>
          <a:prstGeom prst="rect">
            <a:avLst/>
          </a:prstGeom>
          <a:noFill/>
        </p:spPr>
        <p:txBody>
          <a:bodyPr wrap="square" rtlCol="0">
            <a:spAutoFit/>
          </a:bodyPr>
          <a:lstStyle/>
          <a:p>
            <a:pPr marL="406400" indent="-406400">
              <a:buSzPct val="75000"/>
              <a:buFont typeface="Wingdings" pitchFamily="2" charset="2"/>
              <a:buChar char="Ø"/>
            </a:pPr>
            <a:r>
              <a:rPr lang="en-US" sz="3400" dirty="0" smtClean="0">
                <a:latin typeface="Sans serif"/>
              </a:rPr>
              <a:t>A pair of dual section carbon-fiber rotor blades at  ~1/15 scale</a:t>
            </a:r>
          </a:p>
          <a:p>
            <a:pPr marL="406400" indent="-406400">
              <a:buSzPct val="75000"/>
              <a:buFont typeface="Wingdings" pitchFamily="2" charset="2"/>
              <a:buChar char="Ø"/>
            </a:pPr>
            <a:endParaRPr lang="en-US" sz="1600" dirty="0" smtClean="0">
              <a:latin typeface="Sans serif"/>
            </a:endParaRPr>
          </a:p>
          <a:p>
            <a:pPr marL="914400" lvl="1" indent="-406400">
              <a:buSzPct val="75000"/>
              <a:buFont typeface="Wingdings" pitchFamily="2" charset="2"/>
              <a:buChar char="Ø"/>
            </a:pPr>
            <a:r>
              <a:rPr lang="en-US" sz="3400" dirty="0" smtClean="0">
                <a:latin typeface="Sans serif"/>
              </a:rPr>
              <a:t>Stationary sections are firmly attached to the hub</a:t>
            </a:r>
          </a:p>
          <a:p>
            <a:pPr marL="406400" indent="-406400">
              <a:buSzPct val="75000"/>
              <a:buFont typeface="Wingdings" pitchFamily="2" charset="2"/>
              <a:buChar char="Ø"/>
            </a:pPr>
            <a:endParaRPr lang="en-US" sz="1600" dirty="0" smtClean="0">
              <a:latin typeface="Sans serif"/>
            </a:endParaRPr>
          </a:p>
          <a:p>
            <a:pPr marL="914400" lvl="1" indent="-406400">
              <a:buSzPct val="75000"/>
              <a:buFont typeface="Wingdings" pitchFamily="2" charset="2"/>
              <a:buChar char="Ø"/>
            </a:pPr>
            <a:r>
              <a:rPr lang="en-US" sz="3400" dirty="0" smtClean="0">
                <a:latin typeface="Sans serif"/>
              </a:rPr>
              <a:t>Telescoping sections are designed to float inside the stationary sections</a:t>
            </a:r>
          </a:p>
          <a:p>
            <a:pPr marL="406400" indent="-406400">
              <a:buSzPct val="75000"/>
              <a:buFont typeface="Wingdings" pitchFamily="2" charset="2"/>
              <a:buChar char="Ø"/>
            </a:pPr>
            <a:endParaRPr lang="en-US" sz="1600" dirty="0" smtClean="0">
              <a:latin typeface="Sans serif"/>
            </a:endParaRPr>
          </a:p>
          <a:p>
            <a:pPr marL="406400" indent="-406400">
              <a:buSzPct val="75000"/>
              <a:buFont typeface="Wingdings" pitchFamily="2" charset="2"/>
              <a:buChar char="Ø"/>
            </a:pPr>
            <a:r>
              <a:rPr lang="en-US" sz="3400" dirty="0" smtClean="0">
                <a:latin typeface="Sans serif"/>
              </a:rPr>
              <a:t>Simple symmetric NACA 0025 airfoils</a:t>
            </a:r>
          </a:p>
          <a:p>
            <a:pPr marL="406400" indent="-406400">
              <a:buSzPct val="75000"/>
              <a:buFont typeface="Wingdings" pitchFamily="2" charset="2"/>
              <a:buChar char="Ø"/>
            </a:pPr>
            <a:endParaRPr lang="en-US" sz="1600" dirty="0" smtClean="0">
              <a:latin typeface="Sans serif"/>
            </a:endParaRPr>
          </a:p>
        </p:txBody>
      </p:sp>
      <p:sp>
        <p:nvSpPr>
          <p:cNvPr id="127" name="TextBox 126"/>
          <p:cNvSpPr txBox="1"/>
          <p:nvPr/>
        </p:nvSpPr>
        <p:spPr>
          <a:xfrm>
            <a:off x="1846999" y="29471247"/>
            <a:ext cx="9251029" cy="2123658"/>
          </a:xfrm>
          <a:prstGeom prst="rect">
            <a:avLst/>
          </a:prstGeom>
          <a:solidFill>
            <a:schemeClr val="tx2"/>
          </a:solidFill>
        </p:spPr>
        <p:txBody>
          <a:bodyPr wrap="square" rtlCol="0" anchor="ctr">
            <a:spAutoFit/>
          </a:bodyPr>
          <a:lstStyle/>
          <a:p>
            <a:pPr algn="ctr"/>
            <a:r>
              <a:rPr lang="en-US" sz="4400" b="1" dirty="0" smtClean="0">
                <a:solidFill>
                  <a:schemeClr val="bg1"/>
                </a:solidFill>
              </a:rPr>
              <a:t>Our goal is to design and fabricate a prototype demonstrating telescoping rotor blades under powered rotation.</a:t>
            </a:r>
          </a:p>
        </p:txBody>
      </p:sp>
      <p:grpSp>
        <p:nvGrpSpPr>
          <p:cNvPr id="133" name="Group 132"/>
          <p:cNvGrpSpPr/>
          <p:nvPr/>
        </p:nvGrpSpPr>
        <p:grpSpPr>
          <a:xfrm>
            <a:off x="27798166" y="5389422"/>
            <a:ext cx="13807041" cy="4933104"/>
            <a:chOff x="28712559" y="5039044"/>
            <a:chExt cx="13807041" cy="4933104"/>
          </a:xfrm>
        </p:grpSpPr>
        <p:grpSp>
          <p:nvGrpSpPr>
            <p:cNvPr id="134" name="Group 111"/>
            <p:cNvGrpSpPr/>
            <p:nvPr/>
          </p:nvGrpSpPr>
          <p:grpSpPr>
            <a:xfrm>
              <a:off x="28712559" y="5897569"/>
              <a:ext cx="13029785" cy="4074579"/>
              <a:chOff x="21774402" y="5972443"/>
              <a:chExt cx="13029785" cy="4074579"/>
            </a:xfrm>
          </p:grpSpPr>
          <p:pic>
            <p:nvPicPr>
              <p:cNvPr id="141" name="Picture 140" descr="poster hub image-2.png"/>
              <p:cNvPicPr>
                <a:picLocks noChangeAspect="1"/>
              </p:cNvPicPr>
              <p:nvPr/>
            </p:nvPicPr>
            <p:blipFill>
              <a:blip r:embed="rId9"/>
              <a:stretch>
                <a:fillRect/>
              </a:stretch>
            </p:blipFill>
            <p:spPr>
              <a:xfrm>
                <a:off x="21774402" y="5972443"/>
                <a:ext cx="13029785" cy="3473316"/>
              </a:xfrm>
              <a:prstGeom prst="rect">
                <a:avLst/>
              </a:prstGeom>
            </p:spPr>
          </p:pic>
          <p:sp>
            <p:nvSpPr>
              <p:cNvPr id="142" name="TextBox 141"/>
              <p:cNvSpPr txBox="1"/>
              <p:nvPr/>
            </p:nvSpPr>
            <p:spPr>
              <a:xfrm>
                <a:off x="21774403" y="9585357"/>
                <a:ext cx="13029784" cy="461665"/>
              </a:xfrm>
              <a:prstGeom prst="rect">
                <a:avLst/>
              </a:prstGeom>
              <a:noFill/>
            </p:spPr>
            <p:txBody>
              <a:bodyPr wrap="square" rtlCol="0">
                <a:spAutoFit/>
              </a:bodyPr>
              <a:lstStyle/>
              <a:p>
                <a:pPr algn="ctr"/>
                <a:r>
                  <a:rPr lang="en-US" sz="2400" dirty="0" smtClean="0">
                    <a:latin typeface="Sans serif"/>
                  </a:rPr>
                  <a:t>Fig. 2. Blade Assembly and Two Groove Pulley</a:t>
                </a:r>
                <a:endParaRPr lang="en-US" sz="2400" dirty="0">
                  <a:latin typeface="Sans serif"/>
                </a:endParaRPr>
              </a:p>
            </p:txBody>
          </p:sp>
        </p:grpSp>
        <p:cxnSp>
          <p:nvCxnSpPr>
            <p:cNvPr id="135" name="Straight Arrow Connector 134"/>
            <p:cNvCxnSpPr>
              <a:stCxn id="136" idx="2"/>
            </p:cNvCxnSpPr>
            <p:nvPr/>
          </p:nvCxnSpPr>
          <p:spPr>
            <a:xfrm rot="16200000" flipH="1">
              <a:off x="35574874" y="5142497"/>
              <a:ext cx="2087025" cy="3172779"/>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sp>
          <p:nvSpPr>
            <p:cNvPr id="136" name="TextBox 135"/>
            <p:cNvSpPr txBox="1"/>
            <p:nvPr/>
          </p:nvSpPr>
          <p:spPr>
            <a:xfrm>
              <a:off x="34240876" y="5039044"/>
              <a:ext cx="1582241" cy="646331"/>
            </a:xfrm>
            <a:prstGeom prst="rect">
              <a:avLst/>
            </a:prstGeom>
            <a:noFill/>
          </p:spPr>
          <p:txBody>
            <a:bodyPr wrap="square" rtlCol="0">
              <a:spAutoFit/>
            </a:bodyPr>
            <a:lstStyle/>
            <a:p>
              <a:r>
                <a:rPr lang="en-US" sz="3600" dirty="0" smtClean="0">
                  <a:latin typeface="Sans serif"/>
                </a:rPr>
                <a:t>Hub</a:t>
              </a:r>
              <a:endParaRPr lang="en-US" sz="3600" dirty="0">
                <a:latin typeface="Sans serif"/>
              </a:endParaRPr>
            </a:p>
          </p:txBody>
        </p:sp>
        <p:cxnSp>
          <p:nvCxnSpPr>
            <p:cNvPr id="137" name="Straight Arrow Connector 136"/>
            <p:cNvCxnSpPr/>
            <p:nvPr/>
          </p:nvCxnSpPr>
          <p:spPr>
            <a:xfrm rot="5400000">
              <a:off x="39375971" y="5974382"/>
              <a:ext cx="1487740" cy="795432"/>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sp>
          <p:nvSpPr>
            <p:cNvPr id="138" name="TextBox 137"/>
            <p:cNvSpPr txBox="1"/>
            <p:nvPr/>
          </p:nvSpPr>
          <p:spPr>
            <a:xfrm>
              <a:off x="38204774" y="5039045"/>
              <a:ext cx="4314826" cy="646331"/>
            </a:xfrm>
            <a:prstGeom prst="rect">
              <a:avLst/>
            </a:prstGeom>
            <a:noFill/>
          </p:spPr>
          <p:txBody>
            <a:bodyPr wrap="square" rtlCol="0">
              <a:spAutoFit/>
            </a:bodyPr>
            <a:lstStyle/>
            <a:p>
              <a:r>
                <a:rPr lang="en-US" sz="3600" dirty="0" smtClean="0">
                  <a:latin typeface="Sans serif"/>
                </a:rPr>
                <a:t>Two Groove Pulley</a:t>
              </a:r>
              <a:endParaRPr lang="en-US" sz="3600" dirty="0">
                <a:latin typeface="Sans serif"/>
              </a:endParaRPr>
            </a:p>
          </p:txBody>
        </p:sp>
        <p:sp>
          <p:nvSpPr>
            <p:cNvPr id="139" name="TextBox 138"/>
            <p:cNvSpPr txBox="1"/>
            <p:nvPr/>
          </p:nvSpPr>
          <p:spPr>
            <a:xfrm>
              <a:off x="35823117" y="5039045"/>
              <a:ext cx="2295138" cy="646331"/>
            </a:xfrm>
            <a:prstGeom prst="rect">
              <a:avLst/>
            </a:prstGeom>
            <a:noFill/>
          </p:spPr>
          <p:txBody>
            <a:bodyPr wrap="square" rtlCol="0">
              <a:spAutoFit/>
            </a:bodyPr>
            <a:lstStyle/>
            <a:p>
              <a:r>
                <a:rPr lang="en-US" sz="3600" dirty="0" smtClean="0">
                  <a:latin typeface="Sans serif"/>
                </a:rPr>
                <a:t>Driveshaft</a:t>
              </a:r>
              <a:endParaRPr lang="en-US" sz="3600" dirty="0">
                <a:latin typeface="Sans serif"/>
              </a:endParaRPr>
            </a:p>
          </p:txBody>
        </p:sp>
        <p:cxnSp>
          <p:nvCxnSpPr>
            <p:cNvPr id="140" name="Straight Arrow Connector 139"/>
            <p:cNvCxnSpPr>
              <a:stCxn id="139" idx="2"/>
            </p:cNvCxnSpPr>
            <p:nvPr/>
          </p:nvCxnSpPr>
          <p:spPr>
            <a:xfrm rot="16200000" flipH="1">
              <a:off x="37572919" y="5083143"/>
              <a:ext cx="1086899" cy="2291364"/>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grpSp>
      <p:sp>
        <p:nvSpPr>
          <p:cNvPr id="2050" name="Rectangle 2"/>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0" y="457200"/>
            <a:ext cx="285750" cy="219075"/>
          </a:xfrm>
          <a:prstGeom prst="rect">
            <a:avLst/>
          </a:prstGeom>
          <a:noFill/>
        </p:spPr>
      </p:pic>
      <p:sp>
        <p:nvSpPr>
          <p:cNvPr id="2052" name="Rectangle 4"/>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0" y="457200"/>
            <a:ext cx="285750" cy="219075"/>
          </a:xfrm>
          <a:prstGeom prst="rect">
            <a:avLst/>
          </a:prstGeom>
          <a:noFill/>
        </p:spPr>
      </p:pic>
      <p:sp>
        <p:nvSpPr>
          <p:cNvPr id="2054" name="Rectangle 6"/>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3" name="Picture 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0" y="457200"/>
            <a:ext cx="285750" cy="219075"/>
          </a:xfrm>
          <a:prstGeom prst="rect">
            <a:avLst/>
          </a:prstGeom>
          <a:noFill/>
        </p:spPr>
      </p:pic>
      <p:sp>
        <p:nvSpPr>
          <p:cNvPr id="145" name="TextBox 144"/>
          <p:cNvSpPr txBox="1"/>
          <p:nvPr/>
        </p:nvSpPr>
        <p:spPr>
          <a:xfrm>
            <a:off x="26477490" y="12974979"/>
            <a:ext cx="13833518" cy="4739759"/>
          </a:xfrm>
          <a:prstGeom prst="rect">
            <a:avLst/>
          </a:prstGeom>
          <a:noFill/>
        </p:spPr>
        <p:txBody>
          <a:bodyPr wrap="square" rtlCol="0">
            <a:spAutoFit/>
          </a:bodyPr>
          <a:lstStyle/>
          <a:p>
            <a:pPr marL="304800" indent="-304800">
              <a:buSzPct val="75000"/>
              <a:buFont typeface="Wingdings" pitchFamily="2" charset="2"/>
              <a:buChar char="Ø"/>
            </a:pPr>
            <a:r>
              <a:rPr lang="en-US" sz="3400" dirty="0" smtClean="0">
                <a:latin typeface="Sans serif"/>
              </a:rPr>
              <a:t> A chord is attached to the telescoping sections and wound through each groove of the pulley</a:t>
            </a:r>
          </a:p>
          <a:p>
            <a:pPr marL="304800" indent="-304800">
              <a:buSzPct val="75000"/>
              <a:buFont typeface="Wingdings" pitchFamily="2" charset="2"/>
              <a:buChar char="Ø"/>
            </a:pPr>
            <a:endParaRPr lang="en-US" sz="1600" dirty="0" smtClean="0">
              <a:latin typeface="Sans serif"/>
            </a:endParaRPr>
          </a:p>
          <a:p>
            <a:pPr marL="304800" indent="-304800">
              <a:buSzPct val="75000"/>
              <a:buFont typeface="Wingdings" pitchFamily="2" charset="2"/>
              <a:buChar char="Ø"/>
            </a:pPr>
            <a:r>
              <a:rPr lang="en-US" sz="3400" dirty="0" smtClean="0">
                <a:latin typeface="Sans serif"/>
              </a:rPr>
              <a:t> A pin system stows the blades until the test rpm is achieved</a:t>
            </a:r>
          </a:p>
          <a:p>
            <a:pPr marL="304800" indent="-304800">
              <a:buSzPct val="75000"/>
              <a:buFont typeface="Wingdings" pitchFamily="2" charset="2"/>
              <a:buChar char="Ø"/>
            </a:pPr>
            <a:endParaRPr lang="en-US" sz="1600" dirty="0" smtClean="0">
              <a:latin typeface="Sans serif"/>
            </a:endParaRPr>
          </a:p>
          <a:p>
            <a:pPr marL="304800" indent="-304800">
              <a:buSzPct val="75000"/>
              <a:buFont typeface="Wingdings" pitchFamily="2" charset="2"/>
              <a:buChar char="Ø"/>
            </a:pPr>
            <a:r>
              <a:rPr lang="en-US" sz="3400" dirty="0" smtClean="0">
                <a:latin typeface="Sans serif"/>
              </a:rPr>
              <a:t> From powered rotation, centripetal forces apply tension to the chord</a:t>
            </a:r>
          </a:p>
          <a:p>
            <a:pPr marL="304800" indent="-304800">
              <a:buSzPct val="75000"/>
              <a:buFont typeface="Wingdings" pitchFamily="2" charset="2"/>
              <a:buChar char="Ø"/>
            </a:pPr>
            <a:endParaRPr lang="en-US" sz="1600" dirty="0" smtClean="0">
              <a:latin typeface="Sans serif"/>
            </a:endParaRPr>
          </a:p>
          <a:p>
            <a:pPr marL="304800" indent="-304800">
              <a:buSzPct val="75000"/>
              <a:buFont typeface="Wingdings" pitchFamily="2" charset="2"/>
              <a:buChar char="Ø"/>
            </a:pPr>
            <a:r>
              <a:rPr lang="en-US" sz="3400" dirty="0" smtClean="0">
                <a:latin typeface="Sans serif"/>
              </a:rPr>
              <a:t> When test rpm is achieved, the pin is removed </a:t>
            </a:r>
          </a:p>
          <a:p>
            <a:pPr marL="304800" indent="-304800">
              <a:buSzPct val="75000"/>
              <a:buFont typeface="Wingdings" pitchFamily="2" charset="2"/>
              <a:buChar char="Ø"/>
            </a:pPr>
            <a:endParaRPr lang="en-US" sz="1600" dirty="0" smtClean="0">
              <a:latin typeface="Sans serif"/>
            </a:endParaRPr>
          </a:p>
          <a:p>
            <a:pPr marL="406400" indent="-406400">
              <a:buSzPct val="75000"/>
              <a:buFont typeface="Wingdings" pitchFamily="2" charset="2"/>
              <a:buChar char="Ø"/>
              <a:tabLst>
                <a:tab pos="2540000" algn="l"/>
              </a:tabLst>
            </a:pPr>
            <a:r>
              <a:rPr lang="en-US" sz="3400" dirty="0" smtClean="0">
                <a:latin typeface="Sans serif"/>
              </a:rPr>
              <a:t>The blades begin telescoping, causing the pulley to unwind an equal amount of chord to each blade, ensuring simultaneous extension</a:t>
            </a:r>
          </a:p>
        </p:txBody>
      </p:sp>
      <p:sp>
        <p:nvSpPr>
          <p:cNvPr id="68" name="TextBox 67"/>
          <p:cNvSpPr txBox="1"/>
          <p:nvPr/>
        </p:nvSpPr>
        <p:spPr>
          <a:xfrm>
            <a:off x="15147376" y="5054410"/>
            <a:ext cx="8648311" cy="1015663"/>
          </a:xfrm>
          <a:prstGeom prst="rect">
            <a:avLst/>
          </a:prstGeom>
          <a:solidFill>
            <a:schemeClr val="tx2"/>
          </a:solidFill>
        </p:spPr>
        <p:txBody>
          <a:bodyPr wrap="square" rtlCol="0">
            <a:spAutoFit/>
          </a:bodyPr>
          <a:lstStyle/>
          <a:p>
            <a:pPr algn="ctr"/>
            <a:r>
              <a:rPr lang="en-US" sz="6000" b="1" dirty="0" smtClean="0">
                <a:solidFill>
                  <a:schemeClr val="bg1"/>
                </a:solidFill>
              </a:rPr>
              <a:t>Prototype Assembly</a:t>
            </a:r>
            <a:endParaRPr lang="en-US" sz="6000" b="1" dirty="0">
              <a:solidFill>
                <a:schemeClr val="bg1"/>
              </a:solidFill>
            </a:endParaRPr>
          </a:p>
        </p:txBody>
      </p:sp>
      <p:sp>
        <p:nvSpPr>
          <p:cNvPr id="69" name="TextBox 68"/>
          <p:cNvSpPr txBox="1"/>
          <p:nvPr/>
        </p:nvSpPr>
        <p:spPr>
          <a:xfrm>
            <a:off x="18373725" y="19995488"/>
            <a:ext cx="5442356" cy="1015663"/>
          </a:xfrm>
          <a:prstGeom prst="rect">
            <a:avLst/>
          </a:prstGeom>
          <a:solidFill>
            <a:schemeClr val="tx2"/>
          </a:solidFill>
        </p:spPr>
        <p:txBody>
          <a:bodyPr wrap="square" rtlCol="0">
            <a:spAutoFit/>
          </a:bodyPr>
          <a:lstStyle/>
          <a:p>
            <a:pPr algn="ctr"/>
            <a:r>
              <a:rPr lang="en-US" sz="6000" b="1" dirty="0" smtClean="0">
                <a:solidFill>
                  <a:schemeClr val="bg1"/>
                </a:solidFill>
              </a:rPr>
              <a:t>Results</a:t>
            </a:r>
            <a:endParaRPr lang="en-US" sz="6000" b="1" dirty="0">
              <a:solidFill>
                <a:schemeClr val="bg1"/>
              </a:solidFill>
            </a:endParaRPr>
          </a:p>
        </p:txBody>
      </p:sp>
      <p:sp>
        <p:nvSpPr>
          <p:cNvPr id="72" name="TextBox 71"/>
          <p:cNvSpPr txBox="1"/>
          <p:nvPr/>
        </p:nvSpPr>
        <p:spPr>
          <a:xfrm>
            <a:off x="30225038" y="11633708"/>
            <a:ext cx="6231305" cy="1015663"/>
          </a:xfrm>
          <a:prstGeom prst="rect">
            <a:avLst/>
          </a:prstGeom>
          <a:solidFill>
            <a:schemeClr val="tx2"/>
          </a:solidFill>
        </p:spPr>
        <p:txBody>
          <a:bodyPr wrap="square" rtlCol="0">
            <a:spAutoFit/>
          </a:bodyPr>
          <a:lstStyle/>
          <a:p>
            <a:pPr algn="ctr"/>
            <a:r>
              <a:rPr lang="en-US" sz="6000" b="1" dirty="0" smtClean="0">
                <a:solidFill>
                  <a:schemeClr val="bg1"/>
                </a:solidFill>
              </a:rPr>
              <a:t>Testing</a:t>
            </a:r>
            <a:endParaRPr lang="en-US" sz="6000" b="1" dirty="0">
              <a:solidFill>
                <a:schemeClr val="bg1"/>
              </a:solidFill>
            </a:endParaRPr>
          </a:p>
        </p:txBody>
      </p:sp>
      <p:sp>
        <p:nvSpPr>
          <p:cNvPr id="77" name="TextBox 76"/>
          <p:cNvSpPr txBox="1"/>
          <p:nvPr/>
        </p:nvSpPr>
        <p:spPr>
          <a:xfrm>
            <a:off x="13865100" y="27713944"/>
            <a:ext cx="15090899" cy="4185761"/>
          </a:xfrm>
          <a:prstGeom prst="rect">
            <a:avLst/>
          </a:prstGeom>
          <a:noFill/>
        </p:spPr>
        <p:txBody>
          <a:bodyPr wrap="square" rtlCol="0">
            <a:spAutoFit/>
          </a:bodyPr>
          <a:lstStyle/>
          <a:p>
            <a:pPr>
              <a:buSzPct val="75000"/>
              <a:buFont typeface="Wingdings" pitchFamily="2" charset="2"/>
              <a:buChar char="Ø"/>
            </a:pPr>
            <a:r>
              <a:rPr lang="en-US" sz="3400" dirty="0" smtClean="0">
                <a:latin typeface="Sans serif"/>
              </a:rPr>
              <a:t> Powered telescoping is possible within the range of rotational speed tested</a:t>
            </a:r>
          </a:p>
          <a:p>
            <a:pPr>
              <a:buSzPct val="75000"/>
              <a:buFont typeface="Wingdings" pitchFamily="2" charset="2"/>
              <a:buChar char="Ø"/>
            </a:pPr>
            <a:endParaRPr lang="en-US" sz="1600" dirty="0" smtClean="0">
              <a:latin typeface="Sans serif"/>
            </a:endParaRPr>
          </a:p>
          <a:p>
            <a:pPr>
              <a:buSzPct val="75000"/>
              <a:buFont typeface="Wingdings" pitchFamily="2" charset="2"/>
              <a:buChar char="Ø"/>
            </a:pPr>
            <a:r>
              <a:rPr lang="en-US" sz="3400" dirty="0" smtClean="0">
                <a:latin typeface="Sans serif"/>
              </a:rPr>
              <a:t> The prototype closely followed the equation of motion for extending blades</a:t>
            </a:r>
          </a:p>
          <a:p>
            <a:pPr>
              <a:buSzPct val="75000"/>
              <a:buFont typeface="Wingdings" pitchFamily="2" charset="2"/>
              <a:buChar char="Ø"/>
            </a:pPr>
            <a:endParaRPr lang="en-US" sz="1600" dirty="0" smtClean="0">
              <a:latin typeface="Sans serif"/>
            </a:endParaRPr>
          </a:p>
          <a:p>
            <a:pPr>
              <a:buSzPct val="75000"/>
              <a:buFont typeface="Wingdings" pitchFamily="2" charset="2"/>
              <a:buChar char="Ø"/>
            </a:pPr>
            <a:r>
              <a:rPr lang="en-US" sz="3400" dirty="0" smtClean="0">
                <a:latin typeface="Sans serif"/>
              </a:rPr>
              <a:t> Guidance is required when telescoping to prevent jamming</a:t>
            </a:r>
          </a:p>
          <a:p>
            <a:pPr>
              <a:buSzPct val="75000"/>
              <a:buFont typeface="Wingdings" pitchFamily="2" charset="2"/>
              <a:buChar char="Ø"/>
            </a:pPr>
            <a:endParaRPr lang="en-US" sz="1600" dirty="0" smtClean="0">
              <a:latin typeface="Sans serif"/>
            </a:endParaRPr>
          </a:p>
          <a:p>
            <a:pPr>
              <a:buSzPct val="75000"/>
              <a:buFont typeface="Wingdings" pitchFamily="2" charset="2"/>
              <a:buChar char="Ø"/>
            </a:pPr>
            <a:r>
              <a:rPr lang="en-US" sz="3400" dirty="0" smtClean="0">
                <a:latin typeface="Sans serif"/>
              </a:rPr>
              <a:t> The pulley system ensured simultaneous telescoping</a:t>
            </a:r>
          </a:p>
          <a:p>
            <a:pPr>
              <a:buSzPct val="75000"/>
              <a:buFont typeface="Wingdings" pitchFamily="2" charset="2"/>
              <a:buChar char="Ø"/>
            </a:pPr>
            <a:endParaRPr lang="en-US" sz="1600" dirty="0" smtClean="0">
              <a:latin typeface="Sans serif"/>
            </a:endParaRPr>
          </a:p>
          <a:p>
            <a:pPr>
              <a:buSzPct val="75000"/>
              <a:buFont typeface="Wingdings" pitchFamily="2" charset="2"/>
              <a:buChar char="Ø"/>
            </a:pPr>
            <a:r>
              <a:rPr lang="en-US" sz="3400" dirty="0" smtClean="0">
                <a:latin typeface="Sans serif"/>
              </a:rPr>
              <a:t> Carbon fiber is a viable option for a fully integrated system</a:t>
            </a:r>
          </a:p>
          <a:p>
            <a:endParaRPr lang="en-US" sz="3200" dirty="0"/>
          </a:p>
        </p:txBody>
      </p:sp>
      <p:pic>
        <p:nvPicPr>
          <p:cNvPr id="1031" name="Picture 7" descr="http://seabass.gsfc.nasa.gov/seabass/images/NASA_Logo.gif"/>
          <p:cNvPicPr>
            <a:picLocks noChangeAspect="1" noChangeArrowheads="1"/>
          </p:cNvPicPr>
          <p:nvPr/>
        </p:nvPicPr>
        <p:blipFill>
          <a:blip r:embed="rId11"/>
          <a:srcRect/>
          <a:stretch>
            <a:fillRect/>
          </a:stretch>
        </p:blipFill>
        <p:spPr bwMode="auto">
          <a:xfrm>
            <a:off x="39557788" y="1404020"/>
            <a:ext cx="2815638" cy="2400997"/>
          </a:xfrm>
          <a:prstGeom prst="rect">
            <a:avLst/>
          </a:prstGeom>
          <a:noFill/>
        </p:spPr>
      </p:pic>
      <p:pic>
        <p:nvPicPr>
          <p:cNvPr id="2" name="Picture 2"/>
          <p:cNvPicPr>
            <a:picLocks noChangeAspect="1" noChangeArrowheads="1"/>
          </p:cNvPicPr>
          <p:nvPr/>
        </p:nvPicPr>
        <p:blipFill>
          <a:blip r:embed="rId12"/>
          <a:srcRect/>
          <a:stretch>
            <a:fillRect/>
          </a:stretch>
        </p:blipFill>
        <p:spPr bwMode="auto">
          <a:xfrm>
            <a:off x="12692494" y="21485887"/>
            <a:ext cx="16881035" cy="5740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993</TotalTime>
  <Words>391</Words>
  <Application>Microsoft Office PowerPoint</Application>
  <PresentationFormat>Custom</PresentationFormat>
  <Paragraphs>71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 Ghosn</dc:creator>
  <cp:lastModifiedBy>Ryan</cp:lastModifiedBy>
  <cp:revision>77</cp:revision>
  <cp:lastPrinted>2011-04-09T20:30:11Z</cp:lastPrinted>
  <dcterms:created xsi:type="dcterms:W3CDTF">2011-03-29T01:50:09Z</dcterms:created>
  <dcterms:modified xsi:type="dcterms:W3CDTF">2011-04-28T17:59:26Z</dcterms:modified>
</cp:coreProperties>
</file>