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charts/chart2.xml" ContentType="application/vnd.openxmlformats-officedocument.drawingml.char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charts/chart1.xml" ContentType="application/vnd.openxmlformats-officedocument.drawingml.char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6" r:id="rId2"/>
  </p:sldIdLst>
  <p:sldSz cx="43891200" cy="32918400"/>
  <p:notesSz cx="32104013" cy="42837100"/>
  <p:defaultTextStyle>
    <a:defPPr>
      <a:defRPr lang="en-US"/>
    </a:defPPr>
    <a:lvl1pPr marL="0" algn="l" defTabSz="2194560" rtl="0" eaLnBrk="1" latinLnBrk="0" hangingPunct="1">
      <a:defRPr sz="8700" kern="1200">
        <a:solidFill>
          <a:schemeClr val="tx1"/>
        </a:solidFill>
        <a:latin typeface="+mn-lt"/>
        <a:ea typeface="+mn-ea"/>
        <a:cs typeface="+mn-cs"/>
      </a:defRPr>
    </a:lvl1pPr>
    <a:lvl2pPr marL="2194560" algn="l" defTabSz="2194560" rtl="0" eaLnBrk="1" latinLnBrk="0" hangingPunct="1">
      <a:defRPr sz="8700" kern="1200">
        <a:solidFill>
          <a:schemeClr val="tx1"/>
        </a:solidFill>
        <a:latin typeface="+mn-lt"/>
        <a:ea typeface="+mn-ea"/>
        <a:cs typeface="+mn-cs"/>
      </a:defRPr>
    </a:lvl2pPr>
    <a:lvl3pPr marL="4389120" algn="l" defTabSz="2194560" rtl="0" eaLnBrk="1" latinLnBrk="0" hangingPunct="1">
      <a:defRPr sz="8700" kern="1200">
        <a:solidFill>
          <a:schemeClr val="tx1"/>
        </a:solidFill>
        <a:latin typeface="+mn-lt"/>
        <a:ea typeface="+mn-ea"/>
        <a:cs typeface="+mn-cs"/>
      </a:defRPr>
    </a:lvl3pPr>
    <a:lvl4pPr marL="6583680" algn="l" defTabSz="2194560" rtl="0" eaLnBrk="1" latinLnBrk="0" hangingPunct="1">
      <a:defRPr sz="8700" kern="1200">
        <a:solidFill>
          <a:schemeClr val="tx1"/>
        </a:solidFill>
        <a:latin typeface="+mn-lt"/>
        <a:ea typeface="+mn-ea"/>
        <a:cs typeface="+mn-cs"/>
      </a:defRPr>
    </a:lvl4pPr>
    <a:lvl5pPr marL="8778240" algn="l" defTabSz="2194560" rtl="0" eaLnBrk="1" latinLnBrk="0" hangingPunct="1">
      <a:defRPr sz="8700" kern="1200">
        <a:solidFill>
          <a:schemeClr val="tx1"/>
        </a:solidFill>
        <a:latin typeface="+mn-lt"/>
        <a:ea typeface="+mn-ea"/>
        <a:cs typeface="+mn-cs"/>
      </a:defRPr>
    </a:lvl5pPr>
    <a:lvl6pPr marL="10972800" algn="l" defTabSz="2194560" rtl="0" eaLnBrk="1" latinLnBrk="0" hangingPunct="1">
      <a:defRPr sz="8700" kern="1200">
        <a:solidFill>
          <a:schemeClr val="tx1"/>
        </a:solidFill>
        <a:latin typeface="+mn-lt"/>
        <a:ea typeface="+mn-ea"/>
        <a:cs typeface="+mn-cs"/>
      </a:defRPr>
    </a:lvl6pPr>
    <a:lvl7pPr marL="13167360" algn="l" defTabSz="2194560" rtl="0" eaLnBrk="1" latinLnBrk="0" hangingPunct="1">
      <a:defRPr sz="8700" kern="1200">
        <a:solidFill>
          <a:schemeClr val="tx1"/>
        </a:solidFill>
        <a:latin typeface="+mn-lt"/>
        <a:ea typeface="+mn-ea"/>
        <a:cs typeface="+mn-cs"/>
      </a:defRPr>
    </a:lvl7pPr>
    <a:lvl8pPr marL="15361920" algn="l" defTabSz="2194560" rtl="0" eaLnBrk="1" latinLnBrk="0" hangingPunct="1">
      <a:defRPr sz="8700" kern="1200">
        <a:solidFill>
          <a:schemeClr val="tx1"/>
        </a:solidFill>
        <a:latin typeface="+mn-lt"/>
        <a:ea typeface="+mn-ea"/>
        <a:cs typeface="+mn-cs"/>
      </a:defRPr>
    </a:lvl8pPr>
    <a:lvl9pPr marL="17556480" algn="l" defTabSz="2194560"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15620"/>
    <p:restoredTop sz="93000" autoAdjust="0"/>
  </p:normalViewPr>
  <p:slideViewPr>
    <p:cSldViewPr snapToGrid="0" snapToObjects="1">
      <p:cViewPr>
        <p:scale>
          <a:sx n="25" d="100"/>
          <a:sy n="25" d="100"/>
        </p:scale>
        <p:origin x="-56" y="-88"/>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aypatel:Dropbox:BIOE%20451%20Senior%20Design:Cycle%204:Oxygen%20Sensor%20Data:O2%20Sensor%20Testing%203_29:Data%20Analysis%2003-2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aypatel:Dropbox:BIOE%20451%20Senior%20Design:Cycle%204:Oxygen%20Sensor%20Data:02%20Sensor%20Testing%203_27:3-27-2011%20Sensor%20Test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3600"/>
            </a:pPr>
            <a:r>
              <a:rPr lang="en-US" sz="3600"/>
              <a:t>Calculated O2 Concentration vs. Actual O2 Concentration</a:t>
            </a:r>
          </a:p>
        </c:rich>
      </c:tx>
      <c:layout/>
    </c:title>
    <c:plotArea>
      <c:layout/>
      <c:scatterChart>
        <c:scatterStyle val="lineMarker"/>
        <c:ser>
          <c:idx val="0"/>
          <c:order val="0"/>
          <c:spPr>
            <a:ln w="28575">
              <a:noFill/>
            </a:ln>
          </c:spPr>
          <c:marker>
            <c:spPr>
              <a:solidFill>
                <a:srgbClr val="0000FF"/>
              </a:solidFill>
            </c:spPr>
          </c:marker>
          <c:trendline>
            <c:trendlineType val="linear"/>
            <c:intercept val="0.0"/>
            <c:dispRSqr val="1"/>
            <c:dispEq val="1"/>
            <c:trendlineLbl>
              <c:layout>
                <c:manualLayout>
                  <c:x val="0.144173447069116"/>
                  <c:y val="0.198148148148148"/>
                </c:manualLayout>
              </c:layout>
              <c:numFmt formatCode="General" sourceLinked="0"/>
              <c:txPr>
                <a:bodyPr/>
                <a:lstStyle/>
                <a:p>
                  <a:pPr>
                    <a:defRPr sz="2000"/>
                  </a:pPr>
                  <a:endParaRPr lang="en-US"/>
                </a:p>
              </c:txPr>
            </c:trendlineLbl>
          </c:trendline>
          <c:xVal>
            <c:numRef>
              <c:f>Differential!$K$30:$K$40</c:f>
              <c:numCache>
                <c:formatCode>General</c:formatCode>
                <c:ptCount val="11"/>
                <c:pt idx="0">
                  <c:v>21.0</c:v>
                </c:pt>
                <c:pt idx="1">
                  <c:v>25.0</c:v>
                </c:pt>
                <c:pt idx="2">
                  <c:v>30.0</c:v>
                </c:pt>
                <c:pt idx="3">
                  <c:v>35.0</c:v>
                </c:pt>
                <c:pt idx="4">
                  <c:v>40.0</c:v>
                </c:pt>
                <c:pt idx="5">
                  <c:v>45.0</c:v>
                </c:pt>
                <c:pt idx="6">
                  <c:v>50.0</c:v>
                </c:pt>
                <c:pt idx="7">
                  <c:v>55.0</c:v>
                </c:pt>
                <c:pt idx="8">
                  <c:v>60.0</c:v>
                </c:pt>
                <c:pt idx="9">
                  <c:v>65.0</c:v>
                </c:pt>
                <c:pt idx="10">
                  <c:v>70.0</c:v>
                </c:pt>
              </c:numCache>
            </c:numRef>
          </c:xVal>
          <c:yVal>
            <c:numRef>
              <c:f>Differential!$L$30:$L$40</c:f>
              <c:numCache>
                <c:formatCode>General</c:formatCode>
                <c:ptCount val="11"/>
                <c:pt idx="0">
                  <c:v>20.51708334697793</c:v>
                </c:pt>
                <c:pt idx="1">
                  <c:v>25.18589072346294</c:v>
                </c:pt>
                <c:pt idx="2">
                  <c:v>29.25599878839818</c:v>
                </c:pt>
                <c:pt idx="3">
                  <c:v>36.08212978656244</c:v>
                </c:pt>
                <c:pt idx="4">
                  <c:v>41.30879274464845</c:v>
                </c:pt>
                <c:pt idx="5">
                  <c:v>45.31115263374094</c:v>
                </c:pt>
                <c:pt idx="6">
                  <c:v>50.1689342839807</c:v>
                </c:pt>
                <c:pt idx="7">
                  <c:v>53.92304914408454</c:v>
                </c:pt>
                <c:pt idx="8">
                  <c:v>58.0796447441233</c:v>
                </c:pt>
                <c:pt idx="9">
                  <c:v>63.14852853353096</c:v>
                </c:pt>
                <c:pt idx="10">
                  <c:v>65.47472442151116</c:v>
                </c:pt>
              </c:numCache>
            </c:numRef>
          </c:yVal>
        </c:ser>
        <c:axId val="482084968"/>
        <c:axId val="482039640"/>
      </c:scatterChart>
      <c:valAx>
        <c:axId val="482084968"/>
        <c:scaling>
          <c:orientation val="minMax"/>
          <c:min val="20.0"/>
        </c:scaling>
        <c:axPos val="b"/>
        <c:title>
          <c:tx>
            <c:rich>
              <a:bodyPr/>
              <a:lstStyle/>
              <a:p>
                <a:pPr>
                  <a:defRPr sz="2400"/>
                </a:pPr>
                <a:r>
                  <a:rPr lang="en-US" sz="2400"/>
                  <a:t>Handi+ O2 Conc.</a:t>
                </a:r>
              </a:p>
            </c:rich>
          </c:tx>
          <c:layout/>
        </c:title>
        <c:numFmt formatCode="General" sourceLinked="1"/>
        <c:tickLblPos val="nextTo"/>
        <c:spPr>
          <a:ln>
            <a:solidFill>
              <a:schemeClr val="tx1"/>
            </a:solidFill>
          </a:ln>
        </c:spPr>
        <c:txPr>
          <a:bodyPr/>
          <a:lstStyle/>
          <a:p>
            <a:pPr>
              <a:defRPr sz="1800"/>
            </a:pPr>
            <a:endParaRPr lang="en-US"/>
          </a:p>
        </c:txPr>
        <c:crossAx val="482039640"/>
        <c:crosses val="autoZero"/>
        <c:crossBetween val="midCat"/>
      </c:valAx>
      <c:valAx>
        <c:axId val="482039640"/>
        <c:scaling>
          <c:orientation val="minMax"/>
          <c:min val="20.0"/>
        </c:scaling>
        <c:axPos val="l"/>
        <c:title>
          <c:tx>
            <c:rich>
              <a:bodyPr/>
              <a:lstStyle/>
              <a:p>
                <a:pPr>
                  <a:defRPr sz="2400"/>
                </a:pPr>
                <a:r>
                  <a:rPr lang="en-US" sz="2400"/>
                  <a:t>Zinc-air Battery O2 Conc.</a:t>
                </a:r>
              </a:p>
            </c:rich>
          </c:tx>
          <c:layout>
            <c:manualLayout>
              <c:xMode val="edge"/>
              <c:yMode val="edge"/>
              <c:x val="0.0142106177399266"/>
              <c:y val="0.250720285544319"/>
            </c:manualLayout>
          </c:layout>
        </c:title>
        <c:numFmt formatCode="General" sourceLinked="1"/>
        <c:tickLblPos val="nextTo"/>
        <c:spPr>
          <a:ln>
            <a:solidFill>
              <a:srgbClr val="000000"/>
            </a:solidFill>
          </a:ln>
        </c:spPr>
        <c:txPr>
          <a:bodyPr/>
          <a:lstStyle/>
          <a:p>
            <a:pPr>
              <a:defRPr sz="1800"/>
            </a:pPr>
            <a:endParaRPr lang="en-US"/>
          </a:p>
        </c:txPr>
        <c:crossAx val="482084968"/>
        <c:crosses val="autoZero"/>
        <c:crossBetween val="midCat"/>
      </c:valAx>
    </c:plotArea>
    <c:plotVisOnly val="1"/>
  </c:chart>
  <c:spPr>
    <a:solidFill>
      <a:srgbClr val="FFFFFF"/>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sz="3600" dirty="0"/>
              <a:t>Differential Voltage vs. %O2</a:t>
            </a:r>
          </a:p>
        </c:rich>
      </c:tx>
      <c:layout/>
    </c:title>
    <c:plotArea>
      <c:layout/>
      <c:scatterChart>
        <c:scatterStyle val="lineMarker"/>
        <c:ser>
          <c:idx val="0"/>
          <c:order val="0"/>
          <c:spPr>
            <a:ln w="28575">
              <a:noFill/>
            </a:ln>
          </c:spPr>
          <c:marker>
            <c:spPr>
              <a:solidFill>
                <a:srgbClr val="0000FF"/>
              </a:solidFill>
            </c:spPr>
          </c:marker>
          <c:trendline>
            <c:trendlineType val="log"/>
            <c:dispRSqr val="1"/>
            <c:dispEq val="1"/>
            <c:trendlineLbl>
              <c:layout>
                <c:manualLayout>
                  <c:x val="0.0414289802799185"/>
                  <c:y val="0.273663083496485"/>
                </c:manualLayout>
              </c:layout>
              <c:tx>
                <c:rich>
                  <a:bodyPr/>
                  <a:lstStyle/>
                  <a:p>
                    <a:pPr>
                      <a:defRPr sz="2000"/>
                    </a:pPr>
                    <a:r>
                      <a:rPr lang="en-US" baseline="0" dirty="0"/>
                      <a:t>y = </a:t>
                    </a:r>
                    <a:r>
                      <a:rPr lang="en-US" baseline="0" dirty="0" smtClean="0"/>
                      <a:t>4.2ln</a:t>
                    </a:r>
                    <a:r>
                      <a:rPr lang="en-US" baseline="0" dirty="0"/>
                      <a:t>(x) - </a:t>
                    </a:r>
                    <a:r>
                      <a:rPr lang="en-US" baseline="0" dirty="0" smtClean="0"/>
                      <a:t>12.2
</a:t>
                    </a:r>
                    <a:r>
                      <a:rPr lang="en-US" baseline="0" dirty="0"/>
                      <a:t>R² = </a:t>
                    </a:r>
                    <a:r>
                      <a:rPr lang="en-US" baseline="0" dirty="0" smtClean="0"/>
                      <a:t>0.99</a:t>
                    </a:r>
                    <a:endParaRPr lang="en-US" dirty="0"/>
                  </a:p>
                </c:rich>
              </c:tx>
              <c:numFmt formatCode="General" sourceLinked="0"/>
            </c:trendlineLbl>
          </c:trendline>
          <c:xVal>
            <c:numRef>
              <c:f>Sheet1!$A$3:$A$13</c:f>
              <c:numCache>
                <c:formatCode>General</c:formatCode>
                <c:ptCount val="11"/>
                <c:pt idx="0">
                  <c:v>70.0</c:v>
                </c:pt>
                <c:pt idx="1">
                  <c:v>65.0</c:v>
                </c:pt>
                <c:pt idx="2">
                  <c:v>60.0</c:v>
                </c:pt>
                <c:pt idx="3">
                  <c:v>55.0</c:v>
                </c:pt>
                <c:pt idx="4">
                  <c:v>50.0</c:v>
                </c:pt>
                <c:pt idx="5">
                  <c:v>45.0</c:v>
                </c:pt>
                <c:pt idx="6">
                  <c:v>40.0</c:v>
                </c:pt>
                <c:pt idx="7">
                  <c:v>35.0</c:v>
                </c:pt>
                <c:pt idx="8">
                  <c:v>30.0</c:v>
                </c:pt>
                <c:pt idx="9">
                  <c:v>25.0</c:v>
                </c:pt>
                <c:pt idx="10">
                  <c:v>21.0</c:v>
                </c:pt>
              </c:numCache>
            </c:numRef>
          </c:xVal>
          <c:yVal>
            <c:numRef>
              <c:f>Sheet1!$E$3:$E$13</c:f>
              <c:numCache>
                <c:formatCode>General</c:formatCode>
                <c:ptCount val="11"/>
                <c:pt idx="0">
                  <c:v>5.64</c:v>
                </c:pt>
                <c:pt idx="1">
                  <c:v>5.303333333333333</c:v>
                </c:pt>
                <c:pt idx="2">
                  <c:v>5.03</c:v>
                </c:pt>
                <c:pt idx="3">
                  <c:v>4.756666666666666</c:v>
                </c:pt>
                <c:pt idx="4">
                  <c:v>4.31</c:v>
                </c:pt>
                <c:pt idx="5">
                  <c:v>3.836666666666666</c:v>
                </c:pt>
                <c:pt idx="6">
                  <c:v>3.326666666666667</c:v>
                </c:pt>
                <c:pt idx="7">
                  <c:v>2.813333333333334</c:v>
                </c:pt>
                <c:pt idx="8">
                  <c:v>2.146666666666666</c:v>
                </c:pt>
                <c:pt idx="9">
                  <c:v>1.33</c:v>
                </c:pt>
                <c:pt idx="10">
                  <c:v>0.563333333333333</c:v>
                </c:pt>
              </c:numCache>
            </c:numRef>
          </c:yVal>
        </c:ser>
        <c:axId val="481972808"/>
        <c:axId val="481963352"/>
      </c:scatterChart>
      <c:valAx>
        <c:axId val="481972808"/>
        <c:scaling>
          <c:orientation val="minMax"/>
        </c:scaling>
        <c:axPos val="b"/>
        <c:title>
          <c:tx>
            <c:rich>
              <a:bodyPr/>
              <a:lstStyle/>
              <a:p>
                <a:pPr>
                  <a:defRPr sz="2400"/>
                </a:pPr>
                <a:r>
                  <a:rPr lang="en-US" sz="2400"/>
                  <a:t>% O2</a:t>
                </a:r>
              </a:p>
            </c:rich>
          </c:tx>
          <c:layout/>
        </c:title>
        <c:numFmt formatCode="General" sourceLinked="1"/>
        <c:tickLblPos val="nextTo"/>
        <c:spPr>
          <a:ln>
            <a:solidFill>
              <a:srgbClr val="000000"/>
            </a:solidFill>
          </a:ln>
        </c:spPr>
        <c:txPr>
          <a:bodyPr/>
          <a:lstStyle/>
          <a:p>
            <a:pPr>
              <a:defRPr sz="1800"/>
            </a:pPr>
            <a:endParaRPr lang="en-US"/>
          </a:p>
        </c:txPr>
        <c:crossAx val="481963352"/>
        <c:crosses val="autoZero"/>
        <c:crossBetween val="midCat"/>
      </c:valAx>
      <c:valAx>
        <c:axId val="481963352"/>
        <c:scaling>
          <c:orientation val="minMax"/>
        </c:scaling>
        <c:axPos val="l"/>
        <c:title>
          <c:tx>
            <c:rich>
              <a:bodyPr rot="-5400000" vert="horz"/>
              <a:lstStyle/>
              <a:p>
                <a:pPr>
                  <a:defRPr sz="2400"/>
                </a:pPr>
                <a:r>
                  <a:rPr lang="en-US" sz="2400"/>
                  <a:t>Vout (V)</a:t>
                </a:r>
              </a:p>
            </c:rich>
          </c:tx>
          <c:layout/>
        </c:title>
        <c:numFmt formatCode="General" sourceLinked="1"/>
        <c:tickLblPos val="nextTo"/>
        <c:spPr>
          <a:ln>
            <a:solidFill>
              <a:srgbClr val="000000"/>
            </a:solidFill>
          </a:ln>
        </c:spPr>
        <c:txPr>
          <a:bodyPr/>
          <a:lstStyle/>
          <a:p>
            <a:pPr>
              <a:defRPr sz="1800"/>
            </a:pPr>
            <a:endParaRPr lang="en-US"/>
          </a:p>
        </c:txPr>
        <c:crossAx val="481972808"/>
        <c:crosses val="autoZero"/>
        <c:crossBetween val="midCat"/>
      </c:valAx>
    </c:plotArea>
    <c:plotVisOnly val="1"/>
  </c:chart>
  <c:spPr>
    <a:solidFill>
      <a:srgbClr val="FFFFFF"/>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13911739" cy="2141855"/>
          </a:xfrm>
          <a:prstGeom prst="rect">
            <a:avLst/>
          </a:prstGeom>
        </p:spPr>
        <p:txBody>
          <a:bodyPr vert="horz" lIns="429257" tIns="214628" rIns="429257" bIns="214628" rtlCol="0"/>
          <a:lstStyle>
            <a:lvl1pPr algn="l">
              <a:defRPr sz="5600"/>
            </a:lvl1pPr>
          </a:lstStyle>
          <a:p>
            <a:endParaRPr lang="en-US"/>
          </a:p>
        </p:txBody>
      </p:sp>
      <p:sp>
        <p:nvSpPr>
          <p:cNvPr id="3" name="Date Placeholder 2"/>
          <p:cNvSpPr>
            <a:spLocks noGrp="1"/>
          </p:cNvSpPr>
          <p:nvPr>
            <p:ph type="dt" idx="1"/>
          </p:nvPr>
        </p:nvSpPr>
        <p:spPr>
          <a:xfrm>
            <a:off x="18184849" y="3"/>
            <a:ext cx="13911739" cy="2141855"/>
          </a:xfrm>
          <a:prstGeom prst="rect">
            <a:avLst/>
          </a:prstGeom>
        </p:spPr>
        <p:txBody>
          <a:bodyPr vert="horz" lIns="429257" tIns="214628" rIns="429257" bIns="214628" rtlCol="0"/>
          <a:lstStyle>
            <a:lvl1pPr algn="r">
              <a:defRPr sz="5600"/>
            </a:lvl1pPr>
          </a:lstStyle>
          <a:p>
            <a:fld id="{712F44C3-0B68-436D-88D2-8014452C1327}" type="datetimeFigureOut">
              <a:rPr lang="en-US" smtClean="0"/>
              <a:pPr/>
              <a:t>4/13/11</a:t>
            </a:fld>
            <a:endParaRPr lang="en-US"/>
          </a:p>
        </p:txBody>
      </p:sp>
      <p:sp>
        <p:nvSpPr>
          <p:cNvPr id="4" name="Slide Image Placeholder 3"/>
          <p:cNvSpPr>
            <a:spLocks noGrp="1" noRot="1" noChangeAspect="1"/>
          </p:cNvSpPr>
          <p:nvPr>
            <p:ph type="sldImg" idx="2"/>
          </p:nvPr>
        </p:nvSpPr>
        <p:spPr>
          <a:xfrm>
            <a:off x="5346700" y="3209925"/>
            <a:ext cx="21418550" cy="16063913"/>
          </a:xfrm>
          <a:prstGeom prst="rect">
            <a:avLst/>
          </a:prstGeom>
          <a:noFill/>
          <a:ln w="12700">
            <a:solidFill>
              <a:prstClr val="black"/>
            </a:solidFill>
          </a:ln>
        </p:spPr>
        <p:txBody>
          <a:bodyPr vert="horz" lIns="429257" tIns="214628" rIns="429257" bIns="214628" rtlCol="0" anchor="ctr"/>
          <a:lstStyle/>
          <a:p>
            <a:endParaRPr lang="en-US"/>
          </a:p>
        </p:txBody>
      </p:sp>
      <p:sp>
        <p:nvSpPr>
          <p:cNvPr id="5" name="Notes Placeholder 4"/>
          <p:cNvSpPr>
            <a:spLocks noGrp="1"/>
          </p:cNvSpPr>
          <p:nvPr>
            <p:ph type="body" sz="quarter" idx="3"/>
          </p:nvPr>
        </p:nvSpPr>
        <p:spPr>
          <a:xfrm>
            <a:off x="3210405" y="20347628"/>
            <a:ext cx="25683209" cy="19276695"/>
          </a:xfrm>
          <a:prstGeom prst="rect">
            <a:avLst/>
          </a:prstGeom>
        </p:spPr>
        <p:txBody>
          <a:bodyPr vert="horz" lIns="429257" tIns="214628" rIns="429257" bIns="2146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40687812"/>
            <a:ext cx="13911739" cy="2141855"/>
          </a:xfrm>
          <a:prstGeom prst="rect">
            <a:avLst/>
          </a:prstGeom>
        </p:spPr>
        <p:txBody>
          <a:bodyPr vert="horz" lIns="429257" tIns="214628" rIns="429257" bIns="214628" rtlCol="0" anchor="b"/>
          <a:lstStyle>
            <a:lvl1pPr algn="l">
              <a:defRPr sz="5600"/>
            </a:lvl1pPr>
          </a:lstStyle>
          <a:p>
            <a:endParaRPr lang="en-US"/>
          </a:p>
        </p:txBody>
      </p:sp>
      <p:sp>
        <p:nvSpPr>
          <p:cNvPr id="7" name="Slide Number Placeholder 6"/>
          <p:cNvSpPr>
            <a:spLocks noGrp="1"/>
          </p:cNvSpPr>
          <p:nvPr>
            <p:ph type="sldNum" sz="quarter" idx="5"/>
          </p:nvPr>
        </p:nvSpPr>
        <p:spPr>
          <a:xfrm>
            <a:off x="18184849" y="40687812"/>
            <a:ext cx="13911739" cy="2141855"/>
          </a:xfrm>
          <a:prstGeom prst="rect">
            <a:avLst/>
          </a:prstGeom>
        </p:spPr>
        <p:txBody>
          <a:bodyPr vert="horz" lIns="429257" tIns="214628" rIns="429257" bIns="214628" rtlCol="0" anchor="b"/>
          <a:lstStyle>
            <a:lvl1pPr algn="r">
              <a:defRPr sz="5600"/>
            </a:lvl1pPr>
          </a:lstStyle>
          <a:p>
            <a:fld id="{543E474B-AE00-41F2-BD6E-A226AD77C2EA}"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387107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3E474B-AE00-41F2-BD6E-A226AD77C2E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E76E0E-A48F-1841-8292-6F190E1BE9EE}" type="datetimeFigureOut">
              <a:rPr lang="en-US" smtClean="0"/>
              <a:pPr/>
              <a:t>4/13/11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C9E8-1BB9-4044-88AC-99E73FBCAB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76E0E-A48F-1841-8292-6F190E1BE9EE}" type="datetimeFigureOut">
              <a:rPr lang="en-US" smtClean="0"/>
              <a:pPr/>
              <a:t>4/13/11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C9E8-1BB9-4044-88AC-99E73FBCAB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76E0E-A48F-1841-8292-6F190E1BE9EE}" type="datetimeFigureOut">
              <a:rPr lang="en-US" smtClean="0"/>
              <a:pPr/>
              <a:t>4/13/11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C9E8-1BB9-4044-88AC-99E73FBCAB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76E0E-A48F-1841-8292-6F190E1BE9EE}" type="datetimeFigureOut">
              <a:rPr lang="en-US" smtClean="0"/>
              <a:pPr/>
              <a:t>4/13/11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C9E8-1BB9-4044-88AC-99E73FBCAB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7"/>
          </a:xfrm>
        </p:spPr>
        <p:txBody>
          <a:bodyPr anchor="b"/>
          <a:lstStyle>
            <a:lvl1pPr marL="0" indent="0">
              <a:buNone/>
              <a:defRPr sz="9600">
                <a:solidFill>
                  <a:schemeClr val="tx1">
                    <a:tint val="75000"/>
                  </a:schemeClr>
                </a:solidFill>
              </a:defRPr>
            </a:lvl1pPr>
            <a:lvl2pPr marL="2194560" indent="0">
              <a:buNone/>
              <a:defRPr sz="8700">
                <a:solidFill>
                  <a:schemeClr val="tx1">
                    <a:tint val="75000"/>
                  </a:schemeClr>
                </a:solidFill>
              </a:defRPr>
            </a:lvl2pPr>
            <a:lvl3pPr marL="4389120" indent="0">
              <a:buNone/>
              <a:defRPr sz="7800">
                <a:solidFill>
                  <a:schemeClr val="tx1">
                    <a:tint val="75000"/>
                  </a:schemeClr>
                </a:solidFill>
              </a:defRPr>
            </a:lvl3pPr>
            <a:lvl4pPr marL="6583680" indent="0">
              <a:buNone/>
              <a:defRPr sz="6600">
                <a:solidFill>
                  <a:schemeClr val="tx1">
                    <a:tint val="75000"/>
                  </a:schemeClr>
                </a:solidFill>
              </a:defRPr>
            </a:lvl4pPr>
            <a:lvl5pPr marL="8778240" indent="0">
              <a:buNone/>
              <a:defRPr sz="6600">
                <a:solidFill>
                  <a:schemeClr val="tx1">
                    <a:tint val="75000"/>
                  </a:schemeClr>
                </a:solidFill>
              </a:defRPr>
            </a:lvl5pPr>
            <a:lvl6pPr marL="10972800" indent="0">
              <a:buNone/>
              <a:defRPr sz="6600">
                <a:solidFill>
                  <a:schemeClr val="tx1">
                    <a:tint val="75000"/>
                  </a:schemeClr>
                </a:solidFill>
              </a:defRPr>
            </a:lvl6pPr>
            <a:lvl7pPr marL="13167360" indent="0">
              <a:buNone/>
              <a:defRPr sz="6600">
                <a:solidFill>
                  <a:schemeClr val="tx1">
                    <a:tint val="75000"/>
                  </a:schemeClr>
                </a:solidFill>
              </a:defRPr>
            </a:lvl7pPr>
            <a:lvl8pPr marL="15361920" indent="0">
              <a:buNone/>
              <a:defRPr sz="6600">
                <a:solidFill>
                  <a:schemeClr val="tx1">
                    <a:tint val="75000"/>
                  </a:schemeClr>
                </a:solidFill>
              </a:defRPr>
            </a:lvl8pPr>
            <a:lvl9pPr marL="17556480"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76E0E-A48F-1841-8292-6F190E1BE9EE}" type="datetimeFigureOut">
              <a:rPr lang="en-US" smtClean="0"/>
              <a:pPr/>
              <a:t>4/13/11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C9E8-1BB9-4044-88AC-99E73FBCAB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5"/>
            <a:ext cx="19385280" cy="21724622"/>
          </a:xfrm>
        </p:spPr>
        <p:txBody>
          <a:bodyPr/>
          <a:lstStyle>
            <a:lvl1pPr>
              <a:defRPr sz="13500"/>
            </a:lvl1pPr>
            <a:lvl2pPr>
              <a:defRPr sz="114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5"/>
            <a:ext cx="19385280" cy="21724622"/>
          </a:xfrm>
        </p:spPr>
        <p:txBody>
          <a:bodyPr/>
          <a:lstStyle>
            <a:lvl1pPr>
              <a:defRPr sz="13500"/>
            </a:lvl1pPr>
            <a:lvl2pPr>
              <a:defRPr sz="114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E76E0E-A48F-1841-8292-6F190E1BE9EE}" type="datetimeFigureOut">
              <a:rPr lang="en-US" smtClean="0"/>
              <a:pPr/>
              <a:t>4/13/11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CC9E8-1BB9-4044-88AC-99E73FBCAB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4" cy="3070859"/>
          </a:xfrm>
        </p:spPr>
        <p:txBody>
          <a:bodyPr anchor="b"/>
          <a:lstStyle>
            <a:lvl1pPr marL="0" indent="0">
              <a:buNone/>
              <a:defRPr sz="11400" b="1"/>
            </a:lvl1pPr>
            <a:lvl2pPr marL="2194560" indent="0">
              <a:buNone/>
              <a:defRPr sz="9600" b="1"/>
            </a:lvl2pPr>
            <a:lvl3pPr marL="4389120" indent="0">
              <a:buNone/>
              <a:defRPr sz="8700" b="1"/>
            </a:lvl3pPr>
            <a:lvl4pPr marL="6583680" indent="0">
              <a:buNone/>
              <a:defRPr sz="7800" b="1"/>
            </a:lvl4pPr>
            <a:lvl5pPr marL="8778240" indent="0">
              <a:buNone/>
              <a:defRPr sz="7800" b="1"/>
            </a:lvl5pPr>
            <a:lvl6pPr marL="10972800" indent="0">
              <a:buNone/>
              <a:defRPr sz="7800" b="1"/>
            </a:lvl6pPr>
            <a:lvl7pPr marL="13167360" indent="0">
              <a:buNone/>
              <a:defRPr sz="7800" b="1"/>
            </a:lvl7pPr>
            <a:lvl8pPr marL="15361920" indent="0">
              <a:buNone/>
              <a:defRPr sz="7800" b="1"/>
            </a:lvl8pPr>
            <a:lvl9pPr marL="17556480" indent="0">
              <a:buNone/>
              <a:defRPr sz="7800" b="1"/>
            </a:lvl9pPr>
          </a:lstStyle>
          <a:p>
            <a:pPr lvl="0"/>
            <a:r>
              <a:rPr lang="en-US" smtClean="0"/>
              <a:t>Click to edit Master text styles</a:t>
            </a:r>
          </a:p>
        </p:txBody>
      </p:sp>
      <p:sp>
        <p:nvSpPr>
          <p:cNvPr id="4" name="Content Placeholder 3"/>
          <p:cNvSpPr>
            <a:spLocks noGrp="1"/>
          </p:cNvSpPr>
          <p:nvPr>
            <p:ph sz="half" idx="2"/>
          </p:nvPr>
        </p:nvSpPr>
        <p:spPr>
          <a:xfrm>
            <a:off x="2194560" y="10439401"/>
            <a:ext cx="19392904" cy="18966181"/>
          </a:xfrm>
        </p:spPr>
        <p:txBody>
          <a:bodyPr/>
          <a:lstStyle>
            <a:lvl1pPr>
              <a:defRPr sz="11400"/>
            </a:lvl1pPr>
            <a:lvl2pPr>
              <a:defRPr sz="9600"/>
            </a:lvl2pPr>
            <a:lvl3pPr>
              <a:defRPr sz="87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1" cy="3070859"/>
          </a:xfrm>
        </p:spPr>
        <p:txBody>
          <a:bodyPr anchor="b"/>
          <a:lstStyle>
            <a:lvl1pPr marL="0" indent="0">
              <a:buNone/>
              <a:defRPr sz="11400" b="1"/>
            </a:lvl1pPr>
            <a:lvl2pPr marL="2194560" indent="0">
              <a:buNone/>
              <a:defRPr sz="9600" b="1"/>
            </a:lvl2pPr>
            <a:lvl3pPr marL="4389120" indent="0">
              <a:buNone/>
              <a:defRPr sz="8700" b="1"/>
            </a:lvl3pPr>
            <a:lvl4pPr marL="6583680" indent="0">
              <a:buNone/>
              <a:defRPr sz="7800" b="1"/>
            </a:lvl4pPr>
            <a:lvl5pPr marL="8778240" indent="0">
              <a:buNone/>
              <a:defRPr sz="7800" b="1"/>
            </a:lvl5pPr>
            <a:lvl6pPr marL="10972800" indent="0">
              <a:buNone/>
              <a:defRPr sz="7800" b="1"/>
            </a:lvl6pPr>
            <a:lvl7pPr marL="13167360" indent="0">
              <a:buNone/>
              <a:defRPr sz="7800" b="1"/>
            </a:lvl7pPr>
            <a:lvl8pPr marL="15361920" indent="0">
              <a:buNone/>
              <a:defRPr sz="7800" b="1"/>
            </a:lvl8pPr>
            <a:lvl9pPr marL="17556480" indent="0">
              <a:buNone/>
              <a:defRPr sz="78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1" cy="18966181"/>
          </a:xfrm>
        </p:spPr>
        <p:txBody>
          <a:bodyPr/>
          <a:lstStyle>
            <a:lvl1pPr>
              <a:defRPr sz="11400"/>
            </a:lvl1pPr>
            <a:lvl2pPr>
              <a:defRPr sz="9600"/>
            </a:lvl2pPr>
            <a:lvl3pPr>
              <a:defRPr sz="87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E76E0E-A48F-1841-8292-6F190E1BE9EE}" type="datetimeFigureOut">
              <a:rPr lang="en-US" smtClean="0"/>
              <a:pPr/>
              <a:t>4/13/11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CC9E8-1BB9-4044-88AC-99E73FBCAB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76E0E-A48F-1841-8292-6F190E1BE9EE}" type="datetimeFigureOut">
              <a:rPr lang="en-US" smtClean="0"/>
              <a:pPr/>
              <a:t>4/13/11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CC9E8-1BB9-4044-88AC-99E73FBCAB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76E0E-A48F-1841-8292-6F190E1BE9EE}" type="datetimeFigureOut">
              <a:rPr lang="en-US" smtClean="0"/>
              <a:pPr/>
              <a:t>4/13/11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CC9E8-1BB9-4044-88AC-99E73FBCAB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39"/>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1" y="1310642"/>
            <a:ext cx="24536400" cy="28094943"/>
          </a:xfrm>
        </p:spPr>
        <p:txBody>
          <a:bodyPr/>
          <a:lstStyle>
            <a:lvl1pPr>
              <a:defRPr sz="15300"/>
            </a:lvl1pPr>
            <a:lvl2pPr>
              <a:defRPr sz="13500"/>
            </a:lvl2pPr>
            <a:lvl3pPr>
              <a:defRPr sz="114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2"/>
            <a:ext cx="14439902" cy="22517103"/>
          </a:xfrm>
        </p:spPr>
        <p:txBody>
          <a:bodyPr/>
          <a:lstStyle>
            <a:lvl1pPr marL="0" indent="0">
              <a:buNone/>
              <a:defRPr sz="6600"/>
            </a:lvl1pPr>
            <a:lvl2pPr marL="2194560" indent="0">
              <a:buNone/>
              <a:defRPr sz="5700"/>
            </a:lvl2pPr>
            <a:lvl3pPr marL="4389120" indent="0">
              <a:buNone/>
              <a:defRPr sz="4800"/>
            </a:lvl3pPr>
            <a:lvl4pPr marL="6583680" indent="0">
              <a:buNone/>
              <a:defRPr sz="4200"/>
            </a:lvl4pPr>
            <a:lvl5pPr marL="8778240" indent="0">
              <a:buNone/>
              <a:defRPr sz="4200"/>
            </a:lvl5pPr>
            <a:lvl6pPr marL="10972800" indent="0">
              <a:buNone/>
              <a:defRPr sz="4200"/>
            </a:lvl6pPr>
            <a:lvl7pPr marL="13167360" indent="0">
              <a:buNone/>
              <a:defRPr sz="4200"/>
            </a:lvl7pPr>
            <a:lvl8pPr marL="15361920" indent="0">
              <a:buNone/>
              <a:defRPr sz="4200"/>
            </a:lvl8pPr>
            <a:lvl9pPr marL="1755648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76E0E-A48F-1841-8292-6F190E1BE9EE}" type="datetimeFigureOut">
              <a:rPr lang="en-US" smtClean="0"/>
              <a:pPr/>
              <a:t>4/13/11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CC9E8-1BB9-4044-88AC-99E73FBCAB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4" y="23042880"/>
            <a:ext cx="26334720" cy="272034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4" y="2941321"/>
            <a:ext cx="26334720" cy="19751040"/>
          </a:xfrm>
        </p:spPr>
        <p:txBody>
          <a:bodyPr/>
          <a:lstStyle>
            <a:lvl1pPr marL="0" indent="0">
              <a:buNone/>
              <a:defRPr sz="15300"/>
            </a:lvl1pPr>
            <a:lvl2pPr marL="2194560" indent="0">
              <a:buNone/>
              <a:defRPr sz="13500"/>
            </a:lvl2pPr>
            <a:lvl3pPr marL="4389120" indent="0">
              <a:buNone/>
              <a:defRPr sz="114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4" y="25763223"/>
            <a:ext cx="26334720" cy="3863337"/>
          </a:xfrm>
        </p:spPr>
        <p:txBody>
          <a:bodyPr/>
          <a:lstStyle>
            <a:lvl1pPr marL="0" indent="0">
              <a:buNone/>
              <a:defRPr sz="6600"/>
            </a:lvl1pPr>
            <a:lvl2pPr marL="2194560" indent="0">
              <a:buNone/>
              <a:defRPr sz="5700"/>
            </a:lvl2pPr>
            <a:lvl3pPr marL="4389120" indent="0">
              <a:buNone/>
              <a:defRPr sz="4800"/>
            </a:lvl3pPr>
            <a:lvl4pPr marL="6583680" indent="0">
              <a:buNone/>
              <a:defRPr sz="4200"/>
            </a:lvl4pPr>
            <a:lvl5pPr marL="8778240" indent="0">
              <a:buNone/>
              <a:defRPr sz="4200"/>
            </a:lvl5pPr>
            <a:lvl6pPr marL="10972800" indent="0">
              <a:buNone/>
              <a:defRPr sz="4200"/>
            </a:lvl6pPr>
            <a:lvl7pPr marL="13167360" indent="0">
              <a:buNone/>
              <a:defRPr sz="4200"/>
            </a:lvl7pPr>
            <a:lvl8pPr marL="15361920" indent="0">
              <a:buNone/>
              <a:defRPr sz="4200"/>
            </a:lvl8pPr>
            <a:lvl9pPr marL="1755648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76E0E-A48F-1841-8292-6F190E1BE9EE}" type="datetimeFigureOut">
              <a:rPr lang="en-US" smtClean="0"/>
              <a:pPr/>
              <a:t>4/13/11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CC9E8-1BB9-4044-88AC-99E73FBCAB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1"/>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5"/>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1"/>
          </a:xfrm>
          <a:prstGeom prst="rect">
            <a:avLst/>
          </a:prstGeom>
        </p:spPr>
        <p:txBody>
          <a:bodyPr vert="horz" lIns="438912" tIns="219456" rIns="438912" bIns="219456" rtlCol="0" anchor="ctr"/>
          <a:lstStyle>
            <a:lvl1pPr algn="l">
              <a:defRPr sz="5700">
                <a:solidFill>
                  <a:schemeClr val="tx1">
                    <a:tint val="75000"/>
                  </a:schemeClr>
                </a:solidFill>
              </a:defRPr>
            </a:lvl1pPr>
          </a:lstStyle>
          <a:p>
            <a:fld id="{28E76E0E-A48F-1841-8292-6F190E1BE9EE}" type="datetimeFigureOut">
              <a:rPr lang="en-US" smtClean="0"/>
              <a:pPr/>
              <a:t>4/13/11</a:t>
            </a:fld>
            <a:endParaRPr lang="en-US"/>
          </a:p>
        </p:txBody>
      </p:sp>
      <p:sp>
        <p:nvSpPr>
          <p:cNvPr id="5" name="Footer Placeholder 4"/>
          <p:cNvSpPr>
            <a:spLocks noGrp="1"/>
          </p:cNvSpPr>
          <p:nvPr>
            <p:ph type="ftr" sz="quarter" idx="3"/>
          </p:nvPr>
        </p:nvSpPr>
        <p:spPr>
          <a:xfrm>
            <a:off x="14996160" y="30510483"/>
            <a:ext cx="13898880" cy="1752601"/>
          </a:xfrm>
          <a:prstGeom prst="rect">
            <a:avLst/>
          </a:prstGeom>
        </p:spPr>
        <p:txBody>
          <a:bodyPr vert="horz" lIns="438912" tIns="219456" rIns="438912" bIns="219456"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1"/>
          </a:xfrm>
          <a:prstGeom prst="rect">
            <a:avLst/>
          </a:prstGeom>
        </p:spPr>
        <p:txBody>
          <a:bodyPr vert="horz" lIns="438912" tIns="219456" rIns="438912" bIns="219456" rtlCol="0" anchor="ctr"/>
          <a:lstStyle>
            <a:lvl1pPr algn="r">
              <a:defRPr sz="5700">
                <a:solidFill>
                  <a:schemeClr val="tx1">
                    <a:tint val="75000"/>
                  </a:schemeClr>
                </a:solidFill>
              </a:defRPr>
            </a:lvl1pPr>
          </a:lstStyle>
          <a:p>
            <a:fld id="{C25CC9E8-1BB9-4044-88AC-99E73FBCAB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0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3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5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4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700" kern="1200">
          <a:solidFill>
            <a:schemeClr val="tx1"/>
          </a:solidFill>
          <a:latin typeface="+mn-lt"/>
          <a:ea typeface="+mn-ea"/>
          <a:cs typeface="+mn-cs"/>
        </a:defRPr>
      </a:lvl1pPr>
      <a:lvl2pPr marL="2194560" algn="l" defTabSz="2194560" rtl="0" eaLnBrk="1" latinLnBrk="0" hangingPunct="1">
        <a:defRPr sz="8700" kern="1200">
          <a:solidFill>
            <a:schemeClr val="tx1"/>
          </a:solidFill>
          <a:latin typeface="+mn-lt"/>
          <a:ea typeface="+mn-ea"/>
          <a:cs typeface="+mn-cs"/>
        </a:defRPr>
      </a:lvl2pPr>
      <a:lvl3pPr marL="4389120" algn="l" defTabSz="2194560" rtl="0" eaLnBrk="1" latinLnBrk="0" hangingPunct="1">
        <a:defRPr sz="8700" kern="1200">
          <a:solidFill>
            <a:schemeClr val="tx1"/>
          </a:solidFill>
          <a:latin typeface="+mn-lt"/>
          <a:ea typeface="+mn-ea"/>
          <a:cs typeface="+mn-cs"/>
        </a:defRPr>
      </a:lvl3pPr>
      <a:lvl4pPr marL="6583680" algn="l" defTabSz="2194560" rtl="0" eaLnBrk="1" latinLnBrk="0" hangingPunct="1">
        <a:defRPr sz="8700" kern="1200">
          <a:solidFill>
            <a:schemeClr val="tx1"/>
          </a:solidFill>
          <a:latin typeface="+mn-lt"/>
          <a:ea typeface="+mn-ea"/>
          <a:cs typeface="+mn-cs"/>
        </a:defRPr>
      </a:lvl4pPr>
      <a:lvl5pPr marL="8778240" algn="l" defTabSz="2194560" rtl="0" eaLnBrk="1" latinLnBrk="0" hangingPunct="1">
        <a:defRPr sz="8700" kern="1200">
          <a:solidFill>
            <a:schemeClr val="tx1"/>
          </a:solidFill>
          <a:latin typeface="+mn-lt"/>
          <a:ea typeface="+mn-ea"/>
          <a:cs typeface="+mn-cs"/>
        </a:defRPr>
      </a:lvl5pPr>
      <a:lvl6pPr marL="10972800" algn="l" defTabSz="2194560" rtl="0" eaLnBrk="1" latinLnBrk="0" hangingPunct="1">
        <a:defRPr sz="8700" kern="1200">
          <a:solidFill>
            <a:schemeClr val="tx1"/>
          </a:solidFill>
          <a:latin typeface="+mn-lt"/>
          <a:ea typeface="+mn-ea"/>
          <a:cs typeface="+mn-cs"/>
        </a:defRPr>
      </a:lvl6pPr>
      <a:lvl7pPr marL="13167360" algn="l" defTabSz="2194560" rtl="0" eaLnBrk="1" latinLnBrk="0" hangingPunct="1">
        <a:defRPr sz="8700" kern="1200">
          <a:solidFill>
            <a:schemeClr val="tx1"/>
          </a:solidFill>
          <a:latin typeface="+mn-lt"/>
          <a:ea typeface="+mn-ea"/>
          <a:cs typeface="+mn-cs"/>
        </a:defRPr>
      </a:lvl7pPr>
      <a:lvl8pPr marL="15361920" algn="l" defTabSz="2194560" rtl="0" eaLnBrk="1" latinLnBrk="0" hangingPunct="1">
        <a:defRPr sz="8700" kern="1200">
          <a:solidFill>
            <a:schemeClr val="tx1"/>
          </a:solidFill>
          <a:latin typeface="+mn-lt"/>
          <a:ea typeface="+mn-ea"/>
          <a:cs typeface="+mn-cs"/>
        </a:defRPr>
      </a:lvl8pPr>
      <a:lvl9pPr marL="17556480" algn="l" defTabSz="2194560"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chart" Target="../charts/chart1.xml"/><Relationship Id="rId10"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Rectangle 26"/>
          <p:cNvSpPr/>
          <p:nvPr/>
        </p:nvSpPr>
        <p:spPr>
          <a:xfrm>
            <a:off x="11563823" y="5348350"/>
            <a:ext cx="10755155" cy="13178190"/>
          </a:xfrm>
          <a:prstGeom prst="rect">
            <a:avLst/>
          </a:prstGeom>
          <a:solidFill>
            <a:schemeClr val="bg1">
              <a:lumMod val="8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274320" tIns="137160" rIns="274320" bIns="137160" rtlCol="0" anchor="ctr"/>
          <a:lstStyle/>
          <a:p>
            <a:pPr algn="ctr"/>
            <a:endParaRPr lang="en-US" dirty="0"/>
          </a:p>
        </p:txBody>
      </p:sp>
      <p:sp>
        <p:nvSpPr>
          <p:cNvPr id="29" name="Rectangle 28"/>
          <p:cNvSpPr/>
          <p:nvPr/>
        </p:nvSpPr>
        <p:spPr>
          <a:xfrm>
            <a:off x="22740724" y="5330956"/>
            <a:ext cx="20505016" cy="13178191"/>
          </a:xfrm>
          <a:prstGeom prst="rect">
            <a:avLst/>
          </a:prstGeom>
          <a:solidFill>
            <a:schemeClr val="bg1">
              <a:lumMod val="8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274320" tIns="137160" rIns="274320" bIns="137160" rtlCol="0" anchor="ctr"/>
          <a:lstStyle/>
          <a:p>
            <a:pPr algn="ctr"/>
            <a:endParaRPr lang="en-US" dirty="0"/>
          </a:p>
        </p:txBody>
      </p:sp>
      <p:sp>
        <p:nvSpPr>
          <p:cNvPr id="40" name="Rectangle 39"/>
          <p:cNvSpPr/>
          <p:nvPr/>
        </p:nvSpPr>
        <p:spPr>
          <a:xfrm>
            <a:off x="31049843" y="19005396"/>
            <a:ext cx="12195898" cy="13517218"/>
          </a:xfrm>
          <a:prstGeom prst="rect">
            <a:avLst/>
          </a:prstGeom>
          <a:solidFill>
            <a:schemeClr val="bg1">
              <a:lumMod val="8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274320" tIns="137160" rIns="274320" bIns="137160" rtlCol="0" anchor="ctr"/>
          <a:lstStyle/>
          <a:p>
            <a:pPr algn="ctr"/>
            <a:endParaRPr lang="en-US" dirty="0"/>
          </a:p>
        </p:txBody>
      </p:sp>
      <p:sp>
        <p:nvSpPr>
          <p:cNvPr id="25" name="Rectangle 24"/>
          <p:cNvSpPr/>
          <p:nvPr/>
        </p:nvSpPr>
        <p:spPr>
          <a:xfrm>
            <a:off x="526772" y="19016344"/>
            <a:ext cx="30018576" cy="13517218"/>
          </a:xfrm>
          <a:prstGeom prst="rect">
            <a:avLst/>
          </a:prstGeom>
          <a:solidFill>
            <a:schemeClr val="bg1">
              <a:lumMod val="85000"/>
            </a:schemeClr>
          </a:solidFill>
          <a:ln w="381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274320" tIns="137160" rIns="274320" bIns="137160" rtlCol="0" anchor="ctr"/>
          <a:lstStyle/>
          <a:p>
            <a:pPr algn="ctr"/>
            <a:endParaRPr lang="en-US" dirty="0"/>
          </a:p>
        </p:txBody>
      </p:sp>
      <p:sp>
        <p:nvSpPr>
          <p:cNvPr id="9" name="Rectangle 8"/>
          <p:cNvSpPr/>
          <p:nvPr/>
        </p:nvSpPr>
        <p:spPr>
          <a:xfrm>
            <a:off x="495942" y="5348350"/>
            <a:ext cx="10755155" cy="13178190"/>
          </a:xfrm>
          <a:prstGeom prst="rect">
            <a:avLst/>
          </a:prstGeom>
          <a:solidFill>
            <a:schemeClr val="bg1">
              <a:lumMod val="8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274320" tIns="137160" rIns="274320" bIns="137160" rtlCol="0" anchor="ctr"/>
          <a:lstStyle/>
          <a:p>
            <a:pPr algn="ctr"/>
            <a:endParaRPr lang="en-US" dirty="0"/>
          </a:p>
        </p:txBody>
      </p:sp>
      <p:sp>
        <p:nvSpPr>
          <p:cNvPr id="5" name="TextBox 4"/>
          <p:cNvSpPr txBox="1"/>
          <p:nvPr/>
        </p:nvSpPr>
        <p:spPr>
          <a:xfrm>
            <a:off x="4578999" y="0"/>
            <a:ext cx="34664858" cy="4801314"/>
          </a:xfrm>
          <a:prstGeom prst="rect">
            <a:avLst/>
          </a:prstGeom>
          <a:solidFill>
            <a:schemeClr val="tx2">
              <a:lumMod val="75000"/>
            </a:schemeClr>
          </a:solidFill>
          <a:ln>
            <a:solidFill>
              <a:srgbClr val="0000FF"/>
            </a:solidFill>
          </a:ln>
        </p:spPr>
        <p:txBody>
          <a:bodyPr wrap="square" lIns="274320" tIns="137160" rIns="274320" bIns="137160" rtlCol="0">
            <a:spAutoFit/>
          </a:bodyPr>
          <a:lstStyle/>
          <a:p>
            <a:pPr algn="ctr"/>
            <a:endParaRPr lang="en-US" sz="3200" b="1" dirty="0">
              <a:solidFill>
                <a:srgbClr val="FFFF00"/>
              </a:solidFill>
            </a:endParaRPr>
          </a:p>
          <a:p>
            <a:pPr algn="ctr"/>
            <a:r>
              <a:rPr lang="en-US" sz="9000" b="1" dirty="0" err="1" smtClean="0">
                <a:solidFill>
                  <a:srgbClr val="FFFF00"/>
                </a:solidFill>
              </a:rPr>
              <a:t>OxCart</a:t>
            </a:r>
            <a:r>
              <a:rPr lang="en-US" sz="9000" b="1" dirty="0" smtClean="0">
                <a:solidFill>
                  <a:srgbClr val="FFFF00"/>
                </a:solidFill>
              </a:rPr>
              <a:t>: Oxygen Concentrator and Analyzer </a:t>
            </a:r>
            <a:r>
              <a:rPr lang="en-US" sz="9000" b="1" dirty="0">
                <a:solidFill>
                  <a:srgbClr val="FFFF00"/>
                </a:solidFill>
              </a:rPr>
              <a:t> </a:t>
            </a:r>
            <a:r>
              <a:rPr lang="en-US" sz="9000" b="1" dirty="0" smtClean="0">
                <a:solidFill>
                  <a:srgbClr val="FFFF00"/>
                </a:solidFill>
              </a:rPr>
              <a:t>for the Developing World </a:t>
            </a:r>
          </a:p>
          <a:p>
            <a:pPr algn="ctr"/>
            <a:endParaRPr lang="en-US" sz="1600" b="1" dirty="0" smtClean="0">
              <a:solidFill>
                <a:schemeClr val="bg1"/>
              </a:solidFill>
            </a:endParaRPr>
          </a:p>
          <a:p>
            <a:pPr algn="ctr"/>
            <a:r>
              <a:rPr lang="en-US" sz="6000" dirty="0" smtClean="0">
                <a:solidFill>
                  <a:schemeClr val="bg1"/>
                </a:solidFill>
              </a:rPr>
              <a:t>Matt </a:t>
            </a:r>
            <a:r>
              <a:rPr lang="en-US" sz="6000" dirty="0" smtClean="0">
                <a:solidFill>
                  <a:schemeClr val="bg1"/>
                </a:solidFill>
              </a:rPr>
              <a:t>Amdahl, Ryan Le, Dan Nelson, Jay Patel, Abe Segura</a:t>
            </a:r>
          </a:p>
          <a:p>
            <a:pPr algn="ctr"/>
            <a:r>
              <a:rPr lang="en-US" sz="5000" dirty="0" smtClean="0">
                <a:solidFill>
                  <a:schemeClr val="bg1"/>
                </a:solidFill>
              </a:rPr>
              <a:t>Department </a:t>
            </a:r>
            <a:r>
              <a:rPr lang="en-US" sz="5000" dirty="0" smtClean="0">
                <a:solidFill>
                  <a:schemeClr val="bg1"/>
                </a:solidFill>
              </a:rPr>
              <a:t>of Bioengineering, Rice University, Houston TX 77005</a:t>
            </a:r>
            <a:endParaRPr lang="en-US" sz="5000" dirty="0" smtClean="0">
              <a:solidFill>
                <a:schemeClr val="bg1"/>
              </a:solidFill>
            </a:endParaRPr>
          </a:p>
          <a:p>
            <a:pPr algn="ctr"/>
            <a:r>
              <a:rPr lang="en-US" sz="4800" b="1" dirty="0" smtClean="0">
                <a:solidFill>
                  <a:schemeClr val="bg1"/>
                </a:solidFill>
              </a:rPr>
              <a:t>Team </a:t>
            </a:r>
            <a:r>
              <a:rPr lang="en-US" sz="4800" b="1" dirty="0" err="1" smtClean="0">
                <a:solidFill>
                  <a:schemeClr val="bg1"/>
                </a:solidFill>
              </a:rPr>
              <a:t>RedOx</a:t>
            </a:r>
            <a:r>
              <a:rPr lang="en-US" sz="4800" b="1" dirty="0" smtClean="0">
                <a:solidFill>
                  <a:schemeClr val="bg1"/>
                </a:solidFill>
              </a:rPr>
              <a:t> &lt;</a:t>
            </a:r>
            <a:r>
              <a:rPr lang="en-US" sz="4800" b="1" dirty="0" err="1" smtClean="0">
                <a:solidFill>
                  <a:schemeClr val="bg1"/>
                </a:solidFill>
              </a:rPr>
              <a:t>redoxconcentrators@</a:t>
            </a:r>
            <a:r>
              <a:rPr lang="en-US" sz="4800" b="1" dirty="0" err="1" smtClean="0">
                <a:solidFill>
                  <a:schemeClr val="bg1"/>
                </a:solidFill>
              </a:rPr>
              <a:t>gmail.com</a:t>
            </a:r>
            <a:r>
              <a:rPr lang="en-US" sz="4800" b="1" dirty="0" smtClean="0">
                <a:solidFill>
                  <a:schemeClr val="bg1"/>
                </a:solidFill>
              </a:rPr>
              <a:t>&gt;</a:t>
            </a:r>
          </a:p>
        </p:txBody>
      </p:sp>
      <p:sp>
        <p:nvSpPr>
          <p:cNvPr id="6" name="TextBox 5"/>
          <p:cNvSpPr txBox="1"/>
          <p:nvPr/>
        </p:nvSpPr>
        <p:spPr>
          <a:xfrm>
            <a:off x="526771" y="5372034"/>
            <a:ext cx="10724325" cy="1200329"/>
          </a:xfrm>
          <a:prstGeom prst="rect">
            <a:avLst/>
          </a:prstGeom>
          <a:solidFill>
            <a:schemeClr val="tx2">
              <a:lumMod val="75000"/>
            </a:schemeClr>
          </a:solidFill>
        </p:spPr>
        <p:txBody>
          <a:bodyPr wrap="square" lIns="274320" tIns="137160" rIns="274320" bIns="137160" rtlCol="0">
            <a:spAutoFit/>
          </a:bodyPr>
          <a:lstStyle/>
          <a:p>
            <a:pPr algn="ctr"/>
            <a:r>
              <a:rPr lang="en-US" sz="6000" b="1" dirty="0" smtClean="0">
                <a:solidFill>
                  <a:srgbClr val="FFFFFF"/>
                </a:solidFill>
              </a:rPr>
              <a:t>Objective</a:t>
            </a:r>
          </a:p>
        </p:txBody>
      </p:sp>
      <p:sp>
        <p:nvSpPr>
          <p:cNvPr id="13" name="TextBox 12"/>
          <p:cNvSpPr txBox="1"/>
          <p:nvPr/>
        </p:nvSpPr>
        <p:spPr>
          <a:xfrm>
            <a:off x="11563823" y="5370731"/>
            <a:ext cx="10755155" cy="1200329"/>
          </a:xfrm>
          <a:prstGeom prst="rect">
            <a:avLst/>
          </a:prstGeom>
          <a:solidFill>
            <a:schemeClr val="tx2">
              <a:lumMod val="75000"/>
            </a:schemeClr>
          </a:solidFill>
        </p:spPr>
        <p:txBody>
          <a:bodyPr wrap="square" lIns="274320" tIns="137160" rIns="274320" bIns="137160" rtlCol="0">
            <a:spAutoFit/>
          </a:bodyPr>
          <a:lstStyle/>
          <a:p>
            <a:pPr algn="ctr"/>
            <a:r>
              <a:rPr lang="en-US" sz="6000" b="1" dirty="0" smtClean="0">
                <a:solidFill>
                  <a:srgbClr val="FFFFFF"/>
                </a:solidFill>
              </a:rPr>
              <a:t> Concentrator Design Objectives</a:t>
            </a:r>
          </a:p>
        </p:txBody>
      </p:sp>
      <p:pic>
        <p:nvPicPr>
          <p:cNvPr id="36" name="Picture 35"/>
          <p:cNvPicPr>
            <a:picLocks noChangeAspect="1"/>
          </p:cNvPicPr>
          <p:nvPr/>
        </p:nvPicPr>
        <p:blipFill>
          <a:blip r:embed="rId3"/>
          <a:stretch>
            <a:fillRect/>
          </a:stretch>
        </p:blipFill>
        <p:spPr>
          <a:xfrm>
            <a:off x="420379" y="0"/>
            <a:ext cx="4158620" cy="1902644"/>
          </a:xfrm>
          <a:prstGeom prst="rect">
            <a:avLst/>
          </a:prstGeom>
        </p:spPr>
      </p:pic>
      <p:pic>
        <p:nvPicPr>
          <p:cNvPr id="46" name="Picture 45" descr="C:\Users\Ryan\My Dropbox\BIOE 451 Senior Design\REDOX copy.jp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9270679" y="1"/>
            <a:ext cx="3975061" cy="4801314"/>
          </a:xfrm>
          <a:prstGeom prst="rect">
            <a:avLst/>
          </a:prstGeom>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47" name="Picture 46"/>
          <p:cNvPicPr>
            <a:picLocks noChangeAspect="1"/>
          </p:cNvPicPr>
          <p:nvPr/>
        </p:nvPicPr>
        <p:blipFill>
          <a:blip r:embed="rId5"/>
          <a:stretch>
            <a:fillRect/>
          </a:stretch>
        </p:blipFill>
        <p:spPr>
          <a:xfrm>
            <a:off x="312962" y="1738924"/>
            <a:ext cx="4266037" cy="3062390"/>
          </a:xfrm>
          <a:prstGeom prst="rect">
            <a:avLst/>
          </a:prstGeom>
        </p:spPr>
      </p:pic>
      <p:sp>
        <p:nvSpPr>
          <p:cNvPr id="15" name="TextBox 14"/>
          <p:cNvSpPr txBox="1"/>
          <p:nvPr/>
        </p:nvSpPr>
        <p:spPr>
          <a:xfrm>
            <a:off x="526771" y="6571060"/>
            <a:ext cx="10724326" cy="2123658"/>
          </a:xfrm>
          <a:prstGeom prst="rect">
            <a:avLst/>
          </a:prstGeom>
          <a:noFill/>
        </p:spPr>
        <p:txBody>
          <a:bodyPr wrap="square" lIns="274320" tIns="137160" rIns="274320" bIns="137160" rtlCol="0">
            <a:spAutoFit/>
          </a:bodyPr>
          <a:lstStyle/>
          <a:p>
            <a:r>
              <a:rPr lang="en-US" sz="4000" b="1" dirty="0" smtClean="0">
                <a:latin typeface="Calibri"/>
                <a:cs typeface="Calibri"/>
              </a:rPr>
              <a:t>To design and build: </a:t>
            </a:r>
          </a:p>
          <a:p>
            <a:pPr marL="500063"/>
            <a:r>
              <a:rPr lang="en-US" sz="4000" b="1" dirty="0" smtClean="0">
                <a:latin typeface="Calibri"/>
                <a:cs typeface="Calibri"/>
              </a:rPr>
              <a:t>- A low-purity, high-flow oxygen concentrator. - A reliable, inexpensive oxygen analyzer.</a:t>
            </a:r>
          </a:p>
        </p:txBody>
      </p:sp>
      <p:graphicFrame>
        <p:nvGraphicFramePr>
          <p:cNvPr id="20" name="Table 19"/>
          <p:cNvGraphicFramePr>
            <a:graphicFrameLocks noGrp="1"/>
          </p:cNvGraphicFramePr>
          <p:nvPr>
            <p:extLst>
              <p:ext uri="{D42A27DB-BD31-4B8C-83A1-F6EECF244321}">
                <p14:mod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921241114"/>
              </p:ext>
            </p:extLst>
          </p:nvPr>
        </p:nvGraphicFramePr>
        <p:xfrm>
          <a:off x="11935946" y="6736191"/>
          <a:ext cx="10066804" cy="5522484"/>
        </p:xfrm>
        <a:graphic>
          <a:graphicData uri="http://schemas.openxmlformats.org/drawingml/2006/table">
            <a:tbl>
              <a:tblPr firstRow="1" bandRow="1">
                <a:tableStyleId>{5C22544A-7EE6-4342-B048-85BDC9FD1C3A}</a:tableStyleId>
              </a:tblPr>
              <a:tblGrid>
                <a:gridCol w="4681341"/>
                <a:gridCol w="5385463"/>
              </a:tblGrid>
              <a:tr h="952058">
                <a:tc>
                  <a:txBody>
                    <a:bodyPr/>
                    <a:lstStyle/>
                    <a:p>
                      <a:r>
                        <a:rPr lang="en-US" sz="4000" dirty="0" smtClean="0">
                          <a:solidFill>
                            <a:srgbClr val="FFFFFF"/>
                          </a:solidFill>
                          <a:latin typeface="Calibri"/>
                          <a:cs typeface="Calibri"/>
                        </a:rPr>
                        <a:t>Criteria</a:t>
                      </a:r>
                      <a:endParaRPr lang="en-US" sz="4000" dirty="0">
                        <a:solidFill>
                          <a:srgbClr val="FFFFFF"/>
                        </a:solidFill>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4000" dirty="0" smtClean="0">
                          <a:solidFill>
                            <a:schemeClr val="bg1"/>
                          </a:solidFill>
                          <a:latin typeface="Calibri"/>
                          <a:cs typeface="Calibri"/>
                        </a:rPr>
                        <a:t>Goals</a:t>
                      </a:r>
                      <a:endParaRPr lang="en-US" sz="4000" dirty="0">
                        <a:solidFill>
                          <a:schemeClr val="bg1"/>
                        </a:solidFill>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r>
              <a:tr h="888200">
                <a:tc>
                  <a:txBody>
                    <a:bodyPr/>
                    <a:lstStyle/>
                    <a:p>
                      <a:r>
                        <a:rPr lang="en-US" sz="3600" i="1" dirty="0" smtClean="0">
                          <a:latin typeface="Calibri"/>
                          <a:cs typeface="Calibri"/>
                        </a:rPr>
                        <a:t>Oxygen Flow</a:t>
                      </a:r>
                      <a:endParaRPr lang="en-US" sz="3600" i="1"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2194560" rtl="0" eaLnBrk="1" fontAlgn="auto" latinLnBrk="0" hangingPunct="1">
                        <a:lnSpc>
                          <a:spcPct val="100000"/>
                        </a:lnSpc>
                        <a:spcBef>
                          <a:spcPts val="0"/>
                        </a:spcBef>
                        <a:spcAft>
                          <a:spcPts val="0"/>
                        </a:spcAft>
                        <a:buClrTx/>
                        <a:buSzTx/>
                        <a:buFontTx/>
                        <a:buNone/>
                        <a:tabLst/>
                        <a:defRPr/>
                      </a:pPr>
                      <a:r>
                        <a:rPr lang="en-US" sz="3600" u="sng" dirty="0" smtClean="0">
                          <a:latin typeface="Calibri"/>
                          <a:cs typeface="Calibri"/>
                        </a:rPr>
                        <a:t>&gt;</a:t>
                      </a:r>
                      <a:r>
                        <a:rPr lang="en-US" sz="3600" dirty="0" smtClean="0">
                          <a:latin typeface="Calibri"/>
                          <a:cs typeface="Calibri"/>
                        </a:rPr>
                        <a:t> 15 L/min, 40% O</a:t>
                      </a:r>
                      <a:r>
                        <a:rPr lang="en-US" sz="3600" baseline="-25000" dirty="0" smtClean="0">
                          <a:latin typeface="+mn-lt"/>
                          <a:cs typeface="Calibri"/>
                        </a:rPr>
                        <a:t>2</a:t>
                      </a: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888200">
                <a:tc>
                  <a:txBody>
                    <a:bodyPr/>
                    <a:lstStyle/>
                    <a:p>
                      <a:r>
                        <a:rPr lang="en-US" sz="3600" i="1" dirty="0" smtClean="0">
                          <a:latin typeface="Calibri"/>
                          <a:cs typeface="Calibri"/>
                        </a:rPr>
                        <a:t>Power Consumption</a:t>
                      </a:r>
                      <a:endParaRPr lang="en-US" sz="3600" i="1"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3600" u="sng" dirty="0" smtClean="0">
                          <a:latin typeface="Calibri"/>
                          <a:cs typeface="Calibri"/>
                        </a:rPr>
                        <a:t>&lt;</a:t>
                      </a:r>
                      <a:r>
                        <a:rPr lang="en-US" sz="3600" dirty="0" smtClean="0">
                          <a:latin typeface="Calibri"/>
                          <a:cs typeface="Calibri"/>
                        </a:rPr>
                        <a:t> 400W</a:t>
                      </a:r>
                      <a:endParaRPr lang="en-US" sz="3600"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888200">
                <a:tc>
                  <a:txBody>
                    <a:bodyPr/>
                    <a:lstStyle/>
                    <a:p>
                      <a:r>
                        <a:rPr lang="en-US" sz="3600" i="1" dirty="0" smtClean="0">
                          <a:latin typeface="Calibri"/>
                          <a:cs typeface="Calibri"/>
                        </a:rPr>
                        <a:t>Longevity</a:t>
                      </a:r>
                      <a:endParaRPr lang="en-US" sz="3600" i="1"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3600" u="sng" dirty="0" smtClean="0">
                          <a:latin typeface="Calibri"/>
                          <a:cs typeface="Calibri"/>
                        </a:rPr>
                        <a:t>&gt;</a:t>
                      </a:r>
                      <a:r>
                        <a:rPr lang="en-US" sz="3600" dirty="0" smtClean="0">
                          <a:latin typeface="Calibri"/>
                          <a:cs typeface="Calibri"/>
                        </a:rPr>
                        <a:t> 5 years</a:t>
                      </a:r>
                      <a:endParaRPr lang="en-US" sz="3600"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017626">
                <a:tc>
                  <a:txBody>
                    <a:bodyPr/>
                    <a:lstStyle/>
                    <a:p>
                      <a:r>
                        <a:rPr lang="en-US" sz="3600" i="1" dirty="0" smtClean="0">
                          <a:latin typeface="Calibri"/>
                          <a:cs typeface="Calibri"/>
                        </a:rPr>
                        <a:t>Size</a:t>
                      </a:r>
                      <a:endParaRPr lang="en-US" sz="3600" i="1"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3600" u="sng" dirty="0" smtClean="0">
                          <a:latin typeface="Calibri"/>
                          <a:cs typeface="Calibri"/>
                        </a:rPr>
                        <a:t>&lt;</a:t>
                      </a:r>
                      <a:r>
                        <a:rPr lang="en-US" sz="3600" dirty="0" smtClean="0">
                          <a:latin typeface="Calibri"/>
                          <a:cs typeface="Calibri"/>
                        </a:rPr>
                        <a:t> 2.5’ x 2.5’ x 8’</a:t>
                      </a:r>
                      <a:endParaRPr lang="en-US" sz="3600"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888200">
                <a:tc>
                  <a:txBody>
                    <a:bodyPr/>
                    <a:lstStyle/>
                    <a:p>
                      <a:r>
                        <a:rPr lang="en-US" sz="3600" i="1" dirty="0" smtClean="0">
                          <a:latin typeface="Calibri"/>
                          <a:cs typeface="Calibri"/>
                        </a:rPr>
                        <a:t>Cost</a:t>
                      </a:r>
                      <a:endParaRPr lang="en-US" sz="3600" i="1"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3600" u="sng" dirty="0" smtClean="0">
                          <a:latin typeface="Calibri"/>
                          <a:cs typeface="Calibri"/>
                        </a:rPr>
                        <a:t>&lt;</a:t>
                      </a:r>
                      <a:r>
                        <a:rPr lang="en-US" sz="3600" dirty="0" smtClean="0">
                          <a:latin typeface="Calibri"/>
                          <a:cs typeface="Calibri"/>
                        </a:rPr>
                        <a:t> $1000</a:t>
                      </a:r>
                      <a:endParaRPr lang="en-US" sz="3600"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pic>
        <p:nvPicPr>
          <p:cNvPr id="1026" name="Picture 2" descr="C:\Users\Ryan\My Dropbox\BIOE 451 Senior Design\Cycle 3\CAD Drawings\oxcart CAD.jpg"/>
          <p:cNvPicPr>
            <a:picLocks noChangeAspect="1" noChangeArrowheads="1"/>
          </p:cNvPicPr>
          <p:nvPr/>
        </p:nvPicPr>
        <p:blipFill>
          <a:blip r:embed="rId6">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8641499" y="26223330"/>
            <a:ext cx="5830090" cy="5068205"/>
          </a:xfrm>
          <a:prstGeom prst="rect">
            <a:avLst/>
          </a:prstGeom>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22" name="TextBox 21"/>
          <p:cNvSpPr txBox="1"/>
          <p:nvPr/>
        </p:nvSpPr>
        <p:spPr>
          <a:xfrm>
            <a:off x="495942" y="8694718"/>
            <a:ext cx="10768577" cy="1200329"/>
          </a:xfrm>
          <a:prstGeom prst="rect">
            <a:avLst/>
          </a:prstGeom>
          <a:solidFill>
            <a:schemeClr val="tx2">
              <a:lumMod val="75000"/>
            </a:schemeClr>
          </a:solidFill>
        </p:spPr>
        <p:txBody>
          <a:bodyPr wrap="square" lIns="274320" tIns="137160" rIns="274320" bIns="137160" rtlCol="0">
            <a:spAutoFit/>
          </a:bodyPr>
          <a:lstStyle/>
          <a:p>
            <a:pPr algn="ctr"/>
            <a:r>
              <a:rPr lang="en-US" sz="6000" b="1" dirty="0" smtClean="0">
                <a:solidFill>
                  <a:srgbClr val="FFFFFF"/>
                </a:solidFill>
              </a:rPr>
              <a:t>Motivation for </a:t>
            </a:r>
            <a:r>
              <a:rPr lang="en-US" sz="6000" b="1" dirty="0" err="1" smtClean="0">
                <a:solidFill>
                  <a:srgbClr val="FFFFFF"/>
                </a:solidFill>
              </a:rPr>
              <a:t>OxCart</a:t>
            </a:r>
            <a:endParaRPr lang="en-US" sz="6000" b="1" dirty="0" smtClean="0">
              <a:solidFill>
                <a:srgbClr val="FFFFFF"/>
              </a:solidFill>
            </a:endParaRPr>
          </a:p>
        </p:txBody>
      </p:sp>
      <p:sp>
        <p:nvSpPr>
          <p:cNvPr id="31" name="TextBox 30"/>
          <p:cNvSpPr txBox="1"/>
          <p:nvPr/>
        </p:nvSpPr>
        <p:spPr>
          <a:xfrm>
            <a:off x="11563823" y="12540969"/>
            <a:ext cx="10755155" cy="1200329"/>
          </a:xfrm>
          <a:prstGeom prst="rect">
            <a:avLst/>
          </a:prstGeom>
          <a:solidFill>
            <a:schemeClr val="tx2">
              <a:lumMod val="75000"/>
            </a:schemeClr>
          </a:solidFill>
        </p:spPr>
        <p:txBody>
          <a:bodyPr wrap="square" lIns="274320" tIns="137160" rIns="274320" bIns="137160" rtlCol="0">
            <a:spAutoFit/>
          </a:bodyPr>
          <a:lstStyle/>
          <a:p>
            <a:pPr algn="ctr"/>
            <a:r>
              <a:rPr lang="en-US" sz="6000" b="1" dirty="0" smtClean="0">
                <a:solidFill>
                  <a:srgbClr val="FFFFFF"/>
                </a:solidFill>
              </a:rPr>
              <a:t> Sensor Design Objectives</a:t>
            </a:r>
          </a:p>
        </p:txBody>
      </p:sp>
      <p:graphicFrame>
        <p:nvGraphicFramePr>
          <p:cNvPr id="32" name="Table 31"/>
          <p:cNvGraphicFramePr>
            <a:graphicFrameLocks noGrp="1"/>
          </p:cNvGraphicFramePr>
          <p:nvPr>
            <p:extLst>
              <p:ext uri="{D42A27DB-BD31-4B8C-83A1-F6EECF244321}">
                <p14:mod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723275055"/>
              </p:ext>
            </p:extLst>
          </p:nvPr>
        </p:nvGraphicFramePr>
        <p:xfrm>
          <a:off x="11935946" y="13979031"/>
          <a:ext cx="10066804" cy="4300450"/>
        </p:xfrm>
        <a:graphic>
          <a:graphicData uri="http://schemas.openxmlformats.org/drawingml/2006/table">
            <a:tbl>
              <a:tblPr firstRow="1" bandRow="1">
                <a:tableStyleId>{5C22544A-7EE6-4342-B048-85BDC9FD1C3A}</a:tableStyleId>
              </a:tblPr>
              <a:tblGrid>
                <a:gridCol w="4689793"/>
                <a:gridCol w="5377011"/>
              </a:tblGrid>
              <a:tr h="899818">
                <a:tc>
                  <a:txBody>
                    <a:bodyPr/>
                    <a:lstStyle/>
                    <a:p>
                      <a:r>
                        <a:rPr lang="en-US" sz="4000" dirty="0" smtClean="0">
                          <a:solidFill>
                            <a:srgbClr val="FFFFFF"/>
                          </a:solidFill>
                          <a:latin typeface="Calibri"/>
                          <a:cs typeface="Calibri"/>
                        </a:rPr>
                        <a:t>Criteria</a:t>
                      </a:r>
                      <a:endParaRPr lang="en-US" sz="4000" dirty="0">
                        <a:solidFill>
                          <a:srgbClr val="FFFFFF"/>
                        </a:solidFill>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75E"/>
                    </a:solidFill>
                  </a:tcPr>
                </a:tc>
                <a:tc>
                  <a:txBody>
                    <a:bodyPr/>
                    <a:lstStyle/>
                    <a:p>
                      <a:r>
                        <a:rPr lang="en-US" sz="4000" dirty="0" smtClean="0">
                          <a:solidFill>
                            <a:srgbClr val="FFFFFF"/>
                          </a:solidFill>
                          <a:latin typeface="Calibri"/>
                          <a:cs typeface="Calibri"/>
                        </a:rPr>
                        <a:t>Goals</a:t>
                      </a:r>
                      <a:endParaRPr lang="en-US" sz="4000" dirty="0">
                        <a:solidFill>
                          <a:srgbClr val="FFFFFF"/>
                        </a:solidFill>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75E"/>
                    </a:solidFill>
                  </a:tcPr>
                </a:tc>
              </a:tr>
              <a:tr h="839465">
                <a:tc>
                  <a:txBody>
                    <a:bodyPr/>
                    <a:lstStyle/>
                    <a:p>
                      <a:r>
                        <a:rPr lang="en-US" sz="3600" i="1" dirty="0" smtClean="0">
                          <a:latin typeface="Calibri"/>
                          <a:cs typeface="Calibri"/>
                        </a:rPr>
                        <a:t>Range</a:t>
                      </a:r>
                      <a:endParaRPr lang="en-US" sz="3600" i="1"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3600" u="none" baseline="0" dirty="0" smtClean="0">
                          <a:latin typeface="Calibri"/>
                          <a:cs typeface="Calibri"/>
                        </a:rPr>
                        <a:t>21 – 70% </a:t>
                      </a:r>
                      <a:r>
                        <a:rPr lang="en-US" sz="3600" dirty="0" smtClean="0">
                          <a:latin typeface="+mn-lt"/>
                          <a:cs typeface="Calibri"/>
                        </a:rPr>
                        <a:t>O</a:t>
                      </a:r>
                      <a:r>
                        <a:rPr lang="en-US" sz="3600" baseline="-25000" dirty="0" smtClean="0">
                          <a:latin typeface="+mn-lt"/>
                          <a:cs typeface="Calibri"/>
                        </a:rPr>
                        <a:t>2</a:t>
                      </a:r>
                      <a:endParaRPr lang="en-US" sz="3600" u="none" baseline="-25000"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839465">
                <a:tc>
                  <a:txBody>
                    <a:bodyPr/>
                    <a:lstStyle/>
                    <a:p>
                      <a:r>
                        <a:rPr lang="en-US" sz="3600" i="1" dirty="0" smtClean="0">
                          <a:latin typeface="Calibri"/>
                          <a:cs typeface="Calibri"/>
                        </a:rPr>
                        <a:t>Accuracy</a:t>
                      </a:r>
                      <a:endParaRPr lang="en-US" sz="3600" i="1"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3600" u="sng" baseline="0" dirty="0" smtClean="0">
                          <a:latin typeface="Calibri"/>
                          <a:cs typeface="Calibri"/>
                        </a:rPr>
                        <a:t>&lt;</a:t>
                      </a:r>
                      <a:r>
                        <a:rPr lang="en-US" sz="3600" u="none" baseline="0" dirty="0" smtClean="0">
                          <a:latin typeface="Calibri"/>
                          <a:cs typeface="Calibri"/>
                        </a:rPr>
                        <a:t> 5% absolute error</a:t>
                      </a:r>
                      <a:endParaRPr lang="en-US" sz="3600" u="none" baseline="-25000"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839465">
                <a:tc>
                  <a:txBody>
                    <a:bodyPr/>
                    <a:lstStyle/>
                    <a:p>
                      <a:r>
                        <a:rPr lang="en-US" sz="3600" i="1" dirty="0" smtClean="0">
                          <a:latin typeface="Calibri"/>
                          <a:cs typeface="Calibri"/>
                        </a:rPr>
                        <a:t>Power Demand</a:t>
                      </a:r>
                      <a:endParaRPr lang="en-US" sz="3600" i="1"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3600" u="sng" dirty="0" smtClean="0">
                          <a:latin typeface="Calibri"/>
                          <a:cs typeface="Calibri"/>
                        </a:rPr>
                        <a:t>&lt;</a:t>
                      </a:r>
                      <a:r>
                        <a:rPr lang="en-US" sz="3600" dirty="0" smtClean="0">
                          <a:latin typeface="Calibri"/>
                          <a:cs typeface="Calibri"/>
                        </a:rPr>
                        <a:t> 10 W</a:t>
                      </a:r>
                      <a:endParaRPr lang="en-US" sz="3600"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839465">
                <a:tc>
                  <a:txBody>
                    <a:bodyPr/>
                    <a:lstStyle/>
                    <a:p>
                      <a:r>
                        <a:rPr lang="en-US" sz="3600" i="1" dirty="0" smtClean="0">
                          <a:latin typeface="Calibri"/>
                          <a:cs typeface="Calibri"/>
                        </a:rPr>
                        <a:t>Cost</a:t>
                      </a:r>
                      <a:endParaRPr lang="en-US" sz="3600" i="1"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3600" u="sng" dirty="0" smtClean="0">
                          <a:latin typeface="Calibri"/>
                          <a:cs typeface="Calibri"/>
                        </a:rPr>
                        <a:t>&lt;</a:t>
                      </a:r>
                      <a:r>
                        <a:rPr lang="en-US" sz="3600" dirty="0" smtClean="0">
                          <a:latin typeface="Calibri"/>
                          <a:cs typeface="Calibri"/>
                        </a:rPr>
                        <a:t> $50</a:t>
                      </a:r>
                      <a:endParaRPr lang="en-US" sz="3600" dirty="0">
                        <a:latin typeface="Calibri"/>
                        <a:cs typeface="Calibri"/>
                      </a:endParaRPr>
                    </a:p>
                  </a:txBody>
                  <a:tcPr marL="258184" marR="258184" marT="149629" marB="1496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38" name="TextBox 37"/>
          <p:cNvSpPr txBox="1"/>
          <p:nvPr/>
        </p:nvSpPr>
        <p:spPr>
          <a:xfrm>
            <a:off x="526771" y="19016344"/>
            <a:ext cx="30018577" cy="1200329"/>
          </a:xfrm>
          <a:prstGeom prst="rect">
            <a:avLst/>
          </a:prstGeom>
          <a:solidFill>
            <a:schemeClr val="tx2">
              <a:lumMod val="75000"/>
            </a:schemeClr>
          </a:solidFill>
        </p:spPr>
        <p:txBody>
          <a:bodyPr wrap="square" lIns="274320" tIns="137160" rIns="274320" bIns="137160" rtlCol="0">
            <a:spAutoFit/>
          </a:bodyPr>
          <a:lstStyle/>
          <a:p>
            <a:pPr algn="ctr"/>
            <a:r>
              <a:rPr lang="en-US" sz="6000" b="1" dirty="0" smtClean="0">
                <a:solidFill>
                  <a:srgbClr val="FFFFFF"/>
                </a:solidFill>
              </a:rPr>
              <a:t> Concentrator Design, Testing and Results</a:t>
            </a:r>
          </a:p>
        </p:txBody>
      </p:sp>
      <p:sp>
        <p:nvSpPr>
          <p:cNvPr id="39" name="TextBox 38"/>
          <p:cNvSpPr txBox="1"/>
          <p:nvPr/>
        </p:nvSpPr>
        <p:spPr>
          <a:xfrm>
            <a:off x="22740725" y="5348350"/>
            <a:ext cx="20505016" cy="1200329"/>
          </a:xfrm>
          <a:prstGeom prst="rect">
            <a:avLst/>
          </a:prstGeom>
          <a:solidFill>
            <a:schemeClr val="tx2">
              <a:lumMod val="75000"/>
            </a:schemeClr>
          </a:solidFill>
        </p:spPr>
        <p:txBody>
          <a:bodyPr wrap="square" lIns="274320" tIns="137160" rIns="274320" bIns="137160" rtlCol="0">
            <a:spAutoFit/>
          </a:bodyPr>
          <a:lstStyle/>
          <a:p>
            <a:pPr algn="ctr"/>
            <a:r>
              <a:rPr lang="en-US" sz="6000" b="1" dirty="0" smtClean="0">
                <a:solidFill>
                  <a:srgbClr val="FFFFFF"/>
                </a:solidFill>
              </a:rPr>
              <a:t> Analyzer Design, Testing and Results</a:t>
            </a:r>
          </a:p>
        </p:txBody>
      </p:sp>
      <p:sp>
        <p:nvSpPr>
          <p:cNvPr id="30" name="TextBox 29"/>
          <p:cNvSpPr txBox="1"/>
          <p:nvPr/>
        </p:nvSpPr>
        <p:spPr>
          <a:xfrm>
            <a:off x="31049843" y="19005396"/>
            <a:ext cx="12195898" cy="1200329"/>
          </a:xfrm>
          <a:prstGeom prst="rect">
            <a:avLst/>
          </a:prstGeom>
          <a:solidFill>
            <a:schemeClr val="tx2">
              <a:lumMod val="75000"/>
            </a:schemeClr>
          </a:solidFill>
        </p:spPr>
        <p:txBody>
          <a:bodyPr wrap="square" lIns="274320" tIns="137160" rIns="274320" bIns="137160" rtlCol="0">
            <a:spAutoFit/>
          </a:bodyPr>
          <a:lstStyle/>
          <a:p>
            <a:pPr algn="ctr"/>
            <a:r>
              <a:rPr lang="en-US" sz="6000" b="1" dirty="0" smtClean="0">
                <a:solidFill>
                  <a:srgbClr val="FFFFFF"/>
                </a:solidFill>
              </a:rPr>
              <a:t>Conclusions</a:t>
            </a:r>
          </a:p>
        </p:txBody>
      </p:sp>
      <p:grpSp>
        <p:nvGrpSpPr>
          <p:cNvPr id="295" name="Group 294"/>
          <p:cNvGrpSpPr/>
          <p:nvPr/>
        </p:nvGrpSpPr>
        <p:grpSpPr>
          <a:xfrm>
            <a:off x="1122654" y="23948615"/>
            <a:ext cx="7534822" cy="4263485"/>
            <a:chOff x="2449001" y="21345360"/>
            <a:chExt cx="7534822" cy="4263485"/>
          </a:xfrm>
        </p:grpSpPr>
        <p:grpSp>
          <p:nvGrpSpPr>
            <p:cNvPr id="249" name="Group 248"/>
            <p:cNvGrpSpPr/>
            <p:nvPr/>
          </p:nvGrpSpPr>
          <p:grpSpPr>
            <a:xfrm>
              <a:off x="4613940" y="21389890"/>
              <a:ext cx="1331280" cy="3642485"/>
              <a:chOff x="2881318" y="838200"/>
              <a:chExt cx="1281107" cy="3505200"/>
            </a:xfrm>
          </p:grpSpPr>
          <p:grpSp>
            <p:nvGrpSpPr>
              <p:cNvPr id="285" name="Group 284"/>
              <p:cNvGrpSpPr/>
              <p:nvPr/>
            </p:nvGrpSpPr>
            <p:grpSpPr>
              <a:xfrm>
                <a:off x="3657600" y="838200"/>
                <a:ext cx="504825" cy="3505200"/>
                <a:chOff x="4800600" y="1447800"/>
                <a:chExt cx="504825" cy="3505200"/>
              </a:xfrm>
            </p:grpSpPr>
            <p:cxnSp>
              <p:nvCxnSpPr>
                <p:cNvPr id="293" name="Straight Connector 292"/>
                <p:cNvCxnSpPr/>
                <p:nvPr/>
              </p:nvCxnSpPr>
              <p:spPr>
                <a:xfrm rot="5400000">
                  <a:off x="3294888" y="3200400"/>
                  <a:ext cx="3505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Rounded Rectangle 293"/>
                <p:cNvSpPr/>
                <p:nvPr/>
              </p:nvSpPr>
              <p:spPr>
                <a:xfrm>
                  <a:off x="4800600" y="2286000"/>
                  <a:ext cx="504825" cy="1830388"/>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cxnSp>
            <p:nvCxnSpPr>
              <p:cNvPr id="286" name="Straight Arrow Connector 285"/>
              <p:cNvCxnSpPr/>
              <p:nvPr/>
            </p:nvCxnSpPr>
            <p:spPr>
              <a:xfrm rot="5400000" flipH="1" flipV="1">
                <a:off x="3163094" y="3923506"/>
                <a:ext cx="838200" cy="1588"/>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rot="5400000" flipH="1" flipV="1">
                <a:off x="3086894" y="1256506"/>
                <a:ext cx="838200" cy="1588"/>
              </a:xfrm>
              <a:prstGeom prst="straightConnector1">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88" name="TextBox 30"/>
              <p:cNvSpPr txBox="1"/>
              <p:nvPr/>
            </p:nvSpPr>
            <p:spPr>
              <a:xfrm>
                <a:off x="3042708" y="3733799"/>
                <a:ext cx="838200" cy="32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Air</a:t>
                </a:r>
                <a:endParaRPr lang="en-US" sz="2400" dirty="0"/>
              </a:p>
            </p:txBody>
          </p:sp>
          <p:sp>
            <p:nvSpPr>
              <p:cNvPr id="289" name="TextBox 32"/>
              <p:cNvSpPr txBox="1"/>
              <p:nvPr/>
            </p:nvSpPr>
            <p:spPr>
              <a:xfrm>
                <a:off x="2881318" y="1062995"/>
                <a:ext cx="838200" cy="6219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t>O</a:t>
                </a:r>
                <a:r>
                  <a:rPr lang="en-US" sz="3600" baseline="-25000" dirty="0" smtClean="0"/>
                  <a:t>2</a:t>
                </a:r>
                <a:endParaRPr lang="en-US" sz="3600" baseline="-25000" dirty="0"/>
              </a:p>
            </p:txBody>
          </p:sp>
          <p:grpSp>
            <p:nvGrpSpPr>
              <p:cNvPr id="290" name="Group 289"/>
              <p:cNvGrpSpPr/>
              <p:nvPr/>
            </p:nvGrpSpPr>
            <p:grpSpPr>
              <a:xfrm>
                <a:off x="3828288" y="1143000"/>
                <a:ext cx="158750" cy="309562"/>
                <a:chOff x="4800600" y="2438400"/>
                <a:chExt cx="158750" cy="309562"/>
              </a:xfrm>
            </p:grpSpPr>
            <p:sp>
              <p:nvSpPr>
                <p:cNvPr id="291" name="Isosceles Triangle 290"/>
                <p:cNvSpPr/>
                <p:nvPr/>
              </p:nvSpPr>
              <p:spPr bwMode="auto">
                <a:xfrm>
                  <a:off x="4800600" y="2590800"/>
                  <a:ext cx="158750" cy="157162"/>
                </a:xfrm>
                <a:prstGeom prst="triangl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92" name="Isosceles Triangle 291"/>
                <p:cNvSpPr/>
                <p:nvPr/>
              </p:nvSpPr>
              <p:spPr bwMode="auto">
                <a:xfrm flipH="1" flipV="1">
                  <a:off x="4800600" y="2438400"/>
                  <a:ext cx="158750" cy="157163"/>
                </a:xfrm>
                <a:prstGeom prst="triangl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grpSp>
        <p:grpSp>
          <p:nvGrpSpPr>
            <p:cNvPr id="250" name="Group 249"/>
            <p:cNvGrpSpPr/>
            <p:nvPr/>
          </p:nvGrpSpPr>
          <p:grpSpPr>
            <a:xfrm>
              <a:off x="2449001" y="21345360"/>
              <a:ext cx="1771957" cy="3687015"/>
              <a:chOff x="344241" y="838200"/>
              <a:chExt cx="1684584" cy="3505200"/>
            </a:xfrm>
          </p:grpSpPr>
          <p:grpSp>
            <p:nvGrpSpPr>
              <p:cNvPr id="276" name="Group 275"/>
              <p:cNvGrpSpPr/>
              <p:nvPr/>
            </p:nvGrpSpPr>
            <p:grpSpPr>
              <a:xfrm>
                <a:off x="1523999" y="838200"/>
                <a:ext cx="504826" cy="3505200"/>
                <a:chOff x="4800599" y="1447800"/>
                <a:chExt cx="504826" cy="3505200"/>
              </a:xfrm>
            </p:grpSpPr>
            <p:cxnSp>
              <p:nvCxnSpPr>
                <p:cNvPr id="283" name="Straight Connector 282"/>
                <p:cNvCxnSpPr/>
                <p:nvPr/>
              </p:nvCxnSpPr>
              <p:spPr>
                <a:xfrm rot="5400000">
                  <a:off x="3294888" y="3200400"/>
                  <a:ext cx="3505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Rounded Rectangle 283"/>
                <p:cNvSpPr/>
                <p:nvPr/>
              </p:nvSpPr>
              <p:spPr>
                <a:xfrm>
                  <a:off x="4800599" y="2286000"/>
                  <a:ext cx="504826" cy="1830387"/>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cxnSp>
            <p:nvCxnSpPr>
              <p:cNvPr id="277" name="Straight Arrow Connector 276"/>
              <p:cNvCxnSpPr/>
              <p:nvPr/>
            </p:nvCxnSpPr>
            <p:spPr>
              <a:xfrm rot="5400000" flipH="1" flipV="1">
                <a:off x="1000805" y="3894916"/>
                <a:ext cx="8382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8" name="TextBox 28"/>
              <p:cNvSpPr txBox="1"/>
              <p:nvPr/>
            </p:nvSpPr>
            <p:spPr>
              <a:xfrm>
                <a:off x="840976" y="3733800"/>
                <a:ext cx="838200" cy="3174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Air</a:t>
                </a:r>
                <a:endParaRPr lang="en-US" sz="2400" dirty="0"/>
              </a:p>
            </p:txBody>
          </p:sp>
          <p:grpSp>
            <p:nvGrpSpPr>
              <p:cNvPr id="279" name="Group 278"/>
              <p:cNvGrpSpPr/>
              <p:nvPr/>
            </p:nvGrpSpPr>
            <p:grpSpPr>
              <a:xfrm>
                <a:off x="1694688" y="1143000"/>
                <a:ext cx="158750" cy="309562"/>
                <a:chOff x="4800600" y="2438400"/>
                <a:chExt cx="158750" cy="309562"/>
              </a:xfrm>
            </p:grpSpPr>
            <p:sp>
              <p:nvSpPr>
                <p:cNvPr id="281" name="Isosceles Triangle 280"/>
                <p:cNvSpPr/>
                <p:nvPr/>
              </p:nvSpPr>
              <p:spPr bwMode="auto">
                <a:xfrm>
                  <a:off x="4800600" y="2590800"/>
                  <a:ext cx="158750" cy="157162"/>
                </a:xfrm>
                <a:prstGeom prst="triangl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82" name="Isosceles Triangle 281"/>
                <p:cNvSpPr/>
                <p:nvPr/>
              </p:nvSpPr>
              <p:spPr bwMode="auto">
                <a:xfrm flipH="1" flipV="1">
                  <a:off x="4800600" y="2438400"/>
                  <a:ext cx="158750" cy="157163"/>
                </a:xfrm>
                <a:prstGeom prst="triangl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280" name="TextBox 51"/>
              <p:cNvSpPr txBox="1"/>
              <p:nvPr/>
            </p:nvSpPr>
            <p:spPr>
              <a:xfrm>
                <a:off x="344241" y="1077050"/>
                <a:ext cx="1426648" cy="5559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t>Closed</a:t>
                </a:r>
                <a:endParaRPr lang="en-US" sz="3200" baseline="-25000" dirty="0"/>
              </a:p>
            </p:txBody>
          </p:sp>
        </p:grpSp>
        <p:grpSp>
          <p:nvGrpSpPr>
            <p:cNvPr id="251" name="Group 250"/>
            <p:cNvGrpSpPr/>
            <p:nvPr/>
          </p:nvGrpSpPr>
          <p:grpSpPr>
            <a:xfrm>
              <a:off x="6470241" y="21374775"/>
              <a:ext cx="1249459" cy="3687015"/>
              <a:chOff x="840976" y="838200"/>
              <a:chExt cx="1187849" cy="3505200"/>
            </a:xfrm>
          </p:grpSpPr>
          <p:grpSp>
            <p:nvGrpSpPr>
              <p:cNvPr id="267" name="Group 266"/>
              <p:cNvGrpSpPr/>
              <p:nvPr/>
            </p:nvGrpSpPr>
            <p:grpSpPr>
              <a:xfrm>
                <a:off x="1523999" y="838200"/>
                <a:ext cx="504826" cy="3505200"/>
                <a:chOff x="4800599" y="1447800"/>
                <a:chExt cx="504826" cy="3505200"/>
              </a:xfrm>
            </p:grpSpPr>
            <p:cxnSp>
              <p:nvCxnSpPr>
                <p:cNvPr id="274" name="Straight Connector 273"/>
                <p:cNvCxnSpPr/>
                <p:nvPr/>
              </p:nvCxnSpPr>
              <p:spPr>
                <a:xfrm rot="5400000">
                  <a:off x="3294888" y="3200400"/>
                  <a:ext cx="3505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Rounded Rectangle 274"/>
                <p:cNvSpPr/>
                <p:nvPr/>
              </p:nvSpPr>
              <p:spPr>
                <a:xfrm>
                  <a:off x="4800599" y="2286000"/>
                  <a:ext cx="504826" cy="1830387"/>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cxnSp>
            <p:nvCxnSpPr>
              <p:cNvPr id="268" name="Straight Arrow Connector 267"/>
              <p:cNvCxnSpPr/>
              <p:nvPr/>
            </p:nvCxnSpPr>
            <p:spPr>
              <a:xfrm rot="16200000" flipH="1">
                <a:off x="1000805" y="3894916"/>
                <a:ext cx="8382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69" name="TextBox 28"/>
              <p:cNvSpPr txBox="1"/>
              <p:nvPr/>
            </p:nvSpPr>
            <p:spPr>
              <a:xfrm>
                <a:off x="840976" y="3733800"/>
                <a:ext cx="838200" cy="3174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Air</a:t>
                </a:r>
                <a:endParaRPr lang="en-US" sz="2400" dirty="0"/>
              </a:p>
            </p:txBody>
          </p:sp>
          <p:grpSp>
            <p:nvGrpSpPr>
              <p:cNvPr id="270" name="Group 269"/>
              <p:cNvGrpSpPr/>
              <p:nvPr/>
            </p:nvGrpSpPr>
            <p:grpSpPr>
              <a:xfrm>
                <a:off x="1694688" y="1143000"/>
                <a:ext cx="158750" cy="309562"/>
                <a:chOff x="4800600" y="2438400"/>
                <a:chExt cx="158750" cy="309562"/>
              </a:xfrm>
            </p:grpSpPr>
            <p:sp>
              <p:nvSpPr>
                <p:cNvPr id="272" name="Isosceles Triangle 271"/>
                <p:cNvSpPr/>
                <p:nvPr/>
              </p:nvSpPr>
              <p:spPr bwMode="auto">
                <a:xfrm>
                  <a:off x="4800600" y="2590800"/>
                  <a:ext cx="158750" cy="157162"/>
                </a:xfrm>
                <a:prstGeom prst="triangl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73" name="Isosceles Triangle 272"/>
                <p:cNvSpPr/>
                <p:nvPr/>
              </p:nvSpPr>
              <p:spPr bwMode="auto">
                <a:xfrm flipH="1" flipV="1">
                  <a:off x="4800600" y="2438400"/>
                  <a:ext cx="158750" cy="157163"/>
                </a:xfrm>
                <a:prstGeom prst="triangl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grpSp>
        <p:grpSp>
          <p:nvGrpSpPr>
            <p:cNvPr id="252" name="Group 251"/>
            <p:cNvGrpSpPr/>
            <p:nvPr/>
          </p:nvGrpSpPr>
          <p:grpSpPr>
            <a:xfrm>
              <a:off x="8286850" y="21389890"/>
              <a:ext cx="1163569" cy="3642485"/>
              <a:chOff x="3042708" y="838200"/>
              <a:chExt cx="1119717" cy="3505200"/>
            </a:xfrm>
          </p:grpSpPr>
          <p:grpSp>
            <p:nvGrpSpPr>
              <p:cNvPr id="257" name="Group 256"/>
              <p:cNvGrpSpPr/>
              <p:nvPr/>
            </p:nvGrpSpPr>
            <p:grpSpPr>
              <a:xfrm>
                <a:off x="3657600" y="838200"/>
                <a:ext cx="504825" cy="3505200"/>
                <a:chOff x="4800600" y="1447800"/>
                <a:chExt cx="504825" cy="3505200"/>
              </a:xfrm>
            </p:grpSpPr>
            <p:cxnSp>
              <p:nvCxnSpPr>
                <p:cNvPr id="265" name="Straight Connector 264"/>
                <p:cNvCxnSpPr/>
                <p:nvPr/>
              </p:nvCxnSpPr>
              <p:spPr>
                <a:xfrm rot="5400000">
                  <a:off x="3294888" y="3200400"/>
                  <a:ext cx="3505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Rounded Rectangle 265"/>
                <p:cNvSpPr/>
                <p:nvPr/>
              </p:nvSpPr>
              <p:spPr>
                <a:xfrm>
                  <a:off x="4800600" y="2286000"/>
                  <a:ext cx="504825" cy="1830388"/>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cxnSp>
            <p:nvCxnSpPr>
              <p:cNvPr id="258" name="Straight Arrow Connector 257"/>
              <p:cNvCxnSpPr/>
              <p:nvPr/>
            </p:nvCxnSpPr>
            <p:spPr>
              <a:xfrm rot="16200000" flipH="1">
                <a:off x="3163094" y="3923506"/>
                <a:ext cx="838200" cy="1588"/>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16200000" flipH="1">
                <a:off x="3086894" y="1256506"/>
                <a:ext cx="838200" cy="1588"/>
              </a:xfrm>
              <a:prstGeom prst="straightConnector1">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60" name="TextBox 30"/>
              <p:cNvSpPr txBox="1"/>
              <p:nvPr/>
            </p:nvSpPr>
            <p:spPr>
              <a:xfrm>
                <a:off x="3042708" y="3733799"/>
                <a:ext cx="838200" cy="32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Air</a:t>
                </a:r>
                <a:endParaRPr lang="en-US" sz="2400" dirty="0"/>
              </a:p>
            </p:txBody>
          </p:sp>
          <p:grpSp>
            <p:nvGrpSpPr>
              <p:cNvPr id="262" name="Group 261"/>
              <p:cNvGrpSpPr/>
              <p:nvPr/>
            </p:nvGrpSpPr>
            <p:grpSpPr>
              <a:xfrm>
                <a:off x="3828288" y="1143000"/>
                <a:ext cx="158750" cy="309562"/>
                <a:chOff x="4800600" y="2438400"/>
                <a:chExt cx="158750" cy="309562"/>
              </a:xfrm>
            </p:grpSpPr>
            <p:sp>
              <p:nvSpPr>
                <p:cNvPr id="263" name="Isosceles Triangle 262"/>
                <p:cNvSpPr/>
                <p:nvPr/>
              </p:nvSpPr>
              <p:spPr bwMode="auto">
                <a:xfrm>
                  <a:off x="4800600" y="2590800"/>
                  <a:ext cx="158750" cy="157162"/>
                </a:xfrm>
                <a:prstGeom prst="triangl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64" name="Isosceles Triangle 263"/>
                <p:cNvSpPr/>
                <p:nvPr/>
              </p:nvSpPr>
              <p:spPr bwMode="auto">
                <a:xfrm flipH="1" flipV="1">
                  <a:off x="4800600" y="2438400"/>
                  <a:ext cx="158750" cy="157163"/>
                </a:xfrm>
                <a:prstGeom prst="triangl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grpSp>
        <p:cxnSp>
          <p:nvCxnSpPr>
            <p:cNvPr id="253" name="Straight Arrow Connector 252"/>
            <p:cNvCxnSpPr/>
            <p:nvPr/>
          </p:nvCxnSpPr>
          <p:spPr>
            <a:xfrm>
              <a:off x="4649823" y="23203575"/>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6402423" y="23203575"/>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8078823" y="23203575"/>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 name="Freeform 255"/>
            <p:cNvSpPr/>
            <p:nvPr/>
          </p:nvSpPr>
          <p:spPr>
            <a:xfrm>
              <a:off x="2774640" y="23210201"/>
              <a:ext cx="7209183" cy="2398644"/>
            </a:xfrm>
            <a:custGeom>
              <a:avLst/>
              <a:gdLst>
                <a:gd name="connsiteX0" fmla="*/ 6864626 w 7209183"/>
                <a:gd name="connsiteY0" fmla="*/ 0 h 2398644"/>
                <a:gd name="connsiteX1" fmla="*/ 7182679 w 7209183"/>
                <a:gd name="connsiteY1" fmla="*/ 0 h 2398644"/>
                <a:gd name="connsiteX2" fmla="*/ 7209183 w 7209183"/>
                <a:gd name="connsiteY2" fmla="*/ 2398644 h 2398644"/>
                <a:gd name="connsiteX3" fmla="*/ 0 w 7209183"/>
                <a:gd name="connsiteY3" fmla="*/ 2398644 h 2398644"/>
                <a:gd name="connsiteX4" fmla="*/ 0 w 7209183"/>
                <a:gd name="connsiteY4" fmla="*/ 53009 h 2398644"/>
                <a:gd name="connsiteX5" fmla="*/ 450574 w 7209183"/>
                <a:gd name="connsiteY5" fmla="*/ 53009 h 23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9183" h="2398644">
                  <a:moveTo>
                    <a:pt x="6864626" y="0"/>
                  </a:moveTo>
                  <a:lnTo>
                    <a:pt x="7182679" y="0"/>
                  </a:lnTo>
                  <a:lnTo>
                    <a:pt x="7209183" y="2398644"/>
                  </a:lnTo>
                  <a:lnTo>
                    <a:pt x="0" y="2398644"/>
                  </a:lnTo>
                  <a:lnTo>
                    <a:pt x="0" y="53009"/>
                  </a:lnTo>
                  <a:lnTo>
                    <a:pt x="450574" y="53009"/>
                  </a:lnTo>
                </a:path>
              </a:pathLst>
            </a:cu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graphicFrame>
        <p:nvGraphicFramePr>
          <p:cNvPr id="363" name="Table 362"/>
          <p:cNvGraphicFramePr>
            <a:graphicFrameLocks noGrp="1"/>
          </p:cNvGraphicFramePr>
          <p:nvPr>
            <p:extLst>
              <p:ext uri="{D42A27DB-BD31-4B8C-83A1-F6EECF244321}">
                <p14:mod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685959834"/>
              </p:ext>
            </p:extLst>
          </p:nvPr>
        </p:nvGraphicFramePr>
        <p:xfrm>
          <a:off x="12785893" y="20444557"/>
          <a:ext cx="17516789" cy="4389120"/>
        </p:xfrm>
        <a:graphic>
          <a:graphicData uri="http://schemas.openxmlformats.org/drawingml/2006/table">
            <a:tbl>
              <a:tblPr firstRow="1" bandRow="1">
                <a:tableStyleId>{5C22544A-7EE6-4342-B048-85BDC9FD1C3A}</a:tableStyleId>
              </a:tblPr>
              <a:tblGrid>
                <a:gridCol w="5174268"/>
                <a:gridCol w="3465419"/>
                <a:gridCol w="4520520"/>
                <a:gridCol w="4356582"/>
              </a:tblGrid>
              <a:tr h="786668">
                <a:tc>
                  <a:txBody>
                    <a:bodyPr/>
                    <a:lstStyle/>
                    <a:p>
                      <a:pPr algn="ctr"/>
                      <a:r>
                        <a:rPr lang="en-US" sz="3600" dirty="0" smtClean="0"/>
                        <a:t>Pressurization</a:t>
                      </a:r>
                      <a:r>
                        <a:rPr lang="en-US" sz="3600" baseline="0" dirty="0" smtClean="0"/>
                        <a:t> </a:t>
                      </a:r>
                      <a:r>
                        <a:rPr lang="en-US" sz="3600" dirty="0" smtClean="0"/>
                        <a:t>Time (seconds)</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pPr algn="ctr"/>
                      <a:r>
                        <a:rPr lang="en-US" sz="3600" dirty="0" smtClean="0"/>
                        <a:t>Purge</a:t>
                      </a:r>
                      <a:r>
                        <a:rPr lang="en-US" sz="3600" baseline="0" dirty="0" smtClean="0"/>
                        <a:t> Time (seconds)</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pPr algn="ctr"/>
                      <a:r>
                        <a:rPr lang="en-US" sz="3600" baseline="0" smtClean="0"/>
                        <a:t>Maximum </a:t>
                      </a:r>
                      <a:r>
                        <a:rPr lang="en-US" sz="3600" smtClean="0"/>
                        <a:t>%</a:t>
                      </a:r>
                      <a:r>
                        <a:rPr lang="en-US" sz="3600" smtClean="0">
                          <a:latin typeface="+mn-lt"/>
                          <a:cs typeface="Calibri"/>
                        </a:rPr>
                        <a:t>O</a:t>
                      </a:r>
                      <a:r>
                        <a:rPr lang="en-US" sz="3600" baseline="-25000" smtClean="0">
                          <a:latin typeface="+mn-lt"/>
                          <a:cs typeface="Calibri"/>
                        </a:rPr>
                        <a:t>2</a:t>
                      </a:r>
                      <a:r>
                        <a:rPr lang="en-US" sz="3600" baseline="0" smtClean="0">
                          <a:latin typeface="+mn-lt"/>
                          <a:cs typeface="Calibri"/>
                        </a:rPr>
                        <a:t> </a:t>
                      </a:r>
                      <a:r>
                        <a:rPr lang="en-US" sz="3600" smtClean="0"/>
                        <a:t>Reached (%)</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pPr algn="ctr"/>
                      <a:r>
                        <a:rPr lang="en-US" sz="3600" baseline="0" dirty="0" smtClean="0"/>
                        <a:t>Average </a:t>
                      </a:r>
                      <a:r>
                        <a:rPr lang="en-US" sz="3600" dirty="0" smtClean="0"/>
                        <a:t>Pressure (psi) </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r h="594511">
                <a:tc>
                  <a:txBody>
                    <a:bodyPr/>
                    <a:lstStyle/>
                    <a:p>
                      <a:pPr algn="ctr"/>
                      <a:r>
                        <a:rPr lang="en-US" sz="3600" dirty="0" smtClean="0"/>
                        <a:t>30</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10</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40.1</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16.3</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r h="594511">
                <a:tc>
                  <a:txBody>
                    <a:bodyPr/>
                    <a:lstStyle/>
                    <a:p>
                      <a:pPr algn="ctr"/>
                      <a:r>
                        <a:rPr lang="en-US" sz="3600" dirty="0" smtClean="0"/>
                        <a:t>30</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15</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38.0</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18.3</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r h="594511">
                <a:tc>
                  <a:txBody>
                    <a:bodyPr/>
                    <a:lstStyle/>
                    <a:p>
                      <a:pPr algn="ctr"/>
                      <a:r>
                        <a:rPr lang="en-US" sz="3600" dirty="0" smtClean="0"/>
                        <a:t>45</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15</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41.0</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26.0</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r h="594511">
                <a:tc>
                  <a:txBody>
                    <a:bodyPr/>
                    <a:lstStyle/>
                    <a:p>
                      <a:pPr algn="ctr"/>
                      <a:r>
                        <a:rPr lang="en-US" sz="3600" dirty="0" smtClean="0"/>
                        <a:t>40</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10</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34.9</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23.1</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r h="594511">
                <a:tc>
                  <a:txBody>
                    <a:bodyPr/>
                    <a:lstStyle/>
                    <a:p>
                      <a:pPr algn="ctr"/>
                      <a:r>
                        <a:rPr lang="en-US" sz="3600" dirty="0" smtClean="0"/>
                        <a:t>5</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5</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29.9</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3600" dirty="0" smtClean="0"/>
                        <a:t>5.0</a:t>
                      </a:r>
                      <a:endParaRPr lang="en-US"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bl>
          </a:graphicData>
        </a:graphic>
      </p:graphicFrame>
      <p:sp>
        <p:nvSpPr>
          <p:cNvPr id="365" name="TextBox 51"/>
          <p:cNvSpPr txBox="1"/>
          <p:nvPr/>
        </p:nvSpPr>
        <p:spPr>
          <a:xfrm>
            <a:off x="4720784" y="24219799"/>
            <a:ext cx="13211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t>Closed</a:t>
            </a:r>
            <a:endParaRPr lang="en-US" sz="3200" baseline="-25000" dirty="0"/>
          </a:p>
        </p:txBody>
      </p:sp>
      <p:sp>
        <p:nvSpPr>
          <p:cNvPr id="367" name="TextBox 366"/>
          <p:cNvSpPr txBox="1"/>
          <p:nvPr/>
        </p:nvSpPr>
        <p:spPr>
          <a:xfrm>
            <a:off x="31049842" y="27280135"/>
            <a:ext cx="12195898" cy="1015663"/>
          </a:xfrm>
          <a:prstGeom prst="rect">
            <a:avLst/>
          </a:prstGeom>
          <a:solidFill>
            <a:schemeClr val="tx2">
              <a:lumMod val="75000"/>
            </a:schemeClr>
          </a:solidFill>
        </p:spPr>
        <p:txBody>
          <a:bodyPr wrap="square" lIns="274320" tIns="137160" rIns="274320" bIns="137160" rtlCol="0">
            <a:spAutoFit/>
          </a:bodyPr>
          <a:lstStyle/>
          <a:p>
            <a:pPr algn="ctr"/>
            <a:r>
              <a:rPr lang="en-US" sz="4800" b="1" dirty="0" smtClean="0">
                <a:solidFill>
                  <a:srgbClr val="FFFFFF"/>
                </a:solidFill>
              </a:rPr>
              <a:t>Acknowledgements &amp; References</a:t>
            </a:r>
          </a:p>
        </p:txBody>
      </p:sp>
      <p:sp>
        <p:nvSpPr>
          <p:cNvPr id="368" name="TextBox 367"/>
          <p:cNvSpPr txBox="1"/>
          <p:nvPr/>
        </p:nvSpPr>
        <p:spPr>
          <a:xfrm>
            <a:off x="31049843" y="28287675"/>
            <a:ext cx="12195898" cy="2739211"/>
          </a:xfrm>
          <a:prstGeom prst="rect">
            <a:avLst/>
          </a:prstGeom>
          <a:noFill/>
        </p:spPr>
        <p:txBody>
          <a:bodyPr wrap="square" lIns="274320" tIns="137160" rIns="274320" bIns="137160" rtlCol="0">
            <a:spAutoFit/>
          </a:bodyPr>
          <a:lstStyle/>
          <a:p>
            <a:r>
              <a:rPr lang="en-US" sz="3200" dirty="0" smtClean="0">
                <a:latin typeface="Calibri"/>
                <a:cs typeface="Calibri"/>
              </a:rPr>
              <a:t>We would like to thank Dr. Maria </a:t>
            </a:r>
            <a:r>
              <a:rPr lang="en-US" sz="3200" dirty="0" err="1" smtClean="0">
                <a:latin typeface="Calibri"/>
                <a:cs typeface="Calibri"/>
              </a:rPr>
              <a:t>Oden</a:t>
            </a:r>
            <a:r>
              <a:rPr lang="en-US" sz="3200" dirty="0" smtClean="0">
                <a:latin typeface="Calibri"/>
                <a:cs typeface="Calibri"/>
              </a:rPr>
              <a:t>, Dr. David </a:t>
            </a:r>
            <a:r>
              <a:rPr lang="en-US" sz="3200" dirty="0" err="1" smtClean="0">
                <a:latin typeface="Calibri"/>
                <a:cs typeface="Calibri"/>
              </a:rPr>
              <a:t>Hilmers</a:t>
            </a:r>
            <a:r>
              <a:rPr lang="en-US" sz="3200" dirty="0" smtClean="0">
                <a:latin typeface="Calibri"/>
                <a:cs typeface="Calibri"/>
              </a:rPr>
              <a:t>, Dr. John Graf, Dr. Gary Woods, Carlos </a:t>
            </a:r>
            <a:r>
              <a:rPr lang="en-US" sz="3200" dirty="0" err="1" smtClean="0">
                <a:latin typeface="Calibri"/>
                <a:cs typeface="Calibri"/>
              </a:rPr>
              <a:t>Amaro</a:t>
            </a:r>
            <a:r>
              <a:rPr lang="en-US" sz="3200" dirty="0" smtClean="0">
                <a:latin typeface="Calibri"/>
                <a:cs typeface="Calibri"/>
              </a:rPr>
              <a:t>, Joe </a:t>
            </a:r>
            <a:r>
              <a:rPr lang="en-US" sz="3200" dirty="0" err="1" smtClean="0">
                <a:latin typeface="Calibri"/>
                <a:cs typeface="Calibri"/>
              </a:rPr>
              <a:t>Gesenhus</a:t>
            </a:r>
            <a:r>
              <a:rPr lang="en-US" sz="3200" dirty="0" smtClean="0">
                <a:latin typeface="Calibri"/>
                <a:cs typeface="Calibri"/>
              </a:rPr>
              <a:t> the </a:t>
            </a:r>
            <a:r>
              <a:rPr lang="en-US" sz="3200" dirty="0" err="1" smtClean="0">
                <a:latin typeface="Calibri"/>
                <a:cs typeface="Calibri"/>
              </a:rPr>
              <a:t>Oshman</a:t>
            </a:r>
            <a:r>
              <a:rPr lang="en-US" sz="3200" dirty="0" smtClean="0">
                <a:latin typeface="Calibri"/>
                <a:cs typeface="Calibri"/>
              </a:rPr>
              <a:t> Engineering Design Kitchen (OEDK), Rice University’s Dept. of Bioengineering, Beyond Traditional Borders (BTB), NASA, Wyle Labs, Lockheed Martin, and the Bioastronautics Contract.</a:t>
            </a:r>
          </a:p>
        </p:txBody>
      </p:sp>
      <p:sp>
        <p:nvSpPr>
          <p:cNvPr id="369" name="TextBox 368"/>
          <p:cNvSpPr txBox="1"/>
          <p:nvPr/>
        </p:nvSpPr>
        <p:spPr>
          <a:xfrm>
            <a:off x="30708081" y="30768288"/>
            <a:ext cx="12537659" cy="1754326"/>
          </a:xfrm>
          <a:prstGeom prst="rect">
            <a:avLst/>
          </a:prstGeom>
          <a:noFill/>
        </p:spPr>
        <p:txBody>
          <a:bodyPr wrap="square" lIns="274320" tIns="137160" rIns="274320" bIns="137160" rtlCol="0">
            <a:spAutoFit/>
          </a:bodyPr>
          <a:lstStyle/>
          <a:p>
            <a:pPr marL="742950" indent="-514350">
              <a:buAutoNum type="arabicPeriod"/>
            </a:pPr>
            <a:r>
              <a:rPr lang="en-US" sz="2400" dirty="0" smtClean="0"/>
              <a:t>Duke</a:t>
            </a:r>
            <a:r>
              <a:rPr lang="en-US" sz="2400" dirty="0"/>
              <a:t>, T., </a:t>
            </a:r>
            <a:r>
              <a:rPr lang="en-US" sz="2400" i="1" dirty="0"/>
              <a:t>et al</a:t>
            </a:r>
            <a:r>
              <a:rPr lang="en-US" sz="2400" dirty="0"/>
              <a:t>. Improved oxygen systems for childhood pneumonia: a multihospital effectiveness study in Papua New Guinea. </a:t>
            </a:r>
            <a:r>
              <a:rPr lang="en-US" sz="2400" i="1" dirty="0"/>
              <a:t> Lancet</a:t>
            </a:r>
            <a:r>
              <a:rPr lang="en-US" sz="2400" dirty="0"/>
              <a:t>, 2008; </a:t>
            </a:r>
            <a:r>
              <a:rPr lang="en-US" sz="2400" dirty="0" smtClean="0"/>
              <a:t>372:1328-33</a:t>
            </a:r>
          </a:p>
          <a:p>
            <a:pPr marL="742950" indent="-514350">
              <a:buAutoNum type="arabicPeriod"/>
            </a:pPr>
            <a:r>
              <a:rPr lang="en-US" sz="2400" dirty="0" smtClean="0"/>
              <a:t>Howie</a:t>
            </a:r>
            <a:r>
              <a:rPr lang="en-US" sz="2400" dirty="0"/>
              <a:t>, S.R.C., </a:t>
            </a:r>
            <a:r>
              <a:rPr lang="en-US" sz="2400" i="1" dirty="0"/>
              <a:t>et al</a:t>
            </a:r>
            <a:r>
              <a:rPr lang="en-US" sz="2400" dirty="0"/>
              <a:t>. Meeting oxygen needs in Africa: an options analysis from the Gambia. </a:t>
            </a:r>
            <a:r>
              <a:rPr lang="en-US" sz="2400" i="1" dirty="0"/>
              <a:t>Bull World Health Organ</a:t>
            </a:r>
            <a:r>
              <a:rPr lang="en-US" sz="2400" dirty="0"/>
              <a:t>, 2009; 87:763-771.</a:t>
            </a:r>
          </a:p>
        </p:txBody>
      </p:sp>
      <p:sp>
        <p:nvSpPr>
          <p:cNvPr id="80" name="TextBox 79"/>
          <p:cNvSpPr txBox="1"/>
          <p:nvPr/>
        </p:nvSpPr>
        <p:spPr>
          <a:xfrm>
            <a:off x="31078417" y="20192467"/>
            <a:ext cx="12692551" cy="7109639"/>
          </a:xfrm>
          <a:prstGeom prst="rect">
            <a:avLst/>
          </a:prstGeom>
          <a:noFill/>
        </p:spPr>
        <p:txBody>
          <a:bodyPr wrap="square" lIns="274320" tIns="137160" rIns="274320" bIns="137160" rtlCol="0">
            <a:spAutoFit/>
          </a:bodyPr>
          <a:lstStyle/>
          <a:p>
            <a:pPr>
              <a:buFont typeface="Wingdings" pitchFamily="2" charset="2"/>
              <a:buChar char="§"/>
            </a:pPr>
            <a:r>
              <a:rPr lang="en-US" sz="3700" b="1" dirty="0" smtClean="0">
                <a:cs typeface="Calibri"/>
              </a:rPr>
              <a:t> Achievements</a:t>
            </a:r>
            <a:r>
              <a:rPr lang="en-US" sz="3700" dirty="0" smtClean="0">
                <a:cs typeface="Calibri"/>
              </a:rPr>
              <a:t> </a:t>
            </a:r>
          </a:p>
          <a:p>
            <a:pPr marL="908050" lvl="1">
              <a:buFont typeface="Arial"/>
              <a:buChar char="•"/>
            </a:pPr>
            <a:r>
              <a:rPr lang="en-US" sz="3700" dirty="0" smtClean="0">
                <a:cs typeface="Calibri"/>
              </a:rPr>
              <a:t> Prototype testing indicates both systems are </a:t>
            </a:r>
          </a:p>
          <a:p>
            <a:pPr marL="908050" lvl="1"/>
            <a:r>
              <a:rPr lang="en-US" sz="3700" dirty="0">
                <a:cs typeface="Calibri"/>
              </a:rPr>
              <a:t> </a:t>
            </a:r>
            <a:r>
              <a:rPr lang="en-US" sz="3700" dirty="0" smtClean="0">
                <a:cs typeface="Calibri"/>
              </a:rPr>
              <a:t>  capable of achieving the design objectives.</a:t>
            </a:r>
            <a:endParaRPr lang="en-US" sz="3700" dirty="0">
              <a:cs typeface="Calibri"/>
            </a:endParaRPr>
          </a:p>
          <a:p>
            <a:pPr>
              <a:buFont typeface="Wingdings" pitchFamily="2" charset="2"/>
              <a:buChar char="§"/>
            </a:pPr>
            <a:r>
              <a:rPr lang="en-US" sz="3700" b="1" dirty="0" smtClean="0">
                <a:cs typeface="Calibri"/>
              </a:rPr>
              <a:t> Recommendations</a:t>
            </a:r>
            <a:endParaRPr lang="en-US" sz="3700" dirty="0">
              <a:cs typeface="Calibri"/>
            </a:endParaRPr>
          </a:p>
          <a:p>
            <a:pPr marL="908050" lvl="1">
              <a:buFont typeface="Arial"/>
              <a:buChar char="•"/>
            </a:pPr>
            <a:r>
              <a:rPr lang="en-US" sz="3700" dirty="0">
                <a:cs typeface="Calibri"/>
              </a:rPr>
              <a:t> </a:t>
            </a:r>
            <a:r>
              <a:rPr lang="en-US" sz="3700" dirty="0" smtClean="0">
                <a:cs typeface="Calibri"/>
              </a:rPr>
              <a:t>A </a:t>
            </a:r>
            <a:r>
              <a:rPr lang="en-US" sz="3700" dirty="0">
                <a:cs typeface="Calibri"/>
              </a:rPr>
              <a:t>top-top equalization step might increase </a:t>
            </a:r>
            <a:r>
              <a:rPr lang="en-US" sz="3700" dirty="0" smtClean="0">
                <a:cs typeface="Calibri"/>
              </a:rPr>
              <a:t>the</a:t>
            </a:r>
          </a:p>
          <a:p>
            <a:pPr marL="908050" lvl="1"/>
            <a:r>
              <a:rPr lang="en-US" sz="3700" dirty="0">
                <a:cs typeface="Calibri"/>
              </a:rPr>
              <a:t> </a:t>
            </a:r>
            <a:r>
              <a:rPr lang="en-US" sz="3700" dirty="0" smtClean="0">
                <a:cs typeface="Calibri"/>
              </a:rPr>
              <a:t> efficiency </a:t>
            </a:r>
            <a:r>
              <a:rPr lang="en-US" sz="3700" dirty="0">
                <a:cs typeface="Calibri"/>
              </a:rPr>
              <a:t>of the concentrator, helping </a:t>
            </a:r>
            <a:r>
              <a:rPr lang="en-US" sz="3700" dirty="0" smtClean="0">
                <a:cs typeface="Calibri"/>
              </a:rPr>
              <a:t>decrease cost.</a:t>
            </a:r>
          </a:p>
          <a:p>
            <a:pPr marL="908050" lvl="1">
              <a:buFont typeface="Arial"/>
              <a:buChar char="•"/>
            </a:pPr>
            <a:r>
              <a:rPr lang="en-US" sz="3700" dirty="0">
                <a:cs typeface="Calibri"/>
              </a:rPr>
              <a:t> </a:t>
            </a:r>
            <a:r>
              <a:rPr lang="en-US" sz="3700" dirty="0" smtClean="0">
                <a:cs typeface="Calibri"/>
              </a:rPr>
              <a:t>The </a:t>
            </a:r>
            <a:r>
              <a:rPr lang="en-US" sz="3700" dirty="0">
                <a:cs typeface="Calibri"/>
              </a:rPr>
              <a:t>analyzer may be modified to rely on </a:t>
            </a:r>
            <a:r>
              <a:rPr lang="en-US" sz="3700" dirty="0" smtClean="0">
                <a:cs typeface="Calibri"/>
              </a:rPr>
              <a:t>smaller,</a:t>
            </a:r>
          </a:p>
          <a:p>
            <a:pPr marL="908050" lvl="1"/>
            <a:r>
              <a:rPr lang="en-US" sz="3700" dirty="0" smtClean="0">
                <a:cs typeface="Calibri"/>
              </a:rPr>
              <a:t>   less </a:t>
            </a:r>
            <a:r>
              <a:rPr lang="en-US" sz="3700" dirty="0">
                <a:cs typeface="Calibri"/>
              </a:rPr>
              <a:t>expensive button zinc-air batteries</a:t>
            </a:r>
            <a:r>
              <a:rPr lang="en-US" sz="3700" dirty="0" smtClean="0">
                <a:cs typeface="Calibri"/>
              </a:rPr>
              <a:t>.</a:t>
            </a:r>
          </a:p>
          <a:p>
            <a:pPr>
              <a:buFont typeface="Wingdings" pitchFamily="2" charset="2"/>
              <a:buChar char="§"/>
            </a:pPr>
            <a:r>
              <a:rPr lang="en-US" sz="3700" b="1" dirty="0" smtClean="0">
                <a:cs typeface="Calibri"/>
              </a:rPr>
              <a:t> Benefits</a:t>
            </a:r>
            <a:endParaRPr lang="en-US" sz="3700" dirty="0" smtClean="0">
              <a:cs typeface="Calibri"/>
            </a:endParaRPr>
          </a:p>
          <a:p>
            <a:pPr marL="908050" lvl="1">
              <a:buFont typeface="Arial"/>
              <a:buChar char="•"/>
            </a:pPr>
            <a:r>
              <a:rPr lang="en-US" sz="3700" dirty="0" smtClean="0">
                <a:cs typeface="Calibri"/>
              </a:rPr>
              <a:t> The </a:t>
            </a:r>
            <a:r>
              <a:rPr lang="en-US" sz="3700" dirty="0" err="1" smtClean="0">
                <a:cs typeface="Calibri"/>
              </a:rPr>
              <a:t>OxCart</a:t>
            </a:r>
            <a:r>
              <a:rPr lang="en-US" sz="3700" dirty="0" smtClean="0">
                <a:cs typeface="Calibri"/>
              </a:rPr>
              <a:t> will offer healthcare providers a cheaper </a:t>
            </a:r>
          </a:p>
          <a:p>
            <a:pPr marL="908050" lvl="1"/>
            <a:r>
              <a:rPr lang="en-US" sz="3700" dirty="0" smtClean="0">
                <a:cs typeface="Calibri"/>
              </a:rPr>
              <a:t>   </a:t>
            </a:r>
            <a:r>
              <a:rPr lang="en-US" sz="3700" dirty="0" smtClean="0">
                <a:cs typeface="Calibri"/>
              </a:rPr>
              <a:t>and more reliable </a:t>
            </a:r>
            <a:r>
              <a:rPr lang="en-US" sz="3700" dirty="0">
                <a:cs typeface="Calibri"/>
              </a:rPr>
              <a:t>respiratory treatment </a:t>
            </a:r>
            <a:r>
              <a:rPr lang="en-US" sz="3700" dirty="0" smtClean="0">
                <a:cs typeface="Calibri"/>
              </a:rPr>
              <a:t>option</a:t>
            </a:r>
            <a:r>
              <a:rPr lang="en-US" sz="3700" dirty="0">
                <a:cs typeface="Calibri"/>
              </a:rPr>
              <a:t> </a:t>
            </a:r>
            <a:r>
              <a:rPr lang="en-US" sz="3700" dirty="0" smtClean="0">
                <a:cs typeface="Calibri"/>
              </a:rPr>
              <a:t>than </a:t>
            </a:r>
          </a:p>
          <a:p>
            <a:pPr marL="908050" lvl="1"/>
            <a:r>
              <a:rPr lang="en-US" sz="3700" dirty="0">
                <a:cs typeface="Calibri"/>
              </a:rPr>
              <a:t> </a:t>
            </a:r>
            <a:r>
              <a:rPr lang="en-US" sz="3700" dirty="0" smtClean="0">
                <a:cs typeface="Calibri"/>
              </a:rPr>
              <a:t>  current standards.</a:t>
            </a:r>
            <a:endParaRPr lang="en-US" sz="3700" dirty="0">
              <a:cs typeface="Calibri"/>
            </a:endParaRPr>
          </a:p>
        </p:txBody>
      </p:sp>
      <p:sp>
        <p:nvSpPr>
          <p:cNvPr id="85" name="TextBox 84"/>
          <p:cNvSpPr txBox="1"/>
          <p:nvPr/>
        </p:nvSpPr>
        <p:spPr>
          <a:xfrm>
            <a:off x="455344" y="9895047"/>
            <a:ext cx="10768577" cy="7048083"/>
          </a:xfrm>
          <a:prstGeom prst="rect">
            <a:avLst/>
          </a:prstGeom>
          <a:noFill/>
        </p:spPr>
        <p:txBody>
          <a:bodyPr wrap="square" lIns="274320" tIns="137160" rIns="274320" bIns="137160" rtlCol="0">
            <a:spAutoFit/>
          </a:bodyPr>
          <a:lstStyle/>
          <a:p>
            <a:pPr marL="415925" indent="-374650">
              <a:buFont typeface="Wingdings" pitchFamily="2" charset="2"/>
              <a:buChar char="§"/>
            </a:pPr>
            <a:r>
              <a:rPr lang="en-US" sz="4000" b="1" dirty="0">
                <a:cs typeface="Calibri"/>
              </a:rPr>
              <a:t>2 million children die </a:t>
            </a:r>
            <a:r>
              <a:rPr lang="en-US" sz="4000" dirty="0">
                <a:cs typeface="Calibri"/>
              </a:rPr>
              <a:t>each year from acute respiratory illness. </a:t>
            </a:r>
            <a:endParaRPr lang="en-US" sz="4000" dirty="0" smtClean="0">
              <a:cs typeface="Calibri"/>
            </a:endParaRPr>
          </a:p>
          <a:p>
            <a:pPr marL="1266825" lvl="1" indent="-374650">
              <a:buFont typeface="Arial" pitchFamily="34" charset="0"/>
              <a:buChar char="•"/>
            </a:pPr>
            <a:r>
              <a:rPr lang="en-US" sz="4000" dirty="0">
                <a:cs typeface="Calibri"/>
              </a:rPr>
              <a:t>98% of all deaths occur in developing </a:t>
            </a:r>
            <a:r>
              <a:rPr lang="en-US" sz="4000" dirty="0" smtClean="0">
                <a:cs typeface="Calibri"/>
              </a:rPr>
              <a:t>regions.</a:t>
            </a:r>
            <a:r>
              <a:rPr lang="en-US" sz="4000" baseline="30000" dirty="0" smtClean="0">
                <a:cs typeface="Calibri"/>
              </a:rPr>
              <a:t>1</a:t>
            </a:r>
          </a:p>
          <a:p>
            <a:pPr marL="415925" indent="-374650">
              <a:buFont typeface="Wingdings" pitchFamily="2" charset="2"/>
              <a:buChar char="§"/>
            </a:pPr>
            <a:r>
              <a:rPr lang="en-US" sz="4000" dirty="0" smtClean="0">
                <a:cs typeface="Calibri"/>
              </a:rPr>
              <a:t>Oxygen </a:t>
            </a:r>
            <a:r>
              <a:rPr lang="en-US" sz="4000" dirty="0">
                <a:cs typeface="Calibri"/>
              </a:rPr>
              <a:t>therapy </a:t>
            </a:r>
            <a:r>
              <a:rPr lang="en-US" sz="4000" b="1" dirty="0" smtClean="0">
                <a:cs typeface="Calibri"/>
              </a:rPr>
              <a:t>reduces </a:t>
            </a:r>
            <a:r>
              <a:rPr lang="en-US" sz="4000" b="1" dirty="0">
                <a:cs typeface="Calibri"/>
              </a:rPr>
              <a:t>mortality </a:t>
            </a:r>
            <a:r>
              <a:rPr lang="en-US" sz="4000" dirty="0">
                <a:cs typeface="Calibri"/>
              </a:rPr>
              <a:t>from pneumonia by 35%.</a:t>
            </a:r>
            <a:r>
              <a:rPr lang="en-US" sz="4000" baseline="30000" dirty="0">
                <a:cs typeface="Calibri"/>
              </a:rPr>
              <a:t>2</a:t>
            </a:r>
          </a:p>
          <a:p>
            <a:pPr marL="415925" indent="-374650">
              <a:buFont typeface="Wingdings" pitchFamily="2" charset="2"/>
              <a:buChar char="§"/>
            </a:pPr>
            <a:r>
              <a:rPr lang="en-US" sz="4000" dirty="0">
                <a:cs typeface="Calibri"/>
              </a:rPr>
              <a:t>Current oxygen delivery methods </a:t>
            </a:r>
            <a:r>
              <a:rPr lang="en-US" sz="4000" dirty="0" smtClean="0">
                <a:cs typeface="Calibri"/>
              </a:rPr>
              <a:t>in developing areas are</a:t>
            </a:r>
            <a:endParaRPr lang="en-US" sz="4000" baseline="30000" dirty="0">
              <a:cs typeface="Calibri"/>
            </a:endParaRPr>
          </a:p>
          <a:p>
            <a:pPr marL="1266825" lvl="1" indent="-374650">
              <a:buFont typeface="Arial" pitchFamily="34" charset="0"/>
              <a:buChar char="•"/>
            </a:pPr>
            <a:r>
              <a:rPr lang="en-US" sz="4000" dirty="0">
                <a:cs typeface="Calibri"/>
              </a:rPr>
              <a:t>Prohibitively </a:t>
            </a:r>
            <a:r>
              <a:rPr lang="en-US" sz="4000" dirty="0" smtClean="0">
                <a:cs typeface="Calibri"/>
              </a:rPr>
              <a:t>expensive (upwards of $1000)</a:t>
            </a:r>
            <a:endParaRPr lang="en-US" sz="4000" dirty="0">
              <a:cs typeface="Calibri"/>
            </a:endParaRPr>
          </a:p>
          <a:p>
            <a:pPr marL="1266825" lvl="1" indent="-374650">
              <a:buFont typeface="Arial"/>
              <a:buChar char="•"/>
            </a:pPr>
            <a:r>
              <a:rPr lang="en-US" sz="4000" dirty="0">
                <a:cs typeface="Calibri"/>
              </a:rPr>
              <a:t>Prone to </a:t>
            </a:r>
            <a:r>
              <a:rPr lang="en-US" sz="4000" dirty="0" smtClean="0">
                <a:cs typeface="Calibri"/>
              </a:rPr>
              <a:t>malfunction</a:t>
            </a:r>
            <a:endParaRPr lang="en-US" sz="4000" dirty="0">
              <a:cs typeface="Calibri"/>
            </a:endParaRPr>
          </a:p>
          <a:p>
            <a:pPr marL="1266825" lvl="1" indent="-374650">
              <a:buFont typeface="Arial"/>
              <a:buChar char="•"/>
            </a:pPr>
            <a:r>
              <a:rPr lang="en-US" sz="4000" dirty="0" smtClean="0">
                <a:cs typeface="Calibri"/>
              </a:rPr>
              <a:t>Fail to </a:t>
            </a:r>
            <a:r>
              <a:rPr lang="en-US" sz="4000" dirty="0">
                <a:cs typeface="Calibri"/>
              </a:rPr>
              <a:t>measure oxygen </a:t>
            </a:r>
            <a:r>
              <a:rPr lang="en-US" sz="4000" dirty="0" smtClean="0">
                <a:cs typeface="Calibri"/>
              </a:rPr>
              <a:t>concentration</a:t>
            </a:r>
            <a:endParaRPr lang="en-US" sz="4000" dirty="0">
              <a:cs typeface="Calibri"/>
            </a:endParaRPr>
          </a:p>
        </p:txBody>
      </p:sp>
      <p:sp>
        <p:nvSpPr>
          <p:cNvPr id="83" name="TextBox 82"/>
          <p:cNvSpPr txBox="1"/>
          <p:nvPr/>
        </p:nvSpPr>
        <p:spPr>
          <a:xfrm>
            <a:off x="22912180" y="14114294"/>
            <a:ext cx="8442972" cy="4154984"/>
          </a:xfrm>
          <a:prstGeom prst="rect">
            <a:avLst/>
          </a:prstGeom>
          <a:noFill/>
        </p:spPr>
        <p:txBody>
          <a:bodyPr wrap="square" lIns="274320" tIns="137160" rIns="274320" bIns="137160" rtlCol="0" anchor="ctr" anchorCtr="0">
            <a:spAutoFit/>
          </a:bodyPr>
          <a:lstStyle/>
          <a:p>
            <a:pPr marL="415925" indent="-374650">
              <a:buFont typeface="Wingdings" pitchFamily="2" charset="2"/>
              <a:buChar char="§"/>
            </a:pPr>
            <a:r>
              <a:rPr lang="en-US" sz="3600" dirty="0" smtClean="0">
                <a:cs typeface="Calibri"/>
              </a:rPr>
              <a:t>Current </a:t>
            </a:r>
            <a:r>
              <a:rPr lang="en-US" sz="3600" dirty="0">
                <a:cs typeface="Calibri"/>
              </a:rPr>
              <a:t>portable oxygen analyzers cost upwards of $</a:t>
            </a:r>
            <a:r>
              <a:rPr lang="en-US" sz="3600" dirty="0" smtClean="0">
                <a:cs typeface="Calibri"/>
              </a:rPr>
              <a:t>200.</a:t>
            </a:r>
          </a:p>
          <a:p>
            <a:pPr marL="415925" indent="-374650">
              <a:buFont typeface="Wingdings" pitchFamily="2" charset="2"/>
              <a:buChar char="§"/>
            </a:pPr>
            <a:r>
              <a:rPr lang="en-US" sz="3600" dirty="0">
                <a:cs typeface="Calibri"/>
              </a:rPr>
              <a:t>Stand-alone component</a:t>
            </a:r>
          </a:p>
          <a:p>
            <a:pPr marL="415925" indent="-374650">
              <a:buFont typeface="Wingdings" pitchFamily="2" charset="2"/>
              <a:buChar char="§"/>
            </a:pPr>
            <a:r>
              <a:rPr lang="en-US" sz="3600" dirty="0">
                <a:cs typeface="Calibri"/>
              </a:rPr>
              <a:t>Relies on existing </a:t>
            </a:r>
            <a:r>
              <a:rPr lang="en-US" sz="3600" b="1" dirty="0">
                <a:cs typeface="Calibri"/>
              </a:rPr>
              <a:t>zinc-air battery </a:t>
            </a:r>
            <a:r>
              <a:rPr lang="en-US" sz="3600" dirty="0">
                <a:cs typeface="Calibri"/>
              </a:rPr>
              <a:t>technology</a:t>
            </a:r>
          </a:p>
          <a:p>
            <a:pPr marL="415925" indent="-374650">
              <a:buFont typeface="Wingdings" pitchFamily="2" charset="2"/>
              <a:buChar char="§"/>
            </a:pPr>
            <a:r>
              <a:rPr lang="en-US" sz="3600" dirty="0" smtClean="0">
                <a:cs typeface="Calibri"/>
              </a:rPr>
              <a:t>Battery voltage dependent on ambient oxygen concentration</a:t>
            </a:r>
          </a:p>
        </p:txBody>
      </p:sp>
      <p:graphicFrame>
        <p:nvGraphicFramePr>
          <p:cNvPr id="3" name="Table 2"/>
          <p:cNvGraphicFramePr>
            <a:graphicFrameLocks noGrp="1"/>
          </p:cNvGraphicFramePr>
          <p:nvPr>
            <p:extLst>
              <p:ext uri="{D42A27DB-BD31-4B8C-83A1-F6EECF244321}">
                <p14:mod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240090200"/>
              </p:ext>
            </p:extLst>
          </p:nvPr>
        </p:nvGraphicFramePr>
        <p:xfrm>
          <a:off x="766270" y="28935031"/>
          <a:ext cx="8755247" cy="2899917"/>
        </p:xfrm>
        <a:graphic>
          <a:graphicData uri="http://schemas.openxmlformats.org/drawingml/2006/table">
            <a:tbl>
              <a:tblPr bandRow="1">
                <a:tableStyleId>{5C22544A-7EE6-4342-B048-85BDC9FD1C3A}</a:tableStyleId>
              </a:tblPr>
              <a:tblGrid>
                <a:gridCol w="1758226"/>
                <a:gridCol w="3457977"/>
                <a:gridCol w="3539044"/>
              </a:tblGrid>
              <a:tr h="322403">
                <a:tc>
                  <a:txBody>
                    <a:bodyPr/>
                    <a:lstStyle/>
                    <a:p>
                      <a:pPr marL="0" marR="0" algn="ctr" eaLnBrk="0">
                        <a:lnSpc>
                          <a:spcPct val="100000"/>
                        </a:lnSpc>
                        <a:spcBef>
                          <a:spcPts val="0"/>
                        </a:spcBef>
                        <a:spcAft>
                          <a:spcPts val="0"/>
                        </a:spcAft>
                      </a:pPr>
                      <a:r>
                        <a:rPr lang="en-US" sz="3200" dirty="0">
                          <a:solidFill>
                            <a:schemeClr val="bg1"/>
                          </a:solidFill>
                          <a:effectLst/>
                        </a:rPr>
                        <a:t>Step</a:t>
                      </a:r>
                      <a:endParaRPr lang="en-US" sz="3200" dirty="0">
                        <a:solidFill>
                          <a:schemeClr val="bg1"/>
                        </a:solidFill>
                        <a:effectLst/>
                        <a:latin typeface="Arial"/>
                        <a:ea typeface="Cambria"/>
                        <a:cs typeface="Times New Roman"/>
                      </a:endParaRPr>
                    </a:p>
                  </a:txBody>
                  <a:tcPr marL="68580" marR="68580"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pPr marL="0" marR="0" algn="ctr" eaLnBrk="0">
                        <a:lnSpc>
                          <a:spcPct val="100000"/>
                        </a:lnSpc>
                        <a:spcBef>
                          <a:spcPts val="0"/>
                        </a:spcBef>
                        <a:spcAft>
                          <a:spcPts val="0"/>
                        </a:spcAft>
                      </a:pPr>
                      <a:r>
                        <a:rPr lang="en-US" sz="3200" dirty="0">
                          <a:solidFill>
                            <a:schemeClr val="bg1"/>
                          </a:solidFill>
                          <a:effectLst/>
                        </a:rPr>
                        <a:t>Left  Bed</a:t>
                      </a:r>
                      <a:endParaRPr lang="en-US" sz="3200" dirty="0">
                        <a:solidFill>
                          <a:schemeClr val="bg1"/>
                        </a:solidFill>
                        <a:effectLst/>
                        <a:latin typeface="Arial"/>
                        <a:ea typeface="Cambria"/>
                        <a:cs typeface="Times New Roman"/>
                      </a:endParaRPr>
                    </a:p>
                  </a:txBody>
                  <a:tcPr marL="68580" marR="68580"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pPr marL="0" marR="0" algn="ctr" eaLnBrk="0">
                        <a:lnSpc>
                          <a:spcPct val="100000"/>
                        </a:lnSpc>
                        <a:spcBef>
                          <a:spcPts val="0"/>
                        </a:spcBef>
                        <a:spcAft>
                          <a:spcPts val="0"/>
                        </a:spcAft>
                      </a:pPr>
                      <a:r>
                        <a:rPr lang="en-US" sz="3200" dirty="0">
                          <a:solidFill>
                            <a:schemeClr val="bg1"/>
                          </a:solidFill>
                          <a:effectLst/>
                        </a:rPr>
                        <a:t>Right Bed</a:t>
                      </a:r>
                      <a:endParaRPr lang="en-US" sz="3200" dirty="0">
                        <a:solidFill>
                          <a:schemeClr val="bg1"/>
                        </a:solidFill>
                        <a:effectLst/>
                        <a:latin typeface="Arial"/>
                        <a:ea typeface="Cambria"/>
                        <a:cs typeface="Times New Roman"/>
                      </a:endParaRPr>
                    </a:p>
                  </a:txBody>
                  <a:tcPr marL="68580" marR="68580"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r h="574849">
                <a:tc>
                  <a:txBody>
                    <a:bodyPr/>
                    <a:lstStyle/>
                    <a:p>
                      <a:pPr marL="0" marR="0" algn="ctr" eaLnBrk="0">
                        <a:lnSpc>
                          <a:spcPct val="100000"/>
                        </a:lnSpc>
                        <a:spcBef>
                          <a:spcPts val="0"/>
                        </a:spcBef>
                        <a:spcAft>
                          <a:spcPts val="0"/>
                        </a:spcAft>
                      </a:pPr>
                      <a:r>
                        <a:rPr lang="en-US" sz="3200" dirty="0" smtClean="0">
                          <a:effectLst/>
                        </a:rPr>
                        <a:t>1</a:t>
                      </a:r>
                      <a:endParaRPr lang="en-US" sz="3200" dirty="0">
                        <a:effectLst/>
                        <a:latin typeface="Arial"/>
                        <a:ea typeface="Cambria"/>
                        <a:cs typeface="Times New Roman"/>
                      </a:endParaRPr>
                    </a:p>
                  </a:txBody>
                  <a:tcPr marL="68580" marR="68580" marT="9525"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marL="0" marR="0" algn="ctr" eaLnBrk="0">
                        <a:lnSpc>
                          <a:spcPct val="100000"/>
                        </a:lnSpc>
                        <a:spcBef>
                          <a:spcPts val="0"/>
                        </a:spcBef>
                        <a:spcAft>
                          <a:spcPts val="0"/>
                        </a:spcAft>
                      </a:pPr>
                      <a:r>
                        <a:rPr lang="en-US" sz="3200" dirty="0" smtClean="0">
                          <a:effectLst/>
                        </a:rPr>
                        <a:t>Venting/Purging</a:t>
                      </a:r>
                      <a:endParaRPr lang="en-US" sz="3200" dirty="0">
                        <a:effectLst/>
                        <a:latin typeface="Arial"/>
                        <a:ea typeface="Cambria"/>
                        <a:cs typeface="Times New Roman"/>
                      </a:endParaRPr>
                    </a:p>
                  </a:txBody>
                  <a:tcPr marL="68580" marR="68580" marT="9525"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marL="0" marR="0" algn="ctr" eaLnBrk="0">
                        <a:lnSpc>
                          <a:spcPct val="100000"/>
                        </a:lnSpc>
                        <a:spcBef>
                          <a:spcPts val="0"/>
                        </a:spcBef>
                        <a:spcAft>
                          <a:spcPts val="0"/>
                        </a:spcAft>
                      </a:pPr>
                      <a:r>
                        <a:rPr lang="en-US" sz="3200" dirty="0" smtClean="0">
                          <a:effectLst/>
                        </a:rPr>
                        <a:t>Pressurizing</a:t>
                      </a:r>
                      <a:endParaRPr lang="en-US" sz="3200" dirty="0">
                        <a:effectLst/>
                        <a:latin typeface="Arial"/>
                        <a:ea typeface="Cambria"/>
                        <a:cs typeface="Times New Roman"/>
                      </a:endParaRPr>
                    </a:p>
                  </a:txBody>
                  <a:tcPr marL="68580" marR="68580" marT="9525"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r h="638630">
                <a:tc>
                  <a:txBody>
                    <a:bodyPr/>
                    <a:lstStyle/>
                    <a:p>
                      <a:pPr marL="0" marR="0" algn="ctr" eaLnBrk="0">
                        <a:lnSpc>
                          <a:spcPct val="100000"/>
                        </a:lnSpc>
                        <a:spcBef>
                          <a:spcPts val="0"/>
                        </a:spcBef>
                        <a:spcAft>
                          <a:spcPts val="0"/>
                        </a:spcAft>
                      </a:pPr>
                      <a:r>
                        <a:rPr lang="en-US" sz="3200" dirty="0" smtClean="0">
                          <a:effectLst/>
                        </a:rPr>
                        <a:t>2</a:t>
                      </a:r>
                      <a:endParaRPr lang="en-US" sz="3200" dirty="0">
                        <a:effectLst/>
                        <a:latin typeface="Arial"/>
                        <a:ea typeface="Cambria"/>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marL="0" marR="0" algn="ctr" eaLnBrk="0">
                        <a:lnSpc>
                          <a:spcPct val="100000"/>
                        </a:lnSpc>
                        <a:spcBef>
                          <a:spcPts val="0"/>
                        </a:spcBef>
                        <a:spcAft>
                          <a:spcPts val="0"/>
                        </a:spcAft>
                      </a:pPr>
                      <a:r>
                        <a:rPr lang="en-US" sz="3200" dirty="0">
                          <a:effectLst/>
                        </a:rPr>
                        <a:t>Venting/Purging</a:t>
                      </a:r>
                      <a:endParaRPr lang="en-US" sz="3200" dirty="0">
                        <a:effectLst/>
                        <a:latin typeface="Arial"/>
                        <a:ea typeface="Cambria"/>
                        <a:cs typeface="Times New Roman"/>
                      </a:endParaRPr>
                    </a:p>
                  </a:txBody>
                  <a:tcPr marL="68580" marR="68580" marT="9525"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marL="0" marR="0" algn="ctr" eaLnBrk="0">
                        <a:lnSpc>
                          <a:spcPct val="100000"/>
                        </a:lnSpc>
                        <a:spcBef>
                          <a:spcPts val="0"/>
                        </a:spcBef>
                        <a:spcAft>
                          <a:spcPts val="0"/>
                        </a:spcAft>
                      </a:pPr>
                      <a:r>
                        <a:rPr lang="en-US" sz="3200" dirty="0">
                          <a:effectLst/>
                        </a:rPr>
                        <a:t>Producing</a:t>
                      </a:r>
                      <a:endParaRPr lang="en-US" sz="3200" dirty="0">
                        <a:effectLst/>
                        <a:latin typeface="Arial"/>
                        <a:ea typeface="Cambria"/>
                        <a:cs typeface="Times New Roman"/>
                      </a:endParaRPr>
                    </a:p>
                  </a:txBody>
                  <a:tcPr marL="68580" marR="68580" marT="9525"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r h="550603">
                <a:tc>
                  <a:txBody>
                    <a:bodyPr/>
                    <a:lstStyle/>
                    <a:p>
                      <a:pPr marL="0" marR="0" algn="ctr" eaLnBrk="0">
                        <a:lnSpc>
                          <a:spcPct val="100000"/>
                        </a:lnSpc>
                        <a:spcBef>
                          <a:spcPts val="0"/>
                        </a:spcBef>
                        <a:spcAft>
                          <a:spcPts val="0"/>
                        </a:spcAft>
                      </a:pPr>
                      <a:r>
                        <a:rPr lang="en-US" sz="3200" smtClean="0">
                          <a:effectLst/>
                        </a:rPr>
                        <a:t>3</a:t>
                      </a:r>
                      <a:endParaRPr lang="en-US" sz="3200" dirty="0">
                        <a:effectLst/>
                        <a:latin typeface="Arial"/>
                        <a:ea typeface="Cambria"/>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marL="0" marR="0" algn="ctr" eaLnBrk="0">
                        <a:lnSpc>
                          <a:spcPct val="100000"/>
                        </a:lnSpc>
                        <a:spcBef>
                          <a:spcPts val="0"/>
                        </a:spcBef>
                        <a:spcAft>
                          <a:spcPts val="0"/>
                        </a:spcAft>
                      </a:pPr>
                      <a:r>
                        <a:rPr lang="en-US" sz="3200" dirty="0">
                          <a:effectLst/>
                        </a:rPr>
                        <a:t>Pressurizing</a:t>
                      </a:r>
                      <a:endParaRPr lang="en-US" sz="3200" dirty="0">
                        <a:effectLst/>
                        <a:latin typeface="Arial"/>
                        <a:ea typeface="Cambria"/>
                        <a:cs typeface="Times New Roman"/>
                      </a:endParaRPr>
                    </a:p>
                  </a:txBody>
                  <a:tcPr marL="68580" marR="68580" marT="9525"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marL="0" marR="0" algn="ctr" eaLnBrk="0">
                        <a:lnSpc>
                          <a:spcPct val="100000"/>
                        </a:lnSpc>
                        <a:spcBef>
                          <a:spcPts val="0"/>
                        </a:spcBef>
                        <a:spcAft>
                          <a:spcPts val="0"/>
                        </a:spcAft>
                      </a:pPr>
                      <a:r>
                        <a:rPr lang="en-US" sz="3200" dirty="0">
                          <a:effectLst/>
                        </a:rPr>
                        <a:t>Venting/Purging</a:t>
                      </a:r>
                      <a:endParaRPr lang="en-US" sz="3200" dirty="0">
                        <a:effectLst/>
                        <a:latin typeface="Arial"/>
                        <a:ea typeface="Cambria"/>
                        <a:cs typeface="Times New Roman"/>
                      </a:endParaRPr>
                    </a:p>
                  </a:txBody>
                  <a:tcPr marL="68580" marR="68580" marT="9525"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r h="638630">
                <a:tc>
                  <a:txBody>
                    <a:bodyPr/>
                    <a:lstStyle/>
                    <a:p>
                      <a:pPr marL="0" marR="0" algn="ctr" eaLnBrk="0">
                        <a:lnSpc>
                          <a:spcPct val="100000"/>
                        </a:lnSpc>
                        <a:spcBef>
                          <a:spcPts val="0"/>
                        </a:spcBef>
                        <a:spcAft>
                          <a:spcPts val="0"/>
                        </a:spcAft>
                      </a:pPr>
                      <a:r>
                        <a:rPr lang="en-US" sz="3200" dirty="0" smtClean="0">
                          <a:effectLst/>
                        </a:rPr>
                        <a:t>4</a:t>
                      </a:r>
                      <a:endParaRPr lang="en-US" sz="3200" dirty="0">
                        <a:effectLst/>
                        <a:latin typeface="Arial"/>
                        <a:ea typeface="Cambria"/>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marL="0" marR="0" algn="ctr" eaLnBrk="0">
                        <a:lnSpc>
                          <a:spcPct val="100000"/>
                        </a:lnSpc>
                        <a:spcBef>
                          <a:spcPts val="0"/>
                        </a:spcBef>
                        <a:spcAft>
                          <a:spcPts val="0"/>
                        </a:spcAft>
                      </a:pPr>
                      <a:r>
                        <a:rPr lang="en-US" sz="3200" dirty="0">
                          <a:effectLst/>
                        </a:rPr>
                        <a:t>Producing</a:t>
                      </a:r>
                      <a:endParaRPr lang="en-US" sz="3200" dirty="0">
                        <a:effectLst/>
                        <a:latin typeface="Arial"/>
                        <a:ea typeface="Cambria"/>
                        <a:cs typeface="Times New Roman"/>
                      </a:endParaRPr>
                    </a:p>
                  </a:txBody>
                  <a:tcPr marL="68580" marR="68580" marT="9525"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marL="0" marR="0" algn="ctr" eaLnBrk="0">
                        <a:lnSpc>
                          <a:spcPct val="100000"/>
                        </a:lnSpc>
                        <a:spcBef>
                          <a:spcPts val="0"/>
                        </a:spcBef>
                        <a:spcAft>
                          <a:spcPts val="0"/>
                        </a:spcAft>
                      </a:pPr>
                      <a:r>
                        <a:rPr lang="en-US" sz="3200" dirty="0">
                          <a:effectLst/>
                        </a:rPr>
                        <a:t>Venting/Purging</a:t>
                      </a:r>
                      <a:endParaRPr lang="en-US" sz="3200" dirty="0">
                        <a:effectLst/>
                        <a:latin typeface="Arial"/>
                        <a:ea typeface="Cambria"/>
                        <a:cs typeface="Times New Roman"/>
                      </a:endParaRPr>
                    </a:p>
                  </a:txBody>
                  <a:tcPr marL="68580" marR="68580" marT="9525"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bl>
          </a:graphicData>
        </a:graphic>
      </p:graphicFrame>
      <p:sp>
        <p:nvSpPr>
          <p:cNvPr id="86" name="TextBox 85"/>
          <p:cNvSpPr txBox="1"/>
          <p:nvPr/>
        </p:nvSpPr>
        <p:spPr>
          <a:xfrm>
            <a:off x="17716501" y="31340438"/>
            <a:ext cx="7394336" cy="954107"/>
          </a:xfrm>
          <a:prstGeom prst="rect">
            <a:avLst/>
          </a:prstGeom>
          <a:noFill/>
        </p:spPr>
        <p:txBody>
          <a:bodyPr wrap="square" rtlCol="0">
            <a:spAutoFit/>
          </a:bodyPr>
          <a:lstStyle/>
          <a:p>
            <a:pPr algn="ctr"/>
            <a:r>
              <a:rPr lang="en-US" sz="2800" i="1" dirty="0" smtClean="0"/>
              <a:t>(Top) Fig 3. CAD drawing of </a:t>
            </a:r>
            <a:r>
              <a:rPr lang="en-US" sz="2800" i="1" dirty="0" err="1" smtClean="0"/>
              <a:t>OxCart</a:t>
            </a:r>
            <a:r>
              <a:rPr lang="en-US" sz="2800" i="1" dirty="0" smtClean="0"/>
              <a:t>.</a:t>
            </a:r>
          </a:p>
          <a:p>
            <a:pPr algn="ctr"/>
            <a:r>
              <a:rPr lang="en-US" sz="2800" i="1" dirty="0" smtClean="0"/>
              <a:t>(Right) Fig 4. Current prototype of concentrator</a:t>
            </a:r>
          </a:p>
        </p:txBody>
      </p:sp>
      <p:sp>
        <p:nvSpPr>
          <p:cNvPr id="90" name="TextBox 89"/>
          <p:cNvSpPr txBox="1"/>
          <p:nvPr/>
        </p:nvSpPr>
        <p:spPr>
          <a:xfrm>
            <a:off x="541728" y="20210606"/>
            <a:ext cx="12215591" cy="3600986"/>
          </a:xfrm>
          <a:prstGeom prst="rect">
            <a:avLst/>
          </a:prstGeom>
          <a:noFill/>
        </p:spPr>
        <p:txBody>
          <a:bodyPr wrap="square" lIns="274320" tIns="137160" rIns="274320" bIns="137160" rtlCol="0" anchor="ctr" anchorCtr="0">
            <a:spAutoFit/>
          </a:bodyPr>
          <a:lstStyle/>
          <a:p>
            <a:r>
              <a:rPr lang="en-US" sz="3600" dirty="0" smtClean="0">
                <a:latin typeface="Calibri"/>
                <a:cs typeface="Calibri"/>
              </a:rPr>
              <a:t>The </a:t>
            </a:r>
            <a:r>
              <a:rPr lang="en-US" sz="3600" dirty="0" err="1" smtClean="0">
                <a:latin typeface="Calibri"/>
                <a:cs typeface="Calibri"/>
              </a:rPr>
              <a:t>OxCart</a:t>
            </a:r>
            <a:r>
              <a:rPr lang="en-US" sz="3600" dirty="0" smtClean="0">
                <a:latin typeface="Calibri"/>
                <a:cs typeface="Calibri"/>
              </a:rPr>
              <a:t> uses a </a:t>
            </a:r>
            <a:r>
              <a:rPr lang="en-US" sz="3600" b="1" dirty="0" smtClean="0">
                <a:latin typeface="Calibri"/>
                <a:cs typeface="Calibri"/>
              </a:rPr>
              <a:t>Pressure Swing Adsorption</a:t>
            </a:r>
            <a:r>
              <a:rPr lang="en-US" sz="3600" dirty="0" smtClean="0">
                <a:latin typeface="Calibri"/>
                <a:cs typeface="Calibri"/>
              </a:rPr>
              <a:t> (PSA) system:</a:t>
            </a:r>
            <a:endParaRPr lang="en-US" sz="3600" b="1" dirty="0" smtClean="0">
              <a:latin typeface="Calibri"/>
              <a:cs typeface="Calibri"/>
            </a:endParaRPr>
          </a:p>
          <a:p>
            <a:pPr>
              <a:buFont typeface="Wingdings" pitchFamily="2" charset="2"/>
              <a:buChar char="§"/>
            </a:pPr>
            <a:r>
              <a:rPr lang="en-US" sz="3600" dirty="0" smtClean="0">
                <a:cs typeface="Calibri"/>
              </a:rPr>
              <a:t> System contains several beds full of 5A Zeolite</a:t>
            </a:r>
          </a:p>
          <a:p>
            <a:pPr>
              <a:buFont typeface="Wingdings" pitchFamily="2" charset="2"/>
              <a:buChar char="§"/>
            </a:pPr>
            <a:r>
              <a:rPr lang="en-US" sz="3600" dirty="0" smtClean="0">
                <a:cs typeface="Calibri"/>
              </a:rPr>
              <a:t> 5A Zeolite preferentially adsorbs nitrogen when </a:t>
            </a:r>
            <a:r>
              <a:rPr lang="en-US" sz="3600" dirty="0">
                <a:cs typeface="Calibri"/>
              </a:rPr>
              <a:t>pressurized</a:t>
            </a:r>
          </a:p>
          <a:p>
            <a:pPr marL="908050" lvl="1">
              <a:buFont typeface="Arial"/>
              <a:buChar char="•"/>
            </a:pPr>
            <a:r>
              <a:rPr lang="en-US" sz="3600" dirty="0">
                <a:cs typeface="Calibri"/>
              </a:rPr>
              <a:t> </a:t>
            </a:r>
            <a:r>
              <a:rPr lang="en-US" sz="3600" dirty="0" smtClean="0">
                <a:cs typeface="Calibri"/>
              </a:rPr>
              <a:t>Thus purifying the air, allowing for higher</a:t>
            </a:r>
          </a:p>
          <a:p>
            <a:pPr marL="908050" lvl="1"/>
            <a:r>
              <a:rPr lang="en-US" sz="3600" dirty="0">
                <a:cs typeface="Calibri"/>
              </a:rPr>
              <a:t> </a:t>
            </a:r>
            <a:r>
              <a:rPr lang="en-US" sz="3600" dirty="0" smtClean="0">
                <a:cs typeface="Calibri"/>
              </a:rPr>
              <a:t>  concentrations of oxygen</a:t>
            </a:r>
          </a:p>
          <a:p>
            <a:pPr>
              <a:buFont typeface="Wingdings" pitchFamily="2" charset="2"/>
              <a:buChar char="§"/>
            </a:pPr>
            <a:r>
              <a:rPr lang="en-US" sz="3600" dirty="0">
                <a:cs typeface="Calibri"/>
              </a:rPr>
              <a:t> </a:t>
            </a:r>
            <a:r>
              <a:rPr lang="en-US" sz="3600" dirty="0" smtClean="0">
                <a:cs typeface="Calibri"/>
              </a:rPr>
              <a:t>Depressurizing and purging zeolite regenerates it. </a:t>
            </a:r>
            <a:endParaRPr lang="en-US" sz="3600" b="1" dirty="0" smtClean="0">
              <a:latin typeface="Calibri"/>
              <a:cs typeface="Calibri"/>
            </a:endParaRPr>
          </a:p>
        </p:txBody>
      </p:sp>
      <p:sp>
        <p:nvSpPr>
          <p:cNvPr id="93" name="TextBox 92"/>
          <p:cNvSpPr txBox="1"/>
          <p:nvPr/>
        </p:nvSpPr>
        <p:spPr>
          <a:xfrm>
            <a:off x="9638388" y="26172581"/>
            <a:ext cx="8306712" cy="5816977"/>
          </a:xfrm>
          <a:prstGeom prst="rect">
            <a:avLst/>
          </a:prstGeom>
          <a:noFill/>
        </p:spPr>
        <p:txBody>
          <a:bodyPr wrap="square" lIns="274320" tIns="137160" rIns="274320" bIns="137160" rtlCol="0">
            <a:spAutoFit/>
          </a:bodyPr>
          <a:lstStyle/>
          <a:p>
            <a:pPr marL="415925" indent="-374650">
              <a:buFont typeface="Wingdings" pitchFamily="2" charset="2"/>
              <a:buChar char="§"/>
            </a:pPr>
            <a:r>
              <a:rPr lang="en-US" sz="3600" dirty="0" smtClean="0">
                <a:cs typeface="Calibri"/>
              </a:rPr>
              <a:t>Varying cycle time leads to varying %O</a:t>
            </a:r>
            <a:r>
              <a:rPr lang="en-US" sz="3600" baseline="-25000" dirty="0" smtClean="0">
                <a:cs typeface="Calibri"/>
              </a:rPr>
              <a:t>2</a:t>
            </a:r>
            <a:r>
              <a:rPr lang="en-US" sz="3600" dirty="0" smtClean="0">
                <a:cs typeface="Calibri"/>
              </a:rPr>
              <a:t> concentrations.</a:t>
            </a:r>
          </a:p>
          <a:p>
            <a:pPr marL="415925" indent="-374650">
              <a:buFont typeface="Wingdings" pitchFamily="2" charset="2"/>
              <a:buChar char="§"/>
            </a:pPr>
            <a:r>
              <a:rPr lang="en-US" sz="3600" dirty="0" smtClean="0">
                <a:cs typeface="Calibri"/>
              </a:rPr>
              <a:t>As cycle time increases past a certain point, the output oxygen purity begins to decrease, but oxygen recovery will increase.</a:t>
            </a:r>
          </a:p>
          <a:p>
            <a:pPr marL="415925" indent="-374650">
              <a:buFont typeface="Wingdings" pitchFamily="2" charset="2"/>
              <a:buChar char="§"/>
            </a:pPr>
            <a:r>
              <a:rPr lang="en-US" sz="3600" dirty="0" smtClean="0">
                <a:cs typeface="Calibri"/>
              </a:rPr>
              <a:t>We are testing to find the maximum oxygen purity attained at each cycle time, time it takes to reach this maximum purity, and output flow</a:t>
            </a:r>
            <a:endParaRPr lang="en-US" sz="3600" dirty="0">
              <a:cs typeface="Calibri"/>
            </a:endParaRPr>
          </a:p>
        </p:txBody>
      </p:sp>
      <p:sp>
        <p:nvSpPr>
          <p:cNvPr id="94" name="TextBox 32"/>
          <p:cNvSpPr txBox="1"/>
          <p:nvPr/>
        </p:nvSpPr>
        <p:spPr>
          <a:xfrm>
            <a:off x="6695326" y="24226744"/>
            <a:ext cx="87102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t>O</a:t>
            </a:r>
            <a:r>
              <a:rPr lang="en-US" sz="3600" baseline="-25000" dirty="0" smtClean="0"/>
              <a:t>2</a:t>
            </a:r>
            <a:endParaRPr lang="en-US" sz="3600" baseline="-25000" dirty="0"/>
          </a:p>
        </p:txBody>
      </p:sp>
      <p:sp>
        <p:nvSpPr>
          <p:cNvPr id="140" name="TextBox 139"/>
          <p:cNvSpPr txBox="1"/>
          <p:nvPr/>
        </p:nvSpPr>
        <p:spPr>
          <a:xfrm>
            <a:off x="2526827" y="28234213"/>
            <a:ext cx="5597245" cy="523220"/>
          </a:xfrm>
          <a:prstGeom prst="rect">
            <a:avLst/>
          </a:prstGeom>
          <a:noFill/>
        </p:spPr>
        <p:txBody>
          <a:bodyPr wrap="square" rtlCol="0">
            <a:spAutoFit/>
          </a:bodyPr>
          <a:lstStyle/>
          <a:p>
            <a:r>
              <a:rPr lang="en-US" sz="2800" i="1" dirty="0" smtClean="0"/>
              <a:t>Fig 2. The Four steps of a PSA cycle.</a:t>
            </a:r>
            <a:endParaRPr lang="en-US" sz="2800" i="1" dirty="0"/>
          </a:p>
        </p:txBody>
      </p:sp>
      <p:sp>
        <p:nvSpPr>
          <p:cNvPr id="141" name="TextBox 140"/>
          <p:cNvSpPr txBox="1"/>
          <p:nvPr/>
        </p:nvSpPr>
        <p:spPr>
          <a:xfrm>
            <a:off x="766270" y="31892098"/>
            <a:ext cx="8589040" cy="523220"/>
          </a:xfrm>
          <a:prstGeom prst="rect">
            <a:avLst/>
          </a:prstGeom>
          <a:noFill/>
        </p:spPr>
        <p:txBody>
          <a:bodyPr wrap="square" rtlCol="0">
            <a:spAutoFit/>
          </a:bodyPr>
          <a:lstStyle/>
          <a:p>
            <a:r>
              <a:rPr lang="en-US" sz="2800" i="1" dirty="0" smtClean="0"/>
              <a:t>Table 1. Bed states during each step of PSA cycle.</a:t>
            </a:r>
            <a:endParaRPr lang="en-US" sz="2800" i="1" dirty="0"/>
          </a:p>
        </p:txBody>
      </p:sp>
      <p:sp>
        <p:nvSpPr>
          <p:cNvPr id="99" name="TextBox 98"/>
          <p:cNvSpPr txBox="1"/>
          <p:nvPr/>
        </p:nvSpPr>
        <p:spPr>
          <a:xfrm>
            <a:off x="31595500" y="16884283"/>
            <a:ext cx="7476905" cy="1384995"/>
          </a:xfrm>
          <a:prstGeom prst="rect">
            <a:avLst/>
          </a:prstGeom>
          <a:noFill/>
        </p:spPr>
        <p:txBody>
          <a:bodyPr wrap="square" rtlCol="0">
            <a:spAutoFit/>
          </a:bodyPr>
          <a:lstStyle/>
          <a:p>
            <a:pPr algn="ctr"/>
            <a:r>
              <a:rPr lang="en-US" sz="2800" i="1" dirty="0" smtClean="0"/>
              <a:t>(Top) Graph 2. Comparison of our analyzer to commercial sensor</a:t>
            </a:r>
          </a:p>
          <a:p>
            <a:pPr algn="ctr"/>
            <a:r>
              <a:rPr lang="en-US" sz="2800" i="1" dirty="0" smtClean="0"/>
              <a:t>(Right) Fig 1. Circuit diagram of analyzer</a:t>
            </a:r>
          </a:p>
        </p:txBody>
      </p:sp>
      <p:sp>
        <p:nvSpPr>
          <p:cNvPr id="100" name="TextBox 99"/>
          <p:cNvSpPr txBox="1"/>
          <p:nvPr/>
        </p:nvSpPr>
        <p:spPr>
          <a:xfrm>
            <a:off x="12569549" y="24920619"/>
            <a:ext cx="17516789" cy="954107"/>
          </a:xfrm>
          <a:prstGeom prst="rect">
            <a:avLst/>
          </a:prstGeom>
          <a:noFill/>
        </p:spPr>
        <p:txBody>
          <a:bodyPr wrap="square" rtlCol="0">
            <a:spAutoFit/>
          </a:bodyPr>
          <a:lstStyle/>
          <a:p>
            <a:pPr algn="ctr"/>
            <a:r>
              <a:rPr lang="en-US" sz="2800" i="1" dirty="0" smtClean="0"/>
              <a:t>Table 2. The data represented here is only sample data. Multiple tests under similar pressurization and purge times have been run. However, there are varying results because of varying qualities of zeolite as well as pressure drops.</a:t>
            </a:r>
          </a:p>
        </p:txBody>
      </p:sp>
      <p:sp>
        <p:nvSpPr>
          <p:cNvPr id="91" name="TextBox 90"/>
          <p:cNvSpPr txBox="1"/>
          <p:nvPr/>
        </p:nvSpPr>
        <p:spPr>
          <a:xfrm>
            <a:off x="31766952" y="6736191"/>
            <a:ext cx="11315480" cy="4708981"/>
          </a:xfrm>
          <a:prstGeom prst="rect">
            <a:avLst/>
          </a:prstGeom>
          <a:noFill/>
        </p:spPr>
        <p:txBody>
          <a:bodyPr wrap="square" lIns="274320" tIns="137160" rIns="274320" bIns="137160" rtlCol="0" anchor="ctr" anchorCtr="0">
            <a:spAutoFit/>
          </a:bodyPr>
          <a:lstStyle/>
          <a:p>
            <a:pPr>
              <a:buFont typeface="Wingdings" pitchFamily="2" charset="2"/>
              <a:buChar char="§"/>
            </a:pPr>
            <a:r>
              <a:rPr lang="en-US" sz="3600" dirty="0" smtClean="0">
                <a:cs typeface="Calibri"/>
              </a:rPr>
              <a:t> </a:t>
            </a:r>
            <a:r>
              <a:rPr lang="en-US" sz="3600" dirty="0">
                <a:cs typeface="Calibri"/>
              </a:rPr>
              <a:t>3 ways to relate battery voltage to O</a:t>
            </a:r>
            <a:r>
              <a:rPr lang="en-US" sz="3600" baseline="-25000" dirty="0">
                <a:cs typeface="Calibri"/>
              </a:rPr>
              <a:t>2 </a:t>
            </a:r>
            <a:r>
              <a:rPr lang="en-US" sz="3600" dirty="0">
                <a:cs typeface="Calibri"/>
              </a:rPr>
              <a:t>concentration</a:t>
            </a:r>
          </a:p>
          <a:p>
            <a:pPr marL="908050" lvl="1">
              <a:buFont typeface="Arial"/>
              <a:buChar char="•"/>
            </a:pPr>
            <a:r>
              <a:rPr lang="en-US" sz="3600" dirty="0">
                <a:cs typeface="Calibri"/>
              </a:rPr>
              <a:t> Difference between final and baseline signal</a:t>
            </a:r>
          </a:p>
          <a:p>
            <a:pPr marL="908050" lvl="1">
              <a:buFont typeface="Arial"/>
              <a:buChar char="•"/>
            </a:pPr>
            <a:r>
              <a:rPr lang="en-US" sz="3600" dirty="0">
                <a:cs typeface="Calibri"/>
              </a:rPr>
              <a:t> Difference between final and initial signal</a:t>
            </a:r>
          </a:p>
          <a:p>
            <a:pPr marL="908050" lvl="1">
              <a:buFont typeface="Arial"/>
              <a:buChar char="•"/>
            </a:pPr>
            <a:r>
              <a:rPr lang="en-US" sz="3600" dirty="0">
                <a:cs typeface="Calibri"/>
              </a:rPr>
              <a:t> Amplified differential signal between 2 batteries</a:t>
            </a:r>
          </a:p>
          <a:p>
            <a:pPr marL="0" lvl="1">
              <a:buFont typeface="Wingdings" pitchFamily="2" charset="2"/>
              <a:buChar char="§"/>
            </a:pPr>
            <a:r>
              <a:rPr lang="en-US" sz="3600" dirty="0">
                <a:cs typeface="Calibri"/>
              </a:rPr>
              <a:t> Analyzer calibrated and tested between </a:t>
            </a:r>
            <a:r>
              <a:rPr lang="en-US" sz="3600" dirty="0" smtClean="0">
                <a:cs typeface="Calibri"/>
              </a:rPr>
              <a:t>21% - </a:t>
            </a:r>
            <a:r>
              <a:rPr lang="en-US" sz="3600" dirty="0">
                <a:cs typeface="Calibri"/>
              </a:rPr>
              <a:t>93% O</a:t>
            </a:r>
            <a:r>
              <a:rPr lang="en-US" sz="3600" baseline="-25000" dirty="0">
                <a:cs typeface="Calibri"/>
              </a:rPr>
              <a:t>2</a:t>
            </a:r>
          </a:p>
          <a:p>
            <a:pPr>
              <a:buFont typeface="Wingdings" pitchFamily="2" charset="2"/>
              <a:buChar char="§"/>
            </a:pPr>
            <a:r>
              <a:rPr lang="en-US" sz="3600" dirty="0">
                <a:cs typeface="Calibri"/>
              </a:rPr>
              <a:t> Logarithmic model relates voltage and O</a:t>
            </a:r>
            <a:r>
              <a:rPr lang="en-US" sz="3600" baseline="-25000" dirty="0">
                <a:cs typeface="Calibri"/>
              </a:rPr>
              <a:t>2 </a:t>
            </a:r>
            <a:r>
              <a:rPr lang="en-US" sz="3600" dirty="0">
                <a:cs typeface="Calibri"/>
              </a:rPr>
              <a:t>concentration</a:t>
            </a:r>
          </a:p>
          <a:p>
            <a:pPr>
              <a:buFont typeface="Wingdings" pitchFamily="2" charset="2"/>
              <a:buChar char="§"/>
            </a:pPr>
            <a:r>
              <a:rPr lang="en-US" sz="3600" dirty="0">
                <a:cs typeface="Calibri"/>
              </a:rPr>
              <a:t> Initial tests show analyzer capable of accuracy within 1% </a:t>
            </a:r>
          </a:p>
          <a:p>
            <a:pPr>
              <a:buFont typeface="Wingdings" pitchFamily="2" charset="2"/>
              <a:buChar char="§"/>
            </a:pPr>
            <a:endParaRPr lang="en-US" sz="3600" dirty="0" smtClean="0">
              <a:latin typeface="Calibri"/>
              <a:cs typeface="Calibri"/>
            </a:endParaRPr>
          </a:p>
        </p:txBody>
      </p:sp>
      <p:sp>
        <p:nvSpPr>
          <p:cNvPr id="92" name="TextBox 91"/>
          <p:cNvSpPr txBox="1"/>
          <p:nvPr/>
        </p:nvSpPr>
        <p:spPr>
          <a:xfrm>
            <a:off x="23213131" y="12356303"/>
            <a:ext cx="8142021" cy="1384995"/>
          </a:xfrm>
          <a:prstGeom prst="rect">
            <a:avLst/>
          </a:prstGeom>
          <a:noFill/>
        </p:spPr>
        <p:txBody>
          <a:bodyPr wrap="square" rtlCol="0">
            <a:spAutoFit/>
          </a:bodyPr>
          <a:lstStyle/>
          <a:p>
            <a:pPr algn="ctr"/>
            <a:r>
              <a:rPr lang="en-US" sz="2800" i="1" dirty="0" smtClean="0"/>
              <a:t>Graph 1. The graph shows how closely our data for the differential voltage signal between two batteries correlates with </a:t>
            </a:r>
            <a:r>
              <a:rPr lang="en-US" sz="2800" i="1" dirty="0"/>
              <a:t>a</a:t>
            </a:r>
            <a:r>
              <a:rPr lang="en-US" sz="2800" i="1" dirty="0" smtClean="0"/>
              <a:t> best fit log line. </a:t>
            </a:r>
          </a:p>
        </p:txBody>
      </p:sp>
      <p:pic>
        <p:nvPicPr>
          <p:cNvPr id="1028" name="Picture 4"/>
          <p:cNvPicPr>
            <a:picLocks noChangeAspect="1" noChangeArrowheads="1"/>
          </p:cNvPicPr>
          <p:nvPr/>
        </p:nvPicPr>
        <p:blipFill>
          <a:blip r:embed="rId7">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9243857" y="10954078"/>
            <a:ext cx="3838575" cy="7315200"/>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9" name="Picture 5" descr="C:\Users\Ryan\Desktop\IMG_0687.JPG"/>
          <p:cNvPicPr>
            <a:picLocks noChangeAspect="1" noChangeArrowheads="1"/>
          </p:cNvPicPr>
          <p:nvPr/>
        </p:nvPicPr>
        <p:blipFill>
          <a:blip r:embed="rId8">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5258143" y="25903301"/>
            <a:ext cx="4828195" cy="6464195"/>
          </a:xfrm>
          <a:prstGeom prst="rect">
            <a:avLst/>
          </a:prstGeom>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graphicFrame>
        <p:nvGraphicFramePr>
          <p:cNvPr id="95" name="Chart 94"/>
          <p:cNvGraphicFramePr/>
          <p:nvPr/>
        </p:nvGraphicFramePr>
        <p:xfrm>
          <a:off x="31766951" y="11053674"/>
          <a:ext cx="7305453" cy="52531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6" name="Chart 95"/>
          <p:cNvGraphicFramePr/>
          <p:nvPr/>
        </p:nvGraphicFramePr>
        <p:xfrm>
          <a:off x="23213130" y="6736191"/>
          <a:ext cx="8382369" cy="5522484"/>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6691</TotalTime>
  <Words>870</Words>
  <Application>Microsoft Macintosh PowerPoint</Application>
  <PresentationFormat>Custom</PresentationFormat>
  <Paragraphs>142</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The Mac Doctor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 Patel</dc:creator>
  <cp:lastModifiedBy>Jay Patel</cp:lastModifiedBy>
  <cp:revision>357</cp:revision>
  <dcterms:created xsi:type="dcterms:W3CDTF">2011-04-14T03:23:44Z</dcterms:created>
  <dcterms:modified xsi:type="dcterms:W3CDTF">2011-04-14T03:41:09Z</dcterms:modified>
</cp:coreProperties>
</file>