
<file path=[Content_Types].xml><?xml version="1.0" encoding="utf-8"?>
<Types xmlns="http://schemas.openxmlformats.org/package/2006/content-types"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43891200" cy="32918400"/>
  <p:notesSz cx="7010400" cy="9296400"/>
  <p:defaultTextStyle>
    <a:defPPr>
      <a:defRPr lang="en-US"/>
    </a:defPPr>
    <a:lvl1pPr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2193925" indent="-1736725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4387850" indent="-3473450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6583363" indent="-5211763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8777288" indent="-6948488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B100"/>
    <a:srgbClr val="000A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0668" autoAdjust="0"/>
    <p:restoredTop sz="99425" autoAdjust="0"/>
  </p:normalViewPr>
  <p:slideViewPr>
    <p:cSldViewPr snapToGrid="0" snapToObjects="1">
      <p:cViewPr>
        <p:scale>
          <a:sx n="50" d="100"/>
          <a:sy n="50" d="100"/>
        </p:scale>
        <p:origin x="3138" y="4452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>
            <a:spLocks noChangeArrowheads="1"/>
          </p:cNvSpPr>
          <p:nvPr userDrawn="1"/>
        </p:nvSpPr>
        <p:spPr bwMode="auto">
          <a:xfrm>
            <a:off x="1042988" y="5715000"/>
            <a:ext cx="10977562" cy="11607800"/>
          </a:xfrm>
          <a:prstGeom prst="roundRect">
            <a:avLst>
              <a:gd name="adj" fmla="val 683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ounded Rectangle 31"/>
          <p:cNvSpPr>
            <a:spLocks noChangeArrowheads="1"/>
          </p:cNvSpPr>
          <p:nvPr userDrawn="1"/>
        </p:nvSpPr>
        <p:spPr bwMode="auto">
          <a:xfrm>
            <a:off x="1042988" y="23823613"/>
            <a:ext cx="14123987" cy="6691312"/>
          </a:xfrm>
          <a:prstGeom prst="roundRect">
            <a:avLst>
              <a:gd name="adj" fmla="val 1046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ounded Rectangle 34"/>
          <p:cNvSpPr>
            <a:spLocks noChangeArrowheads="1"/>
          </p:cNvSpPr>
          <p:nvPr userDrawn="1"/>
        </p:nvSpPr>
        <p:spPr bwMode="auto">
          <a:xfrm>
            <a:off x="12811125" y="5713413"/>
            <a:ext cx="30037088" cy="17365662"/>
          </a:xfrm>
          <a:prstGeom prst="roundRect">
            <a:avLst>
              <a:gd name="adj" fmla="val 422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ounded Rectangle 37"/>
          <p:cNvSpPr>
            <a:spLocks noChangeArrowheads="1"/>
          </p:cNvSpPr>
          <p:nvPr userDrawn="1"/>
        </p:nvSpPr>
        <p:spPr bwMode="auto">
          <a:xfrm>
            <a:off x="29375100" y="23823613"/>
            <a:ext cx="13473113" cy="6691312"/>
          </a:xfrm>
          <a:prstGeom prst="roundRect">
            <a:avLst>
              <a:gd name="adj" fmla="val 1046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>
            <a:spLocks noChangeArrowheads="1"/>
          </p:cNvSpPr>
          <p:nvPr userDrawn="1"/>
        </p:nvSpPr>
        <p:spPr bwMode="auto">
          <a:xfrm>
            <a:off x="1042988" y="31261050"/>
            <a:ext cx="41805225" cy="1500188"/>
          </a:xfrm>
          <a:prstGeom prst="roundRect">
            <a:avLst>
              <a:gd name="adj" fmla="val 10468"/>
            </a:avLst>
          </a:prstGeom>
          <a:noFill/>
          <a:ln w="12700">
            <a:solidFill>
              <a:srgbClr val="A6A6A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ounded Rectangle 41"/>
          <p:cNvSpPr>
            <a:spLocks noChangeArrowheads="1"/>
          </p:cNvSpPr>
          <p:nvPr userDrawn="1"/>
        </p:nvSpPr>
        <p:spPr bwMode="auto">
          <a:xfrm>
            <a:off x="1042988" y="17887950"/>
            <a:ext cx="10977562" cy="5191125"/>
          </a:xfrm>
          <a:prstGeom prst="roundRect">
            <a:avLst>
              <a:gd name="adj" fmla="val 13792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 userDrawn="1"/>
        </p:nvCxnSpPr>
        <p:spPr bwMode="auto">
          <a:xfrm flipH="1">
            <a:off x="12811125" y="18345150"/>
            <a:ext cx="107664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4" name="Straight Connector 43"/>
          <p:cNvCxnSpPr>
            <a:cxnSpLocks noChangeShapeType="1"/>
          </p:cNvCxnSpPr>
          <p:nvPr userDrawn="1"/>
        </p:nvCxnSpPr>
        <p:spPr bwMode="auto">
          <a:xfrm flipH="1">
            <a:off x="32080200" y="15863888"/>
            <a:ext cx="1076801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</p:cNvCxnSpPr>
          <p:nvPr userDrawn="1"/>
        </p:nvCxnSpPr>
        <p:spPr bwMode="auto">
          <a:xfrm flipH="1">
            <a:off x="27320875" y="5713413"/>
            <a:ext cx="1588" cy="59928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0" name="Rounded Rectangle 49"/>
          <p:cNvSpPr>
            <a:spLocks noChangeArrowheads="1"/>
          </p:cNvSpPr>
          <p:nvPr userDrawn="1"/>
        </p:nvSpPr>
        <p:spPr bwMode="auto">
          <a:xfrm>
            <a:off x="12846050" y="255588"/>
            <a:ext cx="30002163" cy="4845050"/>
          </a:xfrm>
          <a:prstGeom prst="roundRect">
            <a:avLst>
              <a:gd name="adj" fmla="val 10468"/>
            </a:avLst>
          </a:prstGeom>
          <a:solidFill>
            <a:srgbClr val="8EB4E3">
              <a:alpha val="90195"/>
            </a:srgbClr>
          </a:solidFill>
          <a:ln w="50800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 userDrawn="1"/>
        </p:nvSpPr>
        <p:spPr bwMode="auto">
          <a:xfrm>
            <a:off x="16333788" y="23823613"/>
            <a:ext cx="11917362" cy="6691312"/>
          </a:xfrm>
          <a:prstGeom prst="roundRect">
            <a:avLst>
              <a:gd name="adj" fmla="val 10468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6769210" y="285806"/>
            <a:ext cx="30419040" cy="24409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768893" y="3192151"/>
            <a:ext cx="30419675" cy="696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768893" y="3798196"/>
            <a:ext cx="30419675" cy="696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768893" y="4404176"/>
            <a:ext cx="30419675" cy="696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56"/>
          </p:nvPr>
        </p:nvSpPr>
        <p:spPr>
          <a:xfrm>
            <a:off x="6768893" y="2602844"/>
            <a:ext cx="30419675" cy="696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57"/>
          </p:nvPr>
        </p:nvSpPr>
        <p:spPr>
          <a:xfrm>
            <a:off x="1042563" y="6939738"/>
            <a:ext cx="10977562" cy="8708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58"/>
          </p:nvPr>
        </p:nvSpPr>
        <p:spPr>
          <a:xfrm>
            <a:off x="1042562" y="5715000"/>
            <a:ext cx="10977563" cy="1224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59"/>
          </p:nvPr>
        </p:nvSpPr>
        <p:spPr>
          <a:xfrm>
            <a:off x="12810516" y="6947723"/>
            <a:ext cx="10590286" cy="7804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60"/>
          </p:nvPr>
        </p:nvSpPr>
        <p:spPr>
          <a:xfrm>
            <a:off x="12810515" y="5724535"/>
            <a:ext cx="13456691" cy="1222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61"/>
          </p:nvPr>
        </p:nvSpPr>
        <p:spPr>
          <a:xfrm>
            <a:off x="1042563" y="23468766"/>
            <a:ext cx="10977562" cy="54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62"/>
          </p:nvPr>
        </p:nvSpPr>
        <p:spPr>
          <a:xfrm>
            <a:off x="1042563" y="22198347"/>
            <a:ext cx="10977562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63"/>
          </p:nvPr>
        </p:nvSpPr>
        <p:spPr>
          <a:xfrm>
            <a:off x="29375837" y="23422309"/>
            <a:ext cx="13473127" cy="5466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21"/>
          <p:cNvSpPr>
            <a:spLocks noGrp="1"/>
          </p:cNvSpPr>
          <p:nvPr>
            <p:ph type="body" sz="quarter" idx="64"/>
          </p:nvPr>
        </p:nvSpPr>
        <p:spPr>
          <a:xfrm>
            <a:off x="29375837" y="22198346"/>
            <a:ext cx="13473127" cy="12704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9"/>
          <p:cNvSpPr>
            <a:spLocks noGrp="1"/>
          </p:cNvSpPr>
          <p:nvPr>
            <p:ph type="body" sz="quarter" idx="65"/>
          </p:nvPr>
        </p:nvSpPr>
        <p:spPr>
          <a:xfrm>
            <a:off x="6702958" y="30804430"/>
            <a:ext cx="30485612" cy="14996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7" name="Text Placeholder 21"/>
          <p:cNvSpPr>
            <a:spLocks noGrp="1"/>
          </p:cNvSpPr>
          <p:nvPr>
            <p:ph type="body" sz="quarter" idx="66"/>
          </p:nvPr>
        </p:nvSpPr>
        <p:spPr>
          <a:xfrm>
            <a:off x="6768893" y="29580498"/>
            <a:ext cx="13031385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19"/>
          <p:cNvSpPr>
            <a:spLocks noGrp="1"/>
          </p:cNvSpPr>
          <p:nvPr>
            <p:ph type="body" sz="quarter" idx="67"/>
          </p:nvPr>
        </p:nvSpPr>
        <p:spPr>
          <a:xfrm>
            <a:off x="1042564" y="16362839"/>
            <a:ext cx="10977562" cy="5181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68"/>
          </p:nvPr>
        </p:nvSpPr>
        <p:spPr>
          <a:xfrm>
            <a:off x="1042563" y="15138876"/>
            <a:ext cx="10977563" cy="121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Text Placeholder 21"/>
          <p:cNvSpPr>
            <a:spLocks noGrp="1"/>
          </p:cNvSpPr>
          <p:nvPr>
            <p:ph type="body" sz="quarter" idx="69"/>
          </p:nvPr>
        </p:nvSpPr>
        <p:spPr>
          <a:xfrm>
            <a:off x="29375837" y="5715775"/>
            <a:ext cx="13471970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9"/>
          <p:cNvSpPr>
            <a:spLocks noGrp="1"/>
          </p:cNvSpPr>
          <p:nvPr>
            <p:ph type="body" sz="quarter" idx="70"/>
          </p:nvPr>
        </p:nvSpPr>
        <p:spPr>
          <a:xfrm>
            <a:off x="29375837" y="6939739"/>
            <a:ext cx="13473127" cy="7054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9"/>
          <p:cNvSpPr>
            <a:spLocks noGrp="1"/>
          </p:cNvSpPr>
          <p:nvPr>
            <p:ph type="body" sz="quarter" idx="71"/>
          </p:nvPr>
        </p:nvSpPr>
        <p:spPr>
          <a:xfrm>
            <a:off x="12845906" y="16362839"/>
            <a:ext cx="19235600" cy="5181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9" name="Text Placeholder 21"/>
          <p:cNvSpPr>
            <a:spLocks noGrp="1"/>
          </p:cNvSpPr>
          <p:nvPr>
            <p:ph type="body" sz="quarter" idx="72"/>
          </p:nvPr>
        </p:nvSpPr>
        <p:spPr>
          <a:xfrm>
            <a:off x="12810515" y="15138875"/>
            <a:ext cx="10767035" cy="12239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74"/>
          </p:nvPr>
        </p:nvSpPr>
        <p:spPr>
          <a:xfrm>
            <a:off x="32081506" y="14752638"/>
            <a:ext cx="9663394" cy="67833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0" baseline="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75"/>
          </p:nvPr>
        </p:nvSpPr>
        <p:spPr>
          <a:xfrm>
            <a:off x="19255219" y="6939737"/>
            <a:ext cx="7011987" cy="47577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76"/>
          </p:nvPr>
        </p:nvSpPr>
        <p:spPr>
          <a:xfrm>
            <a:off x="6959600" y="17322800"/>
            <a:ext cx="5060950" cy="42227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59" name="Picture Placeholder 58"/>
          <p:cNvSpPr>
            <a:spLocks noGrp="1"/>
          </p:cNvSpPr>
          <p:nvPr>
            <p:ph type="pic" sz="quarter" idx="77"/>
          </p:nvPr>
        </p:nvSpPr>
        <p:spPr>
          <a:xfrm>
            <a:off x="23577550" y="11706225"/>
            <a:ext cx="8503956" cy="61849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</p:sldLayoutIdLst>
  <p:txStyles>
    <p:titleStyle>
      <a:lvl1pPr algn="ctr" defTabSz="2193925" rtl="0" eaLnBrk="0" fontAlgn="base" hangingPunct="0">
        <a:spcBef>
          <a:spcPct val="0"/>
        </a:spcBef>
        <a:spcAft>
          <a:spcPct val="0"/>
        </a:spcAft>
        <a:defRPr sz="15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193925" rtl="0" eaLnBrk="0" fontAlgn="base" hangingPunct="0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193925" rtl="0" eaLnBrk="0" fontAlgn="base" hangingPunct="0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193925" rtl="0" eaLnBrk="0" fontAlgn="base" hangingPunct="0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193925" rtl="0" eaLnBrk="0" fontAlgn="base" hangingPunct="0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2193925" rtl="0" fontAlgn="base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2193925" rtl="0" fontAlgn="base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2193925" rtl="0" fontAlgn="base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2193925" rtl="0" fontAlgn="base">
        <a:spcBef>
          <a:spcPct val="0"/>
        </a:spcBef>
        <a:spcAft>
          <a:spcPct val="0"/>
        </a:spcAft>
        <a:defRPr sz="1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21939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565525" indent="-1371600" algn="l" defTabSz="21939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4387850" indent="-3473450" algn="l" defTabSz="21939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7680325" indent="-1096963" algn="l" defTabSz="21939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6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9874250" indent="-1096963" algn="l" defTabSz="21939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6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Placeholder 67" descr="CAD house 1.jpg"/>
          <p:cNvPicPr>
            <a:picLocks noGrp="1" noChangeAspect="1"/>
          </p:cNvPicPr>
          <p:nvPr>
            <p:ph type="pic" sz="quarter" idx="77"/>
          </p:nvPr>
        </p:nvPicPr>
        <p:blipFill>
          <a:blip r:embed="rId2"/>
          <a:srcRect t="3136" b="3136"/>
          <a:stretch>
            <a:fillRect/>
          </a:stretch>
        </p:blipFill>
        <p:spPr bwMode="auto">
          <a:xfrm>
            <a:off x="23577550" y="10456863"/>
            <a:ext cx="8504238" cy="6184900"/>
          </a:xfrm>
          <a:noFill/>
          <a:ln>
            <a:miter lim="800000"/>
            <a:headEnd/>
            <a:tailEnd/>
          </a:ln>
        </p:spPr>
      </p:pic>
      <p:pic>
        <p:nvPicPr>
          <p:cNvPr id="2051" name="Picture Placeholder 78" descr="CAD packed materials.jpg"/>
          <p:cNvPicPr>
            <a:picLocks noGrp="1" noChangeAspect="1"/>
          </p:cNvPicPr>
          <p:nvPr>
            <p:ph type="pic" sz="quarter" idx="76"/>
          </p:nvPr>
        </p:nvPicPr>
        <p:blipFill>
          <a:blip r:embed="rId3"/>
          <a:srcRect l="3439" r="3439"/>
          <a:stretch>
            <a:fillRect/>
          </a:stretch>
        </p:blipFill>
        <p:spPr bwMode="auto">
          <a:xfrm>
            <a:off x="7307263" y="18689638"/>
            <a:ext cx="4603750" cy="3841750"/>
          </a:xfrm>
          <a:noFill/>
          <a:ln>
            <a:miter lim="800000"/>
            <a:headEnd/>
            <a:tailEnd/>
          </a:ln>
        </p:spPr>
      </p:pic>
      <p:sp>
        <p:nvSpPr>
          <p:cNvPr id="2052" name="Title 3"/>
          <p:cNvSpPr>
            <a:spLocks noGrp="1"/>
          </p:cNvSpPr>
          <p:nvPr>
            <p:ph type="title"/>
          </p:nvPr>
        </p:nvSpPr>
        <p:spPr bwMode="auto">
          <a:xfrm>
            <a:off x="12069763" y="230188"/>
            <a:ext cx="30419675" cy="24415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mtClean="0"/>
              <a:t>The Portable Off-Grid Sustainable Habitat</a:t>
            </a:r>
          </a:p>
        </p:txBody>
      </p:sp>
      <p:sp>
        <p:nvSpPr>
          <p:cNvPr id="2053" name="Text Placeholder 4"/>
          <p:cNvSpPr>
            <a:spLocks noGrp="1"/>
          </p:cNvSpPr>
          <p:nvPr>
            <p:ph type="body" sz="quarter" idx="53"/>
          </p:nvPr>
        </p:nvSpPr>
        <p:spPr bwMode="auto">
          <a:xfrm>
            <a:off x="12014200" y="2900363"/>
            <a:ext cx="30419675" cy="6969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z="4400" dirty="0" smtClean="0"/>
              <a:t>Advisors: Michael </a:t>
            </a:r>
            <a:r>
              <a:rPr lang="en-US" sz="4400" dirty="0" err="1" smtClean="0"/>
              <a:t>Ewert</a:t>
            </a:r>
            <a:r>
              <a:rPr lang="en-US" sz="4400" dirty="0" smtClean="0"/>
              <a:t> and Dr. Brent </a:t>
            </a:r>
            <a:r>
              <a:rPr lang="en-US" sz="4400" dirty="0" err="1" smtClean="0"/>
              <a:t>Houchens</a:t>
            </a:r>
            <a:r>
              <a:rPr lang="en-US" sz="4400" dirty="0" smtClean="0"/>
              <a:t> </a:t>
            </a:r>
          </a:p>
        </p:txBody>
      </p:sp>
      <p:sp>
        <p:nvSpPr>
          <p:cNvPr id="2054" name="Text Placeholder 5"/>
          <p:cNvSpPr>
            <a:spLocks noGrp="1"/>
          </p:cNvSpPr>
          <p:nvPr>
            <p:ph type="body" sz="quarter" idx="54"/>
          </p:nvPr>
        </p:nvSpPr>
        <p:spPr bwMode="auto">
          <a:xfrm>
            <a:off x="12069763" y="3525838"/>
            <a:ext cx="30419675" cy="6969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z="4400" smtClean="0"/>
              <a:t>Department of Mechanical Engineering and Materials Science, Rice University</a:t>
            </a:r>
          </a:p>
        </p:txBody>
      </p:sp>
      <p:sp>
        <p:nvSpPr>
          <p:cNvPr id="2055" name="Text Placeholder 6"/>
          <p:cNvSpPr>
            <a:spLocks noGrp="1"/>
          </p:cNvSpPr>
          <p:nvPr>
            <p:ph type="body" sz="quarter" idx="55"/>
          </p:nvPr>
        </p:nvSpPr>
        <p:spPr bwMode="auto">
          <a:xfrm>
            <a:off x="12069763" y="4149725"/>
            <a:ext cx="30419675" cy="6969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z="4400" dirty="0" smtClean="0"/>
              <a:t>teamposh@rice.edu</a:t>
            </a:r>
          </a:p>
        </p:txBody>
      </p:sp>
      <p:sp>
        <p:nvSpPr>
          <p:cNvPr id="2056" name="Text Placeholder 7"/>
          <p:cNvSpPr>
            <a:spLocks noGrp="1"/>
          </p:cNvSpPr>
          <p:nvPr>
            <p:ph type="body" sz="quarter" idx="56"/>
          </p:nvPr>
        </p:nvSpPr>
        <p:spPr bwMode="auto">
          <a:xfrm>
            <a:off x="12069763" y="2293938"/>
            <a:ext cx="30419675" cy="6969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z="4600" b="1" smtClean="0"/>
              <a:t>Michael Heisel, Young Suk Jo, Tomas Lafferreire, Jeroune Rhodes, Matt Sorenson, Stephanie Vu</a:t>
            </a:r>
          </a:p>
        </p:txBody>
      </p:sp>
      <p:sp>
        <p:nvSpPr>
          <p:cNvPr id="2057" name="Text Placeholder 29"/>
          <p:cNvSpPr>
            <a:spLocks noGrp="1"/>
          </p:cNvSpPr>
          <p:nvPr>
            <p:ph type="body" sz="quarter" idx="57"/>
          </p:nvPr>
        </p:nvSpPr>
        <p:spPr bwMode="auto">
          <a:xfrm>
            <a:off x="1319213" y="6651625"/>
            <a:ext cx="10977562" cy="105235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lnSpc>
                <a:spcPct val="90000"/>
              </a:lnSpc>
            </a:pPr>
            <a:r>
              <a:rPr lang="en-US" sz="3400" u="sng" dirty="0" smtClean="0">
                <a:solidFill>
                  <a:srgbClr val="000000"/>
                </a:solidFill>
              </a:rPr>
              <a:t>Motivation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A lack of affordable shelter with hygienic living conditions in: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Developing countries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Disaster relief zones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</a:pPr>
            <a:endParaRPr lang="en-US" sz="3400" u="sng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sz="3400" u="sng" dirty="0" smtClean="0">
                <a:solidFill>
                  <a:srgbClr val="000000"/>
                </a:solidFill>
              </a:rPr>
              <a:t>Goals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Build a portable and self sustainable house that provides:  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Structurally reliable shelter for 2 people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Potable water production with 3 week storage capacity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Energy generation and storage</a:t>
            </a:r>
          </a:p>
          <a:p>
            <a:pPr marL="457200" indent="-4572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Air conditioning</a:t>
            </a:r>
          </a:p>
        </p:txBody>
      </p:sp>
      <p:sp>
        <p:nvSpPr>
          <p:cNvPr id="2058" name="Text Placeholder 31"/>
          <p:cNvSpPr>
            <a:spLocks noGrp="1"/>
          </p:cNvSpPr>
          <p:nvPr>
            <p:ph type="body" sz="quarter" idx="58"/>
          </p:nvPr>
        </p:nvSpPr>
        <p:spPr bwMode="auto">
          <a:xfrm>
            <a:off x="1042988" y="5715000"/>
            <a:ext cx="10977562" cy="1223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/>
              <a:t>Introduction</a:t>
            </a:r>
          </a:p>
        </p:txBody>
      </p:sp>
      <p:sp>
        <p:nvSpPr>
          <p:cNvPr id="2059" name="Text Placeholder 33"/>
          <p:cNvSpPr>
            <a:spLocks noGrp="1"/>
          </p:cNvSpPr>
          <p:nvPr>
            <p:ph type="body" sz="quarter" idx="59"/>
          </p:nvPr>
        </p:nvSpPr>
        <p:spPr bwMode="auto">
          <a:xfrm>
            <a:off x="13347700" y="6597650"/>
            <a:ext cx="10590213" cy="78041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/>
            <a:r>
              <a:rPr lang="en-US" sz="3400" u="sng" dirty="0" smtClean="0">
                <a:solidFill>
                  <a:srgbClr val="000000"/>
                </a:solidFill>
              </a:rPr>
              <a:t>Photovoltaic Modules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Six modules, 1380 Watt array provides energy for multiple household appliances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Tilted at 15 degree angle due South</a:t>
            </a:r>
          </a:p>
          <a:p>
            <a:pPr marL="457200" indent="-457200"/>
            <a:r>
              <a:rPr lang="en-US" sz="3400" u="sng" dirty="0" smtClean="0">
                <a:solidFill>
                  <a:srgbClr val="000000"/>
                </a:solidFill>
              </a:rPr>
              <a:t>Battery Bank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Eight, 225 Amp-hour flooded lead acid batteries store excess energy for cloudiness and nighttime</a:t>
            </a:r>
          </a:p>
          <a:p>
            <a:pPr marL="457200" indent="-457200"/>
            <a:r>
              <a:rPr lang="en-US" sz="3400" u="sng" dirty="0" err="1" smtClean="0">
                <a:solidFill>
                  <a:srgbClr val="000000"/>
                </a:solidFill>
              </a:rPr>
              <a:t>FLEXpower</a:t>
            </a:r>
            <a:r>
              <a:rPr lang="en-US" sz="3400" u="sng" dirty="0" smtClean="0">
                <a:solidFill>
                  <a:srgbClr val="000000"/>
                </a:solidFill>
              </a:rPr>
              <a:t> One Device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Inverter converts direct current into alternating current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Charge controller regulates electric current entering and leaving  battery bank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Monitors energy production and consumption</a:t>
            </a:r>
          </a:p>
        </p:txBody>
      </p:sp>
      <p:sp>
        <p:nvSpPr>
          <p:cNvPr id="2060" name="Text Placeholder 35"/>
          <p:cNvSpPr>
            <a:spLocks noGrp="1"/>
          </p:cNvSpPr>
          <p:nvPr>
            <p:ph type="body" sz="quarter" idx="60"/>
          </p:nvPr>
        </p:nvSpPr>
        <p:spPr bwMode="auto">
          <a:xfrm>
            <a:off x="13425488" y="5724525"/>
            <a:ext cx="13455650" cy="1222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Energy: Off-Grid Photovoltaic System</a:t>
            </a:r>
          </a:p>
        </p:txBody>
      </p:sp>
      <p:sp>
        <p:nvSpPr>
          <p:cNvPr id="2061" name="Text Placeholder 37"/>
          <p:cNvSpPr>
            <a:spLocks noGrp="1"/>
          </p:cNvSpPr>
          <p:nvPr>
            <p:ph type="body" sz="quarter" idx="61"/>
          </p:nvPr>
        </p:nvSpPr>
        <p:spPr bwMode="auto">
          <a:xfrm>
            <a:off x="1359515" y="24681502"/>
            <a:ext cx="6201345" cy="582124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 eaLnBrk="1" hangingPunct="1"/>
            <a:r>
              <a:rPr lang="en-US" sz="3200" u="sng" dirty="0" smtClean="0"/>
              <a:t>Assumptions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3200" dirty="0" smtClean="0"/>
              <a:t>Two people using Wet Core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3200" dirty="0" smtClean="0"/>
              <a:t>Use toilet 4 times a day, 2 flushes per use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3200" dirty="0" smtClean="0"/>
              <a:t>Shower 5 minutes, once a day</a:t>
            </a:r>
          </a:p>
          <a:p>
            <a:pPr marL="457200" indent="-457200" eaLnBrk="1" hangingPunct="1"/>
            <a:endParaRPr lang="en-US" sz="3200" dirty="0" smtClean="0"/>
          </a:p>
          <a:p>
            <a:pPr marL="457200" indent="-457200" eaLnBrk="1" hangingPunct="1"/>
            <a:r>
              <a:rPr lang="en-US" sz="3200" u="sng" dirty="0" smtClean="0"/>
              <a:t>25 Gallon Tank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3200" dirty="0" smtClean="0"/>
              <a:t>10 days of flushes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3200" dirty="0" smtClean="0"/>
              <a:t>4 days of showering</a:t>
            </a:r>
          </a:p>
        </p:txBody>
      </p:sp>
      <p:sp>
        <p:nvSpPr>
          <p:cNvPr id="2062" name="Text Placeholder 39"/>
          <p:cNvSpPr>
            <a:spLocks noGrp="1"/>
          </p:cNvSpPr>
          <p:nvPr>
            <p:ph type="body" sz="quarter" idx="62"/>
          </p:nvPr>
        </p:nvSpPr>
        <p:spPr bwMode="auto">
          <a:xfrm>
            <a:off x="3941763" y="23868063"/>
            <a:ext cx="8255000" cy="1223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Wet Core Evaluation</a:t>
            </a:r>
          </a:p>
        </p:txBody>
      </p:sp>
      <p:sp>
        <p:nvSpPr>
          <p:cNvPr id="2063" name="Text Placeholder 40"/>
          <p:cNvSpPr>
            <a:spLocks noGrp="1"/>
          </p:cNvSpPr>
          <p:nvPr>
            <p:ph type="body" sz="quarter" idx="63"/>
          </p:nvPr>
        </p:nvSpPr>
        <p:spPr bwMode="auto">
          <a:xfrm>
            <a:off x="29729113" y="24687213"/>
            <a:ext cx="13087350" cy="54673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sz="3200" dirty="0" smtClean="0"/>
              <a:t>Current commercially available technologies are either portable or sustainable. Our solution bridges the gap between the two to provide a truly unique design that is: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Self-sustainable through energy production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Portable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Quick and easy to deploy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Modular and can be built in different configurations depending on need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Cost-effective ($13,000)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3200" dirty="0" smtClean="0"/>
              <a:t>Competitively priced with other disaster relief housing</a:t>
            </a:r>
          </a:p>
          <a:p>
            <a:pPr marL="457200" indent="-457200" eaLnBrk="1" hangingPunct="1">
              <a:buFont typeface="Arial" pitchFamily="34" charset="0"/>
              <a:buNone/>
              <a:defRPr/>
            </a:pPr>
            <a:endParaRPr lang="en-US" sz="3200" dirty="0" smtClean="0"/>
          </a:p>
        </p:txBody>
      </p:sp>
      <p:sp>
        <p:nvSpPr>
          <p:cNvPr id="2064" name="Text Placeholder 43"/>
          <p:cNvSpPr>
            <a:spLocks noGrp="1"/>
          </p:cNvSpPr>
          <p:nvPr>
            <p:ph type="body" sz="quarter" idx="64"/>
          </p:nvPr>
        </p:nvSpPr>
        <p:spPr bwMode="auto">
          <a:xfrm>
            <a:off x="29375100" y="23869650"/>
            <a:ext cx="13473113" cy="955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The P.O.S.H. Advantage</a:t>
            </a:r>
          </a:p>
        </p:txBody>
      </p:sp>
      <p:sp>
        <p:nvSpPr>
          <p:cNvPr id="2065" name="Text Placeholder 54"/>
          <p:cNvSpPr>
            <a:spLocks noGrp="1"/>
          </p:cNvSpPr>
          <p:nvPr>
            <p:ph type="body" sz="quarter" idx="65"/>
          </p:nvPr>
        </p:nvSpPr>
        <p:spPr bwMode="auto">
          <a:xfrm>
            <a:off x="1096963" y="31711900"/>
            <a:ext cx="41527412" cy="1500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dirty="0" smtClean="0"/>
              <a:t>We would like to acknowledge our mentors at NASA, the Department of Mechanical Engineering and Materials Science, the </a:t>
            </a:r>
            <a:r>
              <a:rPr lang="en-US" sz="3000" dirty="0" err="1" smtClean="0"/>
              <a:t>Oshman</a:t>
            </a:r>
            <a:r>
              <a:rPr lang="en-US" sz="3000" dirty="0" smtClean="0"/>
              <a:t> Engineering Design Kitchen, Jim Davis, and Rice University for their time, money, and guidance. Additionally, we want to extend our gratitude toward Joseph </a:t>
            </a:r>
            <a:r>
              <a:rPr lang="en-US" sz="3000" dirty="0" err="1" smtClean="0"/>
              <a:t>Gesenhues</a:t>
            </a:r>
            <a:r>
              <a:rPr lang="en-US" sz="3000" dirty="0" smtClean="0"/>
              <a:t>, Carlos </a:t>
            </a:r>
            <a:r>
              <a:rPr lang="en-US" sz="3000" dirty="0" err="1" smtClean="0"/>
              <a:t>Amaro</a:t>
            </a:r>
            <a:r>
              <a:rPr lang="en-US" sz="3000" dirty="0" smtClean="0"/>
              <a:t>, Christine Gardner, Amy </a:t>
            </a:r>
            <a:r>
              <a:rPr lang="en-US" sz="3000" dirty="0" err="1" smtClean="0"/>
              <a:t>Kavalewitz</a:t>
            </a:r>
            <a:r>
              <a:rPr lang="en-US" sz="3000" dirty="0" smtClean="0"/>
              <a:t>, and Tracy </a:t>
            </a:r>
            <a:r>
              <a:rPr lang="en-US" sz="3000" dirty="0" err="1" smtClean="0"/>
              <a:t>Volz</a:t>
            </a:r>
            <a:r>
              <a:rPr lang="en-US" sz="3000" dirty="0" smtClean="0"/>
              <a:t>.</a:t>
            </a:r>
          </a:p>
        </p:txBody>
      </p:sp>
      <p:sp>
        <p:nvSpPr>
          <p:cNvPr id="2066" name="Text Placeholder 55"/>
          <p:cNvSpPr>
            <a:spLocks noGrp="1"/>
          </p:cNvSpPr>
          <p:nvPr>
            <p:ph type="body" sz="quarter" idx="66"/>
          </p:nvPr>
        </p:nvSpPr>
        <p:spPr bwMode="auto">
          <a:xfrm>
            <a:off x="17129125" y="31141988"/>
            <a:ext cx="8255000" cy="1223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Acknowledgements</a:t>
            </a:r>
          </a:p>
        </p:txBody>
      </p:sp>
      <p:sp>
        <p:nvSpPr>
          <p:cNvPr id="2067" name="Text Placeholder 57"/>
          <p:cNvSpPr>
            <a:spLocks noGrp="1"/>
          </p:cNvSpPr>
          <p:nvPr>
            <p:ph type="body" sz="quarter" idx="68"/>
          </p:nvPr>
        </p:nvSpPr>
        <p:spPr bwMode="auto">
          <a:xfrm>
            <a:off x="1042988" y="17964150"/>
            <a:ext cx="10977562" cy="1216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Packed Configuration</a:t>
            </a:r>
          </a:p>
        </p:txBody>
      </p:sp>
      <p:sp>
        <p:nvSpPr>
          <p:cNvPr id="2068" name="Text Placeholder 58"/>
          <p:cNvSpPr>
            <a:spLocks noGrp="1"/>
          </p:cNvSpPr>
          <p:nvPr>
            <p:ph type="body" sz="quarter" idx="69"/>
          </p:nvPr>
        </p:nvSpPr>
        <p:spPr bwMode="auto">
          <a:xfrm>
            <a:off x="27901900" y="5715000"/>
            <a:ext cx="13473113" cy="1223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Structure: Strong and Weatherproof</a:t>
            </a:r>
          </a:p>
        </p:txBody>
      </p:sp>
      <p:sp>
        <p:nvSpPr>
          <p:cNvPr id="2069" name="Text Placeholder 61"/>
          <p:cNvSpPr>
            <a:spLocks noGrp="1"/>
          </p:cNvSpPr>
          <p:nvPr>
            <p:ph type="body" sz="quarter" idx="72"/>
          </p:nvPr>
        </p:nvSpPr>
        <p:spPr bwMode="auto">
          <a:xfrm>
            <a:off x="29070300" y="16562388"/>
            <a:ext cx="10766425" cy="1225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Wet Core: Self-Contained Bathroom</a:t>
            </a:r>
          </a:p>
        </p:txBody>
      </p:sp>
      <p:pic>
        <p:nvPicPr>
          <p:cNvPr id="207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41338"/>
            <a:ext cx="4699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7"/>
          <p:cNvPicPr>
            <a:picLocks noChangeAspect="1"/>
          </p:cNvPicPr>
          <p:nvPr/>
        </p:nvPicPr>
        <p:blipFill>
          <a:blip r:embed="rId5"/>
          <a:srcRect l="2899" t="5458" r="2899" b="6128"/>
          <a:stretch>
            <a:fillRect/>
          </a:stretch>
        </p:blipFill>
        <p:spPr bwMode="auto">
          <a:xfrm>
            <a:off x="7092950" y="2692400"/>
            <a:ext cx="4776788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16" descr="rice 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4438" y="249238"/>
            <a:ext cx="56546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3" name="Rectangle 30"/>
          <p:cNvSpPr>
            <a:spLocks noChangeArrowheads="1"/>
          </p:cNvSpPr>
          <p:nvPr/>
        </p:nvSpPr>
        <p:spPr bwMode="auto">
          <a:xfrm>
            <a:off x="26182638" y="17889538"/>
            <a:ext cx="7067550" cy="48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Services 1-2 habitats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Requires little on-site assembly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Provides potable water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Requires minimal energy to </a:t>
            </a:r>
            <a:r>
              <a:rPr lang="en-US" sz="3200" dirty="0" smtClean="0">
                <a:solidFill>
                  <a:srgbClr val="000000"/>
                </a:solidFill>
              </a:rPr>
              <a:t>run </a:t>
            </a:r>
            <a:r>
              <a:rPr lang="en-US" sz="3200" dirty="0">
                <a:solidFill>
                  <a:srgbClr val="000000"/>
                </a:solidFill>
              </a:rPr>
              <a:t>UV  </a:t>
            </a:r>
            <a:r>
              <a:rPr lang="en-US" sz="3200" dirty="0" smtClean="0">
                <a:solidFill>
                  <a:srgbClr val="000000"/>
                </a:solidFill>
              </a:rPr>
              <a:t>sterilizer </a:t>
            </a:r>
            <a:r>
              <a:rPr lang="en-US" sz="3200" dirty="0">
                <a:solidFill>
                  <a:srgbClr val="000000"/>
                </a:solidFill>
              </a:rPr>
              <a:t>and water pump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25 gallon water tank sits on top to gravity assist water flow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Telescoping poles and steel frame </a:t>
            </a:r>
            <a:r>
              <a:rPr lang="en-US" sz="3200" dirty="0" smtClean="0">
                <a:solidFill>
                  <a:srgbClr val="000000"/>
                </a:solidFill>
              </a:rPr>
              <a:t>aid </a:t>
            </a:r>
            <a:r>
              <a:rPr lang="en-US" sz="3200" dirty="0">
                <a:solidFill>
                  <a:srgbClr val="000000"/>
                </a:solidFill>
              </a:rPr>
              <a:t>in structural support of habitat roof</a:t>
            </a:r>
          </a:p>
        </p:txBody>
      </p:sp>
      <p:sp>
        <p:nvSpPr>
          <p:cNvPr id="13338" name="TextBox 34"/>
          <p:cNvSpPr txBox="1">
            <a:spLocks noChangeArrowheads="1"/>
          </p:cNvSpPr>
          <p:nvPr/>
        </p:nvSpPr>
        <p:spPr bwMode="auto">
          <a:xfrm>
            <a:off x="38357175" y="18861088"/>
            <a:ext cx="43640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/>
              <a:t>Majority of piping is contained in 1 wall and services: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sz="3200" dirty="0" smtClean="0"/>
              <a:t>Toilet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sz="3200" dirty="0" smtClean="0"/>
              <a:t>Shower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sz="3200" dirty="0" smtClean="0"/>
              <a:t>Potable water/faucet</a:t>
            </a:r>
          </a:p>
        </p:txBody>
      </p:sp>
      <p:sp>
        <p:nvSpPr>
          <p:cNvPr id="2075" name="TextBox 36"/>
          <p:cNvSpPr txBox="1">
            <a:spLocks noChangeArrowheads="1"/>
          </p:cNvSpPr>
          <p:nvPr/>
        </p:nvSpPr>
        <p:spPr bwMode="auto">
          <a:xfrm>
            <a:off x="13379450" y="19277013"/>
            <a:ext cx="4165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Filtration </a:t>
            </a:r>
            <a:r>
              <a:rPr lang="en-US" sz="3200" dirty="0" smtClean="0"/>
              <a:t>system </a:t>
            </a:r>
            <a:r>
              <a:rPr lang="en-US" sz="3200" dirty="0"/>
              <a:t>provides clean water for </a:t>
            </a:r>
            <a:r>
              <a:rPr lang="en-US" sz="3200" dirty="0" smtClean="0"/>
              <a:t>entire house </a:t>
            </a:r>
            <a:r>
              <a:rPr lang="en-US" sz="3200" dirty="0"/>
              <a:t>and a separate line for potable water:</a:t>
            </a:r>
          </a:p>
          <a:p>
            <a:endParaRPr lang="en-US" sz="3200" dirty="0"/>
          </a:p>
        </p:txBody>
      </p:sp>
      <p:sp>
        <p:nvSpPr>
          <p:cNvPr id="2076" name="Text Placeholder 59"/>
          <p:cNvSpPr>
            <a:spLocks noGrp="1"/>
          </p:cNvSpPr>
          <p:nvPr>
            <p:ph type="body" sz="quarter" idx="70"/>
          </p:nvPr>
        </p:nvSpPr>
        <p:spPr bwMode="auto">
          <a:xfrm>
            <a:off x="28211463" y="6651625"/>
            <a:ext cx="13473112" cy="30448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/>
              <a:t>Modular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aluminum frame with plywood panels allows for different configurations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/>
              <a:t>Solar panel array acts as rooftop and is raised by hand-crank telescoping poles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/>
              <a:t>Simple bolt and nut connections through predrilled holes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/>
              <a:t>Corrugated metal water barrier under roof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/>
              <a:t>Waterproof plywood with added reflective sheeting on panels</a:t>
            </a:r>
          </a:p>
        </p:txBody>
      </p:sp>
      <p:grpSp>
        <p:nvGrpSpPr>
          <p:cNvPr id="2077" name="Group 31"/>
          <p:cNvGrpSpPr>
            <a:grpSpLocks noGrp="1"/>
          </p:cNvGrpSpPr>
          <p:nvPr>
            <p:ph type="pic" sz="quarter" idx="74"/>
          </p:nvPr>
        </p:nvGrpSpPr>
        <p:grpSpPr bwMode="auto">
          <a:xfrm>
            <a:off x="34175700" y="10564813"/>
            <a:ext cx="6521450" cy="3167062"/>
            <a:chOff x="2265" y="2107"/>
            <a:chExt cx="10342" cy="4068"/>
          </a:xfrm>
        </p:grpSpPr>
        <p:grpSp>
          <p:nvGrpSpPr>
            <p:cNvPr id="2137" name="Group 32"/>
            <p:cNvGrpSpPr>
              <a:grpSpLocks/>
            </p:cNvGrpSpPr>
            <p:nvPr/>
          </p:nvGrpSpPr>
          <p:grpSpPr bwMode="auto">
            <a:xfrm flipH="1">
              <a:off x="11243" y="2107"/>
              <a:ext cx="1364" cy="4068"/>
              <a:chOff x="2265" y="2107"/>
              <a:chExt cx="1364" cy="4068"/>
            </a:xfrm>
          </p:grpSpPr>
          <p:sp>
            <p:nvSpPr>
              <p:cNvPr id="2177" name="Rectangle 33"/>
              <p:cNvSpPr>
                <a:spLocks noChangeArrowheads="1"/>
              </p:cNvSpPr>
              <p:nvPr/>
            </p:nvSpPr>
            <p:spPr bwMode="auto">
              <a:xfrm>
                <a:off x="3278" y="2371"/>
                <a:ext cx="343" cy="354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34"/>
              <p:cNvSpPr>
                <a:spLocks noChangeArrowheads="1"/>
              </p:cNvSpPr>
              <p:nvPr/>
            </p:nvSpPr>
            <p:spPr bwMode="auto">
              <a:xfrm>
                <a:off x="2265" y="2107"/>
                <a:ext cx="1364" cy="26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9" name="Rectangle 35"/>
              <p:cNvSpPr>
                <a:spLocks noChangeArrowheads="1"/>
              </p:cNvSpPr>
              <p:nvPr/>
            </p:nvSpPr>
            <p:spPr bwMode="auto">
              <a:xfrm>
                <a:off x="2265" y="5911"/>
                <a:ext cx="1364" cy="26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38" name="Group 36"/>
            <p:cNvGrpSpPr>
              <a:grpSpLocks/>
            </p:cNvGrpSpPr>
            <p:nvPr/>
          </p:nvGrpSpPr>
          <p:grpSpPr bwMode="auto">
            <a:xfrm>
              <a:off x="2265" y="2107"/>
              <a:ext cx="1364" cy="4068"/>
              <a:chOff x="2265" y="2107"/>
              <a:chExt cx="1364" cy="4068"/>
            </a:xfrm>
          </p:grpSpPr>
          <p:sp>
            <p:nvSpPr>
              <p:cNvPr id="2174" name="Rectangle 37"/>
              <p:cNvSpPr>
                <a:spLocks noChangeArrowheads="1"/>
              </p:cNvSpPr>
              <p:nvPr/>
            </p:nvSpPr>
            <p:spPr bwMode="auto">
              <a:xfrm>
                <a:off x="3278" y="2371"/>
                <a:ext cx="343" cy="354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5" name="Rectangle 38"/>
              <p:cNvSpPr>
                <a:spLocks noChangeArrowheads="1"/>
              </p:cNvSpPr>
              <p:nvPr/>
            </p:nvSpPr>
            <p:spPr bwMode="auto">
              <a:xfrm>
                <a:off x="2265" y="2107"/>
                <a:ext cx="1364" cy="26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6" name="Rectangle 39"/>
              <p:cNvSpPr>
                <a:spLocks noChangeArrowheads="1"/>
              </p:cNvSpPr>
              <p:nvPr/>
            </p:nvSpPr>
            <p:spPr bwMode="auto">
              <a:xfrm>
                <a:off x="2265" y="5911"/>
                <a:ext cx="1364" cy="26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39" name="Group 40"/>
            <p:cNvGrpSpPr>
              <a:grpSpLocks/>
            </p:cNvGrpSpPr>
            <p:nvPr/>
          </p:nvGrpSpPr>
          <p:grpSpPr bwMode="auto">
            <a:xfrm>
              <a:off x="3388" y="2107"/>
              <a:ext cx="8102" cy="4066"/>
              <a:chOff x="3283" y="2624"/>
              <a:chExt cx="8102" cy="4066"/>
            </a:xfrm>
          </p:grpSpPr>
          <p:sp>
            <p:nvSpPr>
              <p:cNvPr id="2140" name="Rectangle 41"/>
              <p:cNvSpPr>
                <a:spLocks noChangeArrowheads="1"/>
              </p:cNvSpPr>
              <p:nvPr/>
            </p:nvSpPr>
            <p:spPr bwMode="auto">
              <a:xfrm>
                <a:off x="3524" y="2624"/>
                <a:ext cx="7614" cy="25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1" name="Rectangle 42"/>
              <p:cNvSpPr>
                <a:spLocks noChangeArrowheads="1"/>
              </p:cNvSpPr>
              <p:nvPr/>
            </p:nvSpPr>
            <p:spPr bwMode="auto">
              <a:xfrm>
                <a:off x="3523" y="6435"/>
                <a:ext cx="7667" cy="255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2" name="Rectangle 43" descr="Papyrus"/>
              <p:cNvSpPr>
                <a:spLocks noChangeArrowheads="1"/>
              </p:cNvSpPr>
              <p:nvPr/>
            </p:nvSpPr>
            <p:spPr bwMode="auto">
              <a:xfrm>
                <a:off x="3718" y="2880"/>
                <a:ext cx="3437" cy="3555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3" name="Rectangle 44" descr="Papyrus"/>
              <p:cNvSpPr>
                <a:spLocks noChangeArrowheads="1"/>
              </p:cNvSpPr>
              <p:nvPr/>
            </p:nvSpPr>
            <p:spPr bwMode="auto">
              <a:xfrm>
                <a:off x="7513" y="2880"/>
                <a:ext cx="3437" cy="3555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44" name="Group 45"/>
              <p:cNvGrpSpPr>
                <a:grpSpLocks/>
              </p:cNvGrpSpPr>
              <p:nvPr/>
            </p:nvGrpSpPr>
            <p:grpSpPr bwMode="auto">
              <a:xfrm>
                <a:off x="7065" y="2888"/>
                <a:ext cx="435" cy="3555"/>
                <a:chOff x="7155" y="2880"/>
                <a:chExt cx="435" cy="3555"/>
              </a:xfrm>
            </p:grpSpPr>
            <p:sp>
              <p:nvSpPr>
                <p:cNvPr id="2165" name="Rectangle 46"/>
                <p:cNvSpPr>
                  <a:spLocks noChangeArrowheads="1"/>
                </p:cNvSpPr>
                <p:nvPr/>
              </p:nvSpPr>
              <p:spPr bwMode="auto">
                <a:xfrm>
                  <a:off x="7155" y="2880"/>
                  <a:ext cx="435" cy="3555"/>
                </a:xfrm>
                <a:prstGeom prst="rect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6" name="Oval 47"/>
                <p:cNvSpPr>
                  <a:spLocks noChangeArrowheads="1"/>
                </p:cNvSpPr>
                <p:nvPr/>
              </p:nvSpPr>
              <p:spPr bwMode="auto">
                <a:xfrm>
                  <a:off x="7200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7" name="Oval 48"/>
                <p:cNvSpPr>
                  <a:spLocks noChangeArrowheads="1"/>
                </p:cNvSpPr>
                <p:nvPr/>
              </p:nvSpPr>
              <p:spPr bwMode="auto">
                <a:xfrm>
                  <a:off x="7395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8" name="Oval 49"/>
                <p:cNvSpPr>
                  <a:spLocks noChangeArrowheads="1"/>
                </p:cNvSpPr>
                <p:nvPr/>
              </p:nvSpPr>
              <p:spPr bwMode="auto">
                <a:xfrm>
                  <a:off x="720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9" name="Oval 50"/>
                <p:cNvSpPr>
                  <a:spLocks noChangeArrowheads="1"/>
                </p:cNvSpPr>
                <p:nvPr/>
              </p:nvSpPr>
              <p:spPr bwMode="auto">
                <a:xfrm>
                  <a:off x="741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0" name="Oval 51"/>
                <p:cNvSpPr>
                  <a:spLocks noChangeArrowheads="1"/>
                </p:cNvSpPr>
                <p:nvPr/>
              </p:nvSpPr>
              <p:spPr bwMode="auto">
                <a:xfrm>
                  <a:off x="7200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" name="Oval 52"/>
                <p:cNvSpPr>
                  <a:spLocks noChangeArrowheads="1"/>
                </p:cNvSpPr>
                <p:nvPr/>
              </p:nvSpPr>
              <p:spPr bwMode="auto">
                <a:xfrm>
                  <a:off x="7395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" name="Oval 53"/>
                <p:cNvSpPr>
                  <a:spLocks noChangeArrowheads="1"/>
                </p:cNvSpPr>
                <p:nvPr/>
              </p:nvSpPr>
              <p:spPr bwMode="auto">
                <a:xfrm>
                  <a:off x="7395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" name="Oval 54"/>
                <p:cNvSpPr>
                  <a:spLocks noChangeArrowheads="1"/>
                </p:cNvSpPr>
                <p:nvPr/>
              </p:nvSpPr>
              <p:spPr bwMode="auto">
                <a:xfrm>
                  <a:off x="7200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45" name="Group 55"/>
              <p:cNvGrpSpPr>
                <a:grpSpLocks/>
              </p:cNvGrpSpPr>
              <p:nvPr/>
            </p:nvGrpSpPr>
            <p:grpSpPr bwMode="auto">
              <a:xfrm>
                <a:off x="10950" y="2888"/>
                <a:ext cx="435" cy="3555"/>
                <a:chOff x="7155" y="2880"/>
                <a:chExt cx="435" cy="3555"/>
              </a:xfrm>
            </p:grpSpPr>
            <p:sp>
              <p:nvSpPr>
                <p:cNvPr id="2156" name="Rectangle 56"/>
                <p:cNvSpPr>
                  <a:spLocks noChangeArrowheads="1"/>
                </p:cNvSpPr>
                <p:nvPr/>
              </p:nvSpPr>
              <p:spPr bwMode="auto">
                <a:xfrm>
                  <a:off x="7155" y="2880"/>
                  <a:ext cx="435" cy="3555"/>
                </a:xfrm>
                <a:prstGeom prst="rect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7" name="Oval 57"/>
                <p:cNvSpPr>
                  <a:spLocks noChangeArrowheads="1"/>
                </p:cNvSpPr>
                <p:nvPr/>
              </p:nvSpPr>
              <p:spPr bwMode="auto">
                <a:xfrm>
                  <a:off x="7200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8" name="Oval 58"/>
                <p:cNvSpPr>
                  <a:spLocks noChangeArrowheads="1"/>
                </p:cNvSpPr>
                <p:nvPr/>
              </p:nvSpPr>
              <p:spPr bwMode="auto">
                <a:xfrm>
                  <a:off x="7395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9" name="Oval 59"/>
                <p:cNvSpPr>
                  <a:spLocks noChangeArrowheads="1"/>
                </p:cNvSpPr>
                <p:nvPr/>
              </p:nvSpPr>
              <p:spPr bwMode="auto">
                <a:xfrm>
                  <a:off x="720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" name="Oval 60"/>
                <p:cNvSpPr>
                  <a:spLocks noChangeArrowheads="1"/>
                </p:cNvSpPr>
                <p:nvPr/>
              </p:nvSpPr>
              <p:spPr bwMode="auto">
                <a:xfrm>
                  <a:off x="741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" name="Oval 61"/>
                <p:cNvSpPr>
                  <a:spLocks noChangeArrowheads="1"/>
                </p:cNvSpPr>
                <p:nvPr/>
              </p:nvSpPr>
              <p:spPr bwMode="auto">
                <a:xfrm>
                  <a:off x="7200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2" name="Oval 62"/>
                <p:cNvSpPr>
                  <a:spLocks noChangeArrowheads="1"/>
                </p:cNvSpPr>
                <p:nvPr/>
              </p:nvSpPr>
              <p:spPr bwMode="auto">
                <a:xfrm>
                  <a:off x="7395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3" name="Oval 63"/>
                <p:cNvSpPr>
                  <a:spLocks noChangeArrowheads="1"/>
                </p:cNvSpPr>
                <p:nvPr/>
              </p:nvSpPr>
              <p:spPr bwMode="auto">
                <a:xfrm>
                  <a:off x="7395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4" name="Oval 64"/>
                <p:cNvSpPr>
                  <a:spLocks noChangeArrowheads="1"/>
                </p:cNvSpPr>
                <p:nvPr/>
              </p:nvSpPr>
              <p:spPr bwMode="auto">
                <a:xfrm>
                  <a:off x="7200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46" name="Group 65"/>
              <p:cNvGrpSpPr>
                <a:grpSpLocks/>
              </p:cNvGrpSpPr>
              <p:nvPr/>
            </p:nvGrpSpPr>
            <p:grpSpPr bwMode="auto">
              <a:xfrm>
                <a:off x="3283" y="2880"/>
                <a:ext cx="435" cy="3555"/>
                <a:chOff x="7155" y="2880"/>
                <a:chExt cx="435" cy="3555"/>
              </a:xfrm>
            </p:grpSpPr>
            <p:sp>
              <p:nvSpPr>
                <p:cNvPr id="2147" name="Rectangle 66"/>
                <p:cNvSpPr>
                  <a:spLocks noChangeArrowheads="1"/>
                </p:cNvSpPr>
                <p:nvPr/>
              </p:nvSpPr>
              <p:spPr bwMode="auto">
                <a:xfrm>
                  <a:off x="7155" y="2880"/>
                  <a:ext cx="435" cy="3555"/>
                </a:xfrm>
                <a:prstGeom prst="rect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8" name="Oval 67"/>
                <p:cNvSpPr>
                  <a:spLocks noChangeArrowheads="1"/>
                </p:cNvSpPr>
                <p:nvPr/>
              </p:nvSpPr>
              <p:spPr bwMode="auto">
                <a:xfrm>
                  <a:off x="7200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9" name="Oval 68"/>
                <p:cNvSpPr>
                  <a:spLocks noChangeArrowheads="1"/>
                </p:cNvSpPr>
                <p:nvPr/>
              </p:nvSpPr>
              <p:spPr bwMode="auto">
                <a:xfrm>
                  <a:off x="7395" y="2955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0" name="Oval 69"/>
                <p:cNvSpPr>
                  <a:spLocks noChangeArrowheads="1"/>
                </p:cNvSpPr>
                <p:nvPr/>
              </p:nvSpPr>
              <p:spPr bwMode="auto">
                <a:xfrm>
                  <a:off x="720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1" name="Oval 70"/>
                <p:cNvSpPr>
                  <a:spLocks noChangeArrowheads="1"/>
                </p:cNvSpPr>
                <p:nvPr/>
              </p:nvSpPr>
              <p:spPr bwMode="auto">
                <a:xfrm>
                  <a:off x="7410" y="4087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" name="Oval 71"/>
                <p:cNvSpPr>
                  <a:spLocks noChangeArrowheads="1"/>
                </p:cNvSpPr>
                <p:nvPr/>
              </p:nvSpPr>
              <p:spPr bwMode="auto">
                <a:xfrm>
                  <a:off x="7200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" name="Oval 72"/>
                <p:cNvSpPr>
                  <a:spLocks noChangeArrowheads="1"/>
                </p:cNvSpPr>
                <p:nvPr/>
              </p:nvSpPr>
              <p:spPr bwMode="auto">
                <a:xfrm>
                  <a:off x="7395" y="516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4" name="Oval 73"/>
                <p:cNvSpPr>
                  <a:spLocks noChangeArrowheads="1"/>
                </p:cNvSpPr>
                <p:nvPr/>
              </p:nvSpPr>
              <p:spPr bwMode="auto">
                <a:xfrm>
                  <a:off x="7395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5" name="Oval 74"/>
                <p:cNvSpPr>
                  <a:spLocks noChangeArrowheads="1"/>
                </p:cNvSpPr>
                <p:nvPr/>
              </p:nvSpPr>
              <p:spPr bwMode="auto">
                <a:xfrm>
                  <a:off x="7200" y="6240"/>
                  <a:ext cx="143" cy="143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78" name="Text Placeholder 56"/>
          <p:cNvSpPr>
            <a:spLocks noGrp="1"/>
          </p:cNvSpPr>
          <p:nvPr>
            <p:ph type="body" sz="quarter" idx="67"/>
          </p:nvPr>
        </p:nvSpPr>
        <p:spPr bwMode="auto">
          <a:xfrm>
            <a:off x="1319213" y="18883313"/>
            <a:ext cx="7381875" cy="41036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Compacts into two 3.6</a:t>
            </a:r>
            <a:r>
              <a:rPr lang="en-US" altLang="en-US" sz="3200" dirty="0" smtClean="0"/>
              <a:t>’</a:t>
            </a:r>
            <a:r>
              <a:rPr lang="en-US" sz="3200" dirty="0" smtClean="0"/>
              <a:t> </a:t>
            </a:r>
            <a:r>
              <a:rPr lang="en-US" altLang="ja-JP" sz="3200" dirty="0" smtClean="0"/>
              <a:t>x 3.6’ x 6.2’ boxes: Wet Core and Materials Box</a:t>
            </a:r>
          </a:p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Expansion ratio of 6:1</a:t>
            </a:r>
          </a:p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Contains all materials and tools </a:t>
            </a:r>
          </a:p>
          <a:p>
            <a:pPr marL="457200" indent="-457200">
              <a:lnSpc>
                <a:spcPct val="90000"/>
              </a:lnSpc>
            </a:pPr>
            <a:r>
              <a:rPr lang="en-US" sz="3200" dirty="0" smtClean="0"/>
              <a:t>     for 1 habitat</a:t>
            </a:r>
          </a:p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Boxes composed of steel frames</a:t>
            </a:r>
          </a:p>
          <a:p>
            <a:pPr marL="457200" indent="-457200">
              <a:lnSpc>
                <a:spcPct val="90000"/>
              </a:lnSpc>
            </a:pPr>
            <a:endParaRPr lang="en-US" sz="3200" dirty="0" smtClean="0"/>
          </a:p>
        </p:txBody>
      </p:sp>
      <p:pic>
        <p:nvPicPr>
          <p:cNvPr id="2079" name="Picture 76" descr="IMG_2826.JPG"/>
          <p:cNvPicPr>
            <a:picLocks noChangeAspect="1"/>
          </p:cNvPicPr>
          <p:nvPr/>
        </p:nvPicPr>
        <p:blipFill>
          <a:blip r:embed="rId8"/>
          <a:srcRect l="18333" t="6667" r="14999" b="2222"/>
          <a:stretch>
            <a:fillRect/>
          </a:stretch>
        </p:blipFill>
        <p:spPr bwMode="auto">
          <a:xfrm>
            <a:off x="33375600" y="17519650"/>
            <a:ext cx="2341563" cy="4799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80" name="TextBox 77"/>
          <p:cNvSpPr txBox="1">
            <a:spLocks noChangeArrowheads="1"/>
          </p:cNvSpPr>
          <p:nvPr/>
        </p:nvSpPr>
        <p:spPr bwMode="auto">
          <a:xfrm>
            <a:off x="35907663" y="18835688"/>
            <a:ext cx="1927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Telescoping poles to support roof</a:t>
            </a:r>
          </a:p>
        </p:txBody>
      </p:sp>
      <p:sp>
        <p:nvSpPr>
          <p:cNvPr id="2081" name="TextBox 79"/>
          <p:cNvSpPr txBox="1">
            <a:spLocks noChangeArrowheads="1"/>
          </p:cNvSpPr>
          <p:nvPr/>
        </p:nvSpPr>
        <p:spPr bwMode="auto">
          <a:xfrm>
            <a:off x="35912425" y="20939125"/>
            <a:ext cx="2060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Manual pump toilet</a:t>
            </a:r>
          </a:p>
        </p:txBody>
      </p:sp>
      <p:sp>
        <p:nvSpPr>
          <p:cNvPr id="2082" name="TextBox 80"/>
          <p:cNvSpPr txBox="1">
            <a:spLocks noChangeArrowheads="1"/>
          </p:cNvSpPr>
          <p:nvPr/>
        </p:nvSpPr>
        <p:spPr bwMode="auto">
          <a:xfrm>
            <a:off x="36676013" y="22261513"/>
            <a:ext cx="1681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Steel frame</a:t>
            </a:r>
          </a:p>
        </p:txBody>
      </p:sp>
      <p:sp>
        <p:nvSpPr>
          <p:cNvPr id="2083" name="TextBox 81"/>
          <p:cNvSpPr txBox="1">
            <a:spLocks noChangeArrowheads="1"/>
          </p:cNvSpPr>
          <p:nvPr/>
        </p:nvSpPr>
        <p:spPr bwMode="auto">
          <a:xfrm>
            <a:off x="36676013" y="19731038"/>
            <a:ext cx="96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Shower</a:t>
            </a:r>
          </a:p>
        </p:txBody>
      </p: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 flipH="1">
            <a:off x="36028313" y="21766213"/>
            <a:ext cx="400050" cy="914400"/>
          </a:xfrm>
          <a:prstGeom prst="straightConnector1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xtLst>
            <a:ext uri="{909E8E84-426E-40dd-AFC4-6F175D3DCCD1}"/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cxnSpLocks noChangeShapeType="1"/>
          </p:cNvCxnSpPr>
          <p:nvPr/>
        </p:nvCxnSpPr>
        <p:spPr bwMode="auto">
          <a:xfrm rot="10800000">
            <a:off x="34826575" y="20816888"/>
            <a:ext cx="1974850" cy="122237"/>
          </a:xfrm>
          <a:prstGeom prst="straightConnector1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xtLst>
            <a:ext uri="{909E8E84-426E-40dd-AFC4-6F175D3DCCD1}"/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 noChangeShapeType="1"/>
          </p:cNvCxnSpPr>
          <p:nvPr/>
        </p:nvCxnSpPr>
        <p:spPr bwMode="auto">
          <a:xfrm rot="10800000">
            <a:off x="35385375" y="19937413"/>
            <a:ext cx="1247775" cy="1587"/>
          </a:xfrm>
          <a:prstGeom prst="straightConnector1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xtLst>
            <a:ext uri="{909E8E84-426E-40dd-AFC4-6F175D3DCCD1}"/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Shape 91"/>
          <p:cNvCxnSpPr>
            <a:cxnSpLocks noChangeShapeType="1"/>
            <a:stCxn id="2080" idx="0"/>
          </p:cNvCxnSpPr>
          <p:nvPr/>
        </p:nvCxnSpPr>
        <p:spPr bwMode="auto">
          <a:xfrm rot="16200000" flipV="1">
            <a:off x="36054506" y="18018920"/>
            <a:ext cx="479425" cy="1154112"/>
          </a:xfrm>
          <a:prstGeom prst="bentConnector2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xtLst>
            <a:ext uri="{909E8E84-426E-40dd-AFC4-6F175D3DCCD1}"/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88" name="TextBox 92"/>
          <p:cNvSpPr txBox="1">
            <a:spLocks noChangeArrowheads="1"/>
          </p:cNvSpPr>
          <p:nvPr/>
        </p:nvSpPr>
        <p:spPr bwMode="auto">
          <a:xfrm>
            <a:off x="34001075" y="22459950"/>
            <a:ext cx="214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Wet Core</a:t>
            </a:r>
          </a:p>
        </p:txBody>
      </p:sp>
      <p:pic>
        <p:nvPicPr>
          <p:cNvPr id="2089" name="Picture 94" descr="_MG_2818.JPG"/>
          <p:cNvPicPr>
            <a:picLocks noChangeAspect="1"/>
          </p:cNvPicPr>
          <p:nvPr/>
        </p:nvPicPr>
        <p:blipFill>
          <a:blip r:embed="rId9">
            <a:lum bright="20000"/>
          </a:blip>
          <a:srcRect l="9167" t="10001" r="6667" b="14999"/>
          <a:stretch>
            <a:fillRect/>
          </a:stretch>
        </p:blipFill>
        <p:spPr bwMode="auto">
          <a:xfrm>
            <a:off x="20155733" y="19204824"/>
            <a:ext cx="5019676" cy="2981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90" name="TextBox 95"/>
          <p:cNvSpPr txBox="1">
            <a:spLocks noChangeArrowheads="1"/>
          </p:cNvSpPr>
          <p:nvPr/>
        </p:nvSpPr>
        <p:spPr bwMode="auto">
          <a:xfrm>
            <a:off x="23774400" y="22305963"/>
            <a:ext cx="1376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5 Micron Cartridge</a:t>
            </a:r>
          </a:p>
        </p:txBody>
      </p:sp>
      <p:sp>
        <p:nvSpPr>
          <p:cNvPr id="2091" name="TextBox 96"/>
          <p:cNvSpPr txBox="1">
            <a:spLocks noChangeArrowheads="1"/>
          </p:cNvSpPr>
          <p:nvPr/>
        </p:nvSpPr>
        <p:spPr bwMode="auto">
          <a:xfrm>
            <a:off x="21885275" y="22318663"/>
            <a:ext cx="1568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1 </a:t>
            </a:r>
            <a:r>
              <a:rPr lang="en-US" sz="2000" dirty="0"/>
              <a:t>Micron Sediment</a:t>
            </a:r>
          </a:p>
        </p:txBody>
      </p:sp>
      <p:sp>
        <p:nvSpPr>
          <p:cNvPr id="2092" name="TextBox 97"/>
          <p:cNvSpPr txBox="1">
            <a:spLocks noChangeArrowheads="1"/>
          </p:cNvSpPr>
          <p:nvPr/>
        </p:nvSpPr>
        <p:spPr bwMode="auto">
          <a:xfrm>
            <a:off x="19959638" y="22426613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UV Sterilizer</a:t>
            </a:r>
          </a:p>
        </p:txBody>
      </p:sp>
      <p:cxnSp>
        <p:nvCxnSpPr>
          <p:cNvPr id="102" name="Straight Arrow Connector 101"/>
          <p:cNvCxnSpPr>
            <a:cxnSpLocks noChangeShapeType="1"/>
          </p:cNvCxnSpPr>
          <p:nvPr/>
        </p:nvCxnSpPr>
        <p:spPr bwMode="auto">
          <a:xfrm rot="10800000">
            <a:off x="23309263" y="22626638"/>
            <a:ext cx="412750" cy="14287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04" name="Straight Arrow Connector 103"/>
          <p:cNvCxnSpPr>
            <a:cxnSpLocks noChangeShapeType="1"/>
          </p:cNvCxnSpPr>
          <p:nvPr/>
        </p:nvCxnSpPr>
        <p:spPr bwMode="auto">
          <a:xfrm rot="10800000">
            <a:off x="21477288" y="22615525"/>
            <a:ext cx="342900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2095" name="TextBox 105"/>
          <p:cNvSpPr txBox="1">
            <a:spLocks noChangeArrowheads="1"/>
          </p:cNvSpPr>
          <p:nvPr/>
        </p:nvSpPr>
        <p:spPr bwMode="auto">
          <a:xfrm>
            <a:off x="17492663" y="21758275"/>
            <a:ext cx="1512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25 Micron Sediment</a:t>
            </a:r>
          </a:p>
        </p:txBody>
      </p:sp>
      <p:sp>
        <p:nvSpPr>
          <p:cNvPr id="2096" name="TextBox 106"/>
          <p:cNvSpPr txBox="1">
            <a:spLocks noChangeArrowheads="1"/>
          </p:cNvSpPr>
          <p:nvPr/>
        </p:nvSpPr>
        <p:spPr bwMode="auto">
          <a:xfrm>
            <a:off x="21885275" y="18705513"/>
            <a:ext cx="217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Potable Line</a:t>
            </a:r>
          </a:p>
        </p:txBody>
      </p:sp>
      <p:sp>
        <p:nvSpPr>
          <p:cNvPr id="2097" name="TextBox 92"/>
          <p:cNvSpPr txBox="1">
            <a:spLocks noChangeArrowheads="1"/>
          </p:cNvSpPr>
          <p:nvPr/>
        </p:nvSpPr>
        <p:spPr bwMode="auto">
          <a:xfrm>
            <a:off x="35933063" y="17535525"/>
            <a:ext cx="2424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25 gallon water tank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35031363" y="17919700"/>
            <a:ext cx="1601787" cy="260350"/>
          </a:xfrm>
          <a:prstGeom prst="straightConnector1">
            <a:avLst/>
          </a:prstGeom>
          <a:ln w="50800">
            <a:solidFill>
              <a:srgbClr val="FFB1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3338" idx="1"/>
          </p:cNvCxnSpPr>
          <p:nvPr/>
        </p:nvCxnSpPr>
        <p:spPr>
          <a:xfrm rot="10800000" flipV="1">
            <a:off x="35729863" y="20385088"/>
            <a:ext cx="2627312" cy="0"/>
          </a:xfrm>
          <a:prstGeom prst="straightConnector1">
            <a:avLst/>
          </a:prstGeom>
          <a:ln w="50800">
            <a:solidFill>
              <a:srgbClr val="FFB1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00" name="Picture 95" descr="C:\Users\vu\Desktop\sr design\25 micron filte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413288" y="19283363"/>
            <a:ext cx="1520825" cy="241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01" name="TextBox 97"/>
          <p:cNvSpPr txBox="1">
            <a:spLocks noChangeArrowheads="1"/>
          </p:cNvSpPr>
          <p:nvPr/>
        </p:nvSpPr>
        <p:spPr bwMode="auto">
          <a:xfrm>
            <a:off x="17437332" y="18796000"/>
            <a:ext cx="1544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House </a:t>
            </a:r>
            <a:r>
              <a:rPr lang="en-US" sz="2000" dirty="0"/>
              <a:t>Filter </a:t>
            </a:r>
          </a:p>
        </p:txBody>
      </p:sp>
      <p:sp>
        <p:nvSpPr>
          <p:cNvPr id="2102" name="TextBox 97"/>
          <p:cNvSpPr txBox="1">
            <a:spLocks noChangeArrowheads="1"/>
          </p:cNvSpPr>
          <p:nvPr/>
        </p:nvSpPr>
        <p:spPr bwMode="auto">
          <a:xfrm>
            <a:off x="33459738" y="11703050"/>
            <a:ext cx="1082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Steel Material Box Frame</a:t>
            </a:r>
          </a:p>
        </p:txBody>
      </p:sp>
      <p:sp>
        <p:nvSpPr>
          <p:cNvPr id="2103" name="TextBox 99"/>
          <p:cNvSpPr txBox="1">
            <a:spLocks noChangeArrowheads="1"/>
          </p:cNvSpPr>
          <p:nvPr/>
        </p:nvSpPr>
        <p:spPr bwMode="auto">
          <a:xfrm>
            <a:off x="40609838" y="11709400"/>
            <a:ext cx="1081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Steel Wet Core </a:t>
            </a:r>
          </a:p>
        </p:txBody>
      </p:sp>
      <p:sp>
        <p:nvSpPr>
          <p:cNvPr id="2104" name="TextBox 100"/>
          <p:cNvSpPr txBox="1">
            <a:spLocks noChangeArrowheads="1"/>
          </p:cNvSpPr>
          <p:nvPr/>
        </p:nvSpPr>
        <p:spPr bwMode="auto">
          <a:xfrm>
            <a:off x="33761363" y="14563725"/>
            <a:ext cx="4595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U-channel protects bottom edge of panels</a:t>
            </a:r>
          </a:p>
        </p:txBody>
      </p:sp>
      <p:sp>
        <p:nvSpPr>
          <p:cNvPr id="2105" name="TextBox 106"/>
          <p:cNvSpPr txBox="1">
            <a:spLocks noChangeArrowheads="1"/>
          </p:cNvSpPr>
          <p:nvPr/>
        </p:nvSpPr>
        <p:spPr bwMode="auto">
          <a:xfrm>
            <a:off x="35729863" y="9721850"/>
            <a:ext cx="4879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H-shaped bar allows for panel attachment</a:t>
            </a:r>
          </a:p>
        </p:txBody>
      </p:sp>
      <p:sp>
        <p:nvSpPr>
          <p:cNvPr id="2106" name="TextBox 111"/>
          <p:cNvSpPr txBox="1">
            <a:spLocks noChangeArrowheads="1"/>
          </p:cNvSpPr>
          <p:nvPr/>
        </p:nvSpPr>
        <p:spPr bwMode="auto">
          <a:xfrm>
            <a:off x="37825363" y="14062075"/>
            <a:ext cx="1941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Plywood Panels</a:t>
            </a:r>
          </a:p>
        </p:txBody>
      </p:sp>
      <p:cxnSp>
        <p:nvCxnSpPr>
          <p:cNvPr id="117" name="Straight Arrow Connector 116"/>
          <p:cNvCxnSpPr>
            <a:cxnSpLocks noChangeShapeType="1"/>
          </p:cNvCxnSpPr>
          <p:nvPr/>
        </p:nvCxnSpPr>
        <p:spPr bwMode="auto">
          <a:xfrm rot="16200000" flipV="1">
            <a:off x="38388925" y="13520738"/>
            <a:ext cx="857250" cy="0"/>
          </a:xfrm>
          <a:prstGeom prst="straightConnector1">
            <a:avLst/>
          </a:prstGeom>
          <a:noFill/>
          <a:ln w="50800">
            <a:solidFill>
              <a:srgbClr val="FFB1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19" name="Straight Arrow Connector 118"/>
          <p:cNvCxnSpPr>
            <a:cxnSpLocks noChangeShapeType="1"/>
          </p:cNvCxnSpPr>
          <p:nvPr/>
        </p:nvCxnSpPr>
        <p:spPr bwMode="auto">
          <a:xfrm rot="5400000" flipH="1" flipV="1">
            <a:off x="35917188" y="14066838"/>
            <a:ext cx="723900" cy="139700"/>
          </a:xfrm>
          <a:prstGeom prst="straightConnector1">
            <a:avLst/>
          </a:prstGeom>
          <a:noFill/>
          <a:ln w="50800">
            <a:solidFill>
              <a:srgbClr val="FFB1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22" name="Straight Arrow Connector 121"/>
          <p:cNvCxnSpPr>
            <a:cxnSpLocks noChangeShapeType="1"/>
          </p:cNvCxnSpPr>
          <p:nvPr/>
        </p:nvCxnSpPr>
        <p:spPr bwMode="auto">
          <a:xfrm rot="5400000">
            <a:off x="36465669" y="10187781"/>
            <a:ext cx="363538" cy="307975"/>
          </a:xfrm>
          <a:prstGeom prst="straightConnector1">
            <a:avLst/>
          </a:prstGeom>
          <a:noFill/>
          <a:ln w="50800">
            <a:solidFill>
              <a:srgbClr val="FFB1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2110" name="TextBox 124"/>
          <p:cNvSpPr txBox="1">
            <a:spLocks noChangeArrowheads="1"/>
          </p:cNvSpPr>
          <p:nvPr/>
        </p:nvSpPr>
        <p:spPr bwMode="auto">
          <a:xfrm>
            <a:off x="32023050" y="10031413"/>
            <a:ext cx="3233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Aluminum T-bars for rigidity </a:t>
            </a:r>
          </a:p>
        </p:txBody>
      </p:sp>
      <p:cxnSp>
        <p:nvCxnSpPr>
          <p:cNvPr id="126" name="Straight Arrow Connector 125"/>
          <p:cNvCxnSpPr>
            <a:cxnSpLocks noChangeShapeType="1"/>
          </p:cNvCxnSpPr>
          <p:nvPr/>
        </p:nvCxnSpPr>
        <p:spPr bwMode="auto">
          <a:xfrm>
            <a:off x="33818513" y="10523538"/>
            <a:ext cx="995362" cy="914400"/>
          </a:xfrm>
          <a:prstGeom prst="straightConnector1">
            <a:avLst/>
          </a:prstGeom>
          <a:noFill/>
          <a:ln w="50800">
            <a:solidFill>
              <a:srgbClr val="FFB1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40" name="Straight Arrow Connector 139"/>
          <p:cNvCxnSpPr/>
          <p:nvPr/>
        </p:nvCxnSpPr>
        <p:spPr>
          <a:xfrm>
            <a:off x="23428325" y="14751050"/>
            <a:ext cx="2420938" cy="2100263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26255663" y="15298738"/>
            <a:ext cx="5570537" cy="159543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H="1">
            <a:off x="30289500" y="13257213"/>
            <a:ext cx="34671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5" name="TextBox 147"/>
          <p:cNvSpPr txBox="1">
            <a:spLocks noChangeArrowheads="1"/>
          </p:cNvSpPr>
          <p:nvPr/>
        </p:nvSpPr>
        <p:spPr bwMode="auto">
          <a:xfrm>
            <a:off x="32081788" y="13027025"/>
            <a:ext cx="1168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8.9’</a:t>
            </a:r>
          </a:p>
        </p:txBody>
      </p:sp>
      <p:sp>
        <p:nvSpPr>
          <p:cNvPr id="2116" name="TextBox 148"/>
          <p:cNvSpPr txBox="1">
            <a:spLocks noChangeArrowheads="1"/>
          </p:cNvSpPr>
          <p:nvPr/>
        </p:nvSpPr>
        <p:spPr bwMode="auto">
          <a:xfrm>
            <a:off x="29070300" y="16179800"/>
            <a:ext cx="1435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13.1’</a:t>
            </a:r>
          </a:p>
        </p:txBody>
      </p:sp>
      <p:sp>
        <p:nvSpPr>
          <p:cNvPr id="2117" name="TextBox 149"/>
          <p:cNvSpPr txBox="1">
            <a:spLocks noChangeArrowheads="1"/>
          </p:cNvSpPr>
          <p:nvPr/>
        </p:nvSpPr>
        <p:spPr bwMode="auto">
          <a:xfrm>
            <a:off x="23722013" y="15917863"/>
            <a:ext cx="1050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10.6’</a:t>
            </a:r>
          </a:p>
        </p:txBody>
      </p:sp>
      <p:sp>
        <p:nvSpPr>
          <p:cNvPr id="2118" name="TextBox 150"/>
          <p:cNvSpPr txBox="1">
            <a:spLocks noChangeArrowheads="1"/>
          </p:cNvSpPr>
          <p:nvPr/>
        </p:nvSpPr>
        <p:spPr bwMode="auto">
          <a:xfrm>
            <a:off x="7307263" y="22586950"/>
            <a:ext cx="4337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Interior view of packed </a:t>
            </a:r>
            <a:r>
              <a:rPr lang="en-US" sz="2000" dirty="0" smtClean="0"/>
              <a:t>Materials Box</a:t>
            </a:r>
            <a:endParaRPr lang="en-US" sz="2000" dirty="0"/>
          </a:p>
        </p:txBody>
      </p:sp>
      <p:pic>
        <p:nvPicPr>
          <p:cNvPr id="2122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12063" y="8174038"/>
            <a:ext cx="3860800" cy="3889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23" name="Picture 1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73188" y="9537700"/>
            <a:ext cx="5719762" cy="3554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24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77038" y="12063413"/>
            <a:ext cx="1924050" cy="1362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25" name="Picture 94" descr="_MG_2818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635288" y="14539913"/>
            <a:ext cx="5045075" cy="2876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92"/>
          <p:cNvSpPr txBox="1">
            <a:spLocks noChangeArrowheads="1"/>
          </p:cNvSpPr>
          <p:nvPr/>
        </p:nvSpPr>
        <p:spPr bwMode="auto">
          <a:xfrm>
            <a:off x="16721138" y="17687925"/>
            <a:ext cx="3049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FLEXpower One System</a:t>
            </a:r>
          </a:p>
        </p:txBody>
      </p:sp>
      <p:sp>
        <p:nvSpPr>
          <p:cNvPr id="3" name="TextBox 92"/>
          <p:cNvSpPr txBox="1">
            <a:spLocks noChangeArrowheads="1"/>
          </p:cNvSpPr>
          <p:nvPr/>
        </p:nvSpPr>
        <p:spPr bwMode="auto">
          <a:xfrm>
            <a:off x="19599275" y="13455650"/>
            <a:ext cx="214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Charge Controller</a:t>
            </a:r>
          </a:p>
        </p:txBody>
      </p:sp>
      <p:sp>
        <p:nvSpPr>
          <p:cNvPr id="4" name="TextBox 92"/>
          <p:cNvSpPr txBox="1">
            <a:spLocks noChangeArrowheads="1"/>
          </p:cNvSpPr>
          <p:nvPr/>
        </p:nvSpPr>
        <p:spPr bwMode="auto">
          <a:xfrm>
            <a:off x="14243050" y="13473113"/>
            <a:ext cx="2720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MATE2  Energy Monitor</a:t>
            </a:r>
          </a:p>
        </p:txBody>
      </p:sp>
      <p:cxnSp>
        <p:nvCxnSpPr>
          <p:cNvPr id="125" name="Shape 124"/>
          <p:cNvCxnSpPr>
            <a:cxnSpLocks noChangeShapeType="1"/>
            <a:stCxn id="0" idx="3"/>
          </p:cNvCxnSpPr>
          <p:nvPr/>
        </p:nvCxnSpPr>
        <p:spPr bwMode="auto">
          <a:xfrm>
            <a:off x="16964025" y="13673138"/>
            <a:ext cx="455613" cy="1138237"/>
          </a:xfrm>
          <a:prstGeom prst="bentConnector2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xtLst>
            <a:ext uri="{909E8E84-426E-40dd-AFC4-6F175D3DCCD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hape 126"/>
          <p:cNvCxnSpPr>
            <a:cxnSpLocks noChangeShapeType="1"/>
          </p:cNvCxnSpPr>
          <p:nvPr/>
        </p:nvCxnSpPr>
        <p:spPr bwMode="auto">
          <a:xfrm rot="10800000" flipV="1">
            <a:off x="19119850" y="13639800"/>
            <a:ext cx="479425" cy="1154113"/>
          </a:xfrm>
          <a:prstGeom prst="bentConnector2">
            <a:avLst/>
          </a:prstGeom>
          <a:ln w="50800">
            <a:solidFill>
              <a:srgbClr val="FFB100"/>
            </a:solidFill>
            <a:headEnd/>
            <a:tailEnd type="arrow" w="med" len="med"/>
          </a:ln>
          <a:effectLst/>
          <a:extLst>
            <a:ext uri="{909E8E84-426E-40dd-AFC4-6F175D3DCCD1}"/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29" idx="0"/>
          </p:cNvCxnSpPr>
          <p:nvPr/>
        </p:nvCxnSpPr>
        <p:spPr>
          <a:xfrm rot="5400000" flipH="1" flipV="1">
            <a:off x="15038387" y="16905288"/>
            <a:ext cx="531813" cy="661988"/>
          </a:xfrm>
          <a:prstGeom prst="straightConnector1">
            <a:avLst/>
          </a:prstGeom>
          <a:ln w="50800">
            <a:solidFill>
              <a:srgbClr val="FFB1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29" name="TextBox 92"/>
          <p:cNvSpPr txBox="1">
            <a:spLocks noChangeArrowheads="1"/>
          </p:cNvSpPr>
          <p:nvPr/>
        </p:nvSpPr>
        <p:spPr bwMode="auto">
          <a:xfrm>
            <a:off x="13733463" y="17502188"/>
            <a:ext cx="2479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Surge Protector</a:t>
            </a:r>
          </a:p>
        </p:txBody>
      </p:sp>
      <p:cxnSp>
        <p:nvCxnSpPr>
          <p:cNvPr id="156" name="Straight Arrow Connector 155"/>
          <p:cNvCxnSpPr/>
          <p:nvPr/>
        </p:nvCxnSpPr>
        <p:spPr>
          <a:xfrm rot="10800000">
            <a:off x="19151600" y="17175163"/>
            <a:ext cx="1311275" cy="344487"/>
          </a:xfrm>
          <a:prstGeom prst="straightConnector1">
            <a:avLst/>
          </a:prstGeom>
          <a:ln w="50800">
            <a:solidFill>
              <a:srgbClr val="FFB1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31" name="TextBox 92"/>
          <p:cNvSpPr txBox="1">
            <a:spLocks noChangeArrowheads="1"/>
          </p:cNvSpPr>
          <p:nvPr/>
        </p:nvSpPr>
        <p:spPr bwMode="auto">
          <a:xfrm>
            <a:off x="19438938" y="17519650"/>
            <a:ext cx="248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FX Inverter</a:t>
            </a:r>
          </a:p>
        </p:txBody>
      </p:sp>
      <p:sp>
        <p:nvSpPr>
          <p:cNvPr id="2132" name="Text Placeholder 43"/>
          <p:cNvSpPr>
            <a:spLocks noGrp="1"/>
          </p:cNvSpPr>
          <p:nvPr>
            <p:ph type="body" sz="quarter" idx="64"/>
          </p:nvPr>
        </p:nvSpPr>
        <p:spPr bwMode="auto">
          <a:xfrm>
            <a:off x="16213138" y="23860125"/>
            <a:ext cx="12390437" cy="955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/>
              <a:t>What’s Next?</a:t>
            </a:r>
          </a:p>
        </p:txBody>
      </p:sp>
      <p:sp>
        <p:nvSpPr>
          <p:cNvPr id="131" name="Text Placeholder 33"/>
          <p:cNvSpPr>
            <a:spLocks noGrp="1"/>
          </p:cNvSpPr>
          <p:nvPr>
            <p:ph type="body" sz="quarter" idx="59"/>
          </p:nvPr>
        </p:nvSpPr>
        <p:spPr bwMode="auto">
          <a:xfrm>
            <a:off x="16657638" y="24668163"/>
            <a:ext cx="11553825" cy="58959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7200" indent="-457200">
              <a:buFont typeface="Arial" pitchFamily="34" charset="0"/>
              <a:buNone/>
              <a:defRPr/>
            </a:pPr>
            <a:r>
              <a:rPr lang="en-US" sz="3400" u="sng" dirty="0" smtClean="0">
                <a:solidFill>
                  <a:srgbClr val="000000"/>
                </a:solidFill>
              </a:rPr>
              <a:t>Current Status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Wet Core is complete and functional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All structural components are manufactured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Roof and walls are under construction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US" sz="3400" u="sng" dirty="0" smtClean="0">
                <a:solidFill>
                  <a:srgbClr val="000000"/>
                </a:solidFill>
              </a:rPr>
              <a:t>Future Plans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Construction complete by April 22, 2011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Thermal, structural, and electrical testing complete by May 2011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Water purification tests complete by May 2011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Human testing complete by May 2011</a:t>
            </a:r>
          </a:p>
        </p:txBody>
      </p:sp>
      <p:cxnSp>
        <p:nvCxnSpPr>
          <p:cNvPr id="149" name="Straight Arrow Connector 148"/>
          <p:cNvCxnSpPr/>
          <p:nvPr/>
        </p:nvCxnSpPr>
        <p:spPr>
          <a:xfrm rot="5400000">
            <a:off x="22260719" y="13335794"/>
            <a:ext cx="2540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5" name="TextBox 147"/>
          <p:cNvSpPr txBox="1">
            <a:spLocks noChangeArrowheads="1"/>
          </p:cNvSpPr>
          <p:nvPr/>
        </p:nvSpPr>
        <p:spPr bwMode="auto">
          <a:xfrm>
            <a:off x="22782213" y="13163550"/>
            <a:ext cx="10541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6.2’</a:t>
            </a:r>
          </a:p>
        </p:txBody>
      </p:sp>
      <p:sp>
        <p:nvSpPr>
          <p:cNvPr id="132" name="Text Placeholder 37"/>
          <p:cNvSpPr>
            <a:spLocks noGrp="1"/>
          </p:cNvSpPr>
          <p:nvPr>
            <p:ph type="body" sz="quarter" idx="61"/>
          </p:nvPr>
        </p:nvSpPr>
        <p:spPr bwMode="auto">
          <a:xfrm>
            <a:off x="8188657" y="24642834"/>
            <a:ext cx="6960358" cy="583261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 eaLnBrk="1" hangingPunct="1"/>
            <a:r>
              <a:rPr lang="en-US" sz="3200" u="sng" dirty="0" smtClean="0"/>
              <a:t>Tests and Results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smtClean="0"/>
              <a:t>Time to empty 25 gallon tank via shower: 37.5 minutes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smtClean="0"/>
              <a:t>Number of flushes for 25 gallons: 160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smtClean="0"/>
              <a:t>Weight of Wet Core: 450 pounds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smtClean="0"/>
              <a:t>Adequate discharge of waste water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smtClean="0"/>
              <a:t>Structurally supports adult male (190 pounds)</a:t>
            </a:r>
          </a:p>
          <a:p>
            <a:pPr marL="457200" indent="-457200" eaLnBrk="1" hangingPunct="1"/>
            <a:endParaRPr lang="en-US" sz="3200" dirty="0" smtClean="0"/>
          </a:p>
          <a:p>
            <a:pPr marL="457200" indent="-457200" eaLnBrk="1" hangingPunct="1"/>
            <a:endParaRPr lang="en-US" sz="3200" dirty="0" smtClean="0"/>
          </a:p>
          <a:p>
            <a:pPr marL="457200" indent="-457200" eaLnBrk="1" hangingPunct="1"/>
            <a:endParaRPr lang="en-US" sz="3200" dirty="0" smtClean="0"/>
          </a:p>
          <a:p>
            <a:pPr marL="457200" indent="-457200" eaLnBrk="1" hangingPunct="1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675</Words>
  <Application>Microsoft Office PowerPoint</Application>
  <PresentationFormat>Custom</PresentationFormat>
  <Paragraphs>125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Portable Off-Grid Sustainable Habitat</vt:lpstr>
    </vt:vector>
  </TitlesOfParts>
  <Company>Rice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Sorenson</dc:creator>
  <cp:lastModifiedBy>Jeroune</cp:lastModifiedBy>
  <cp:revision>141</cp:revision>
  <cp:lastPrinted>2011-04-05T00:01:04Z</cp:lastPrinted>
  <dcterms:created xsi:type="dcterms:W3CDTF">2011-03-28T02:51:01Z</dcterms:created>
  <dcterms:modified xsi:type="dcterms:W3CDTF">2011-04-30T20:43:00Z</dcterms:modified>
</cp:coreProperties>
</file>