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Lst>
  <p:sldSz cx="43891200" cy="329184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8080"/>
    <a:srgbClr val="ECF0F4"/>
    <a:srgbClr val="FCFDFE"/>
    <a:srgbClr val="B5C4D7"/>
    <a:srgbClr val="FFFFFF"/>
    <a:srgbClr val="E8FBFC"/>
    <a:srgbClr val="B7DEE1"/>
    <a:srgbClr val="FFFF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p:scale>
          <a:sx n="75" d="100"/>
          <a:sy n="75" d="100"/>
        </p:scale>
        <p:origin x="-88" y="497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91817E-CD8D-9E46-9AE0-F88E490C8D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0C42D-A2FE-8E46-9A64-AF78450B9A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7350"/>
            <a:ext cx="9326563"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7350"/>
            <a:ext cx="27830462"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C28A9-809B-0142-86DE-3C76833126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0AB64-62AB-E247-B89C-A2CA5500B1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672D71-8CD7-2C46-B1CE-D03072AB2C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0713"/>
            <a:ext cx="18578512"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0713"/>
            <a:ext cx="18578513"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B5ABB0-E95E-944A-BFD1-ECAD4ED8C7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45C636-F0D5-9843-A2C0-1FDED6C05D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3DC94D-B4D2-3C45-9503-D3E725767C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784390-7DC2-694D-B341-26E39555B7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3F86A-653A-A140-A264-318F2D8A0C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0AB513-63B3-B248-95CA-3AA530FFFE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7350"/>
            <a:ext cx="37309425" cy="5486400"/>
          </a:xfrm>
          <a:prstGeom prst="rect">
            <a:avLst/>
          </a:prstGeom>
          <a:noFill/>
          <a:ln w="9525">
            <a:noFill/>
            <a:miter lim="800000"/>
            <a:headEnd/>
            <a:tailEnd/>
          </a:ln>
        </p:spPr>
        <p:txBody>
          <a:bodyPr vert="horz" wrap="square" lIns="438903" tIns="219451" rIns="438903" bIns="2194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0888" y="9510713"/>
            <a:ext cx="37309425" cy="19750087"/>
          </a:xfrm>
          <a:prstGeom prst="rect">
            <a:avLst/>
          </a:prstGeom>
          <a:noFill/>
          <a:ln w="9525">
            <a:noFill/>
            <a:miter lim="800000"/>
            <a:headEnd/>
            <a:tailEnd/>
          </a:ln>
        </p:spPr>
        <p:txBody>
          <a:bodyPr vert="horz" wrap="square" lIns="438903" tIns="219451" rIns="438903" bIns="2194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888" y="29992638"/>
            <a:ext cx="9144000" cy="2195512"/>
          </a:xfrm>
          <a:prstGeom prst="rect">
            <a:avLst/>
          </a:prstGeom>
          <a:noFill/>
          <a:ln w="9525">
            <a:noFill/>
            <a:miter lim="800000"/>
            <a:headEnd/>
            <a:tailEnd/>
          </a:ln>
          <a:effectLst/>
        </p:spPr>
        <p:txBody>
          <a:bodyPr vert="horz" wrap="square" lIns="438903" tIns="219451" rIns="438903" bIns="219451" numCol="1" anchor="t" anchorCtr="0" compatLnSpc="1">
            <a:prstTxWarp prst="textNoShape">
              <a:avLst/>
            </a:prstTxWarp>
          </a:bodyPr>
          <a:lstStyle>
            <a:lvl1pPr>
              <a:defRPr sz="6700"/>
            </a:lvl1pPr>
          </a:lstStyle>
          <a:p>
            <a:pPr>
              <a:defRPr/>
            </a:pPr>
            <a:endParaRPr lang="en-US"/>
          </a:p>
        </p:txBody>
      </p:sp>
      <p:sp>
        <p:nvSpPr>
          <p:cNvPr id="1029" name="Rectangle 5"/>
          <p:cNvSpPr>
            <a:spLocks noGrp="1" noChangeArrowheads="1"/>
          </p:cNvSpPr>
          <p:nvPr>
            <p:ph type="ftr" sz="quarter" idx="3"/>
          </p:nvPr>
        </p:nvSpPr>
        <p:spPr bwMode="auto">
          <a:xfrm>
            <a:off x="14997113" y="29992638"/>
            <a:ext cx="13896975" cy="2195512"/>
          </a:xfrm>
          <a:prstGeom prst="rect">
            <a:avLst/>
          </a:prstGeom>
          <a:noFill/>
          <a:ln w="9525">
            <a:noFill/>
            <a:miter lim="800000"/>
            <a:headEnd/>
            <a:tailEnd/>
          </a:ln>
          <a:effectLst/>
        </p:spPr>
        <p:txBody>
          <a:bodyPr vert="horz" wrap="square" lIns="438903" tIns="219451" rIns="438903" bIns="219451" numCol="1" anchor="t" anchorCtr="0" compatLnSpc="1">
            <a:prstTxWarp prst="textNoShape">
              <a:avLst/>
            </a:prstTxWarp>
          </a:bodyPr>
          <a:lstStyle>
            <a:lvl1pPr algn="ctr">
              <a:defRPr sz="6700"/>
            </a:lvl1pPr>
          </a:lstStyle>
          <a:p>
            <a:pPr>
              <a:defRPr/>
            </a:pPr>
            <a:endParaRPr lang="en-US"/>
          </a:p>
        </p:txBody>
      </p:sp>
      <p:sp>
        <p:nvSpPr>
          <p:cNvPr id="1030" name="Rectangle 6"/>
          <p:cNvSpPr>
            <a:spLocks noGrp="1" noChangeArrowheads="1"/>
          </p:cNvSpPr>
          <p:nvPr>
            <p:ph type="sldNum" sz="quarter" idx="4"/>
          </p:nvPr>
        </p:nvSpPr>
        <p:spPr bwMode="auto">
          <a:xfrm>
            <a:off x="31456313" y="29992638"/>
            <a:ext cx="9144000" cy="2195512"/>
          </a:xfrm>
          <a:prstGeom prst="rect">
            <a:avLst/>
          </a:prstGeom>
          <a:noFill/>
          <a:ln w="9525">
            <a:noFill/>
            <a:miter lim="800000"/>
            <a:headEnd/>
            <a:tailEnd/>
          </a:ln>
          <a:effectLst/>
        </p:spPr>
        <p:txBody>
          <a:bodyPr vert="horz" wrap="square" lIns="438903" tIns="219451" rIns="438903" bIns="219451" numCol="1" anchor="t" anchorCtr="0" compatLnSpc="1">
            <a:prstTxWarp prst="textNoShape">
              <a:avLst/>
            </a:prstTxWarp>
          </a:bodyPr>
          <a:lstStyle>
            <a:lvl1pPr algn="r">
              <a:defRPr sz="6700"/>
            </a:lvl1pPr>
          </a:lstStyle>
          <a:p>
            <a:pPr>
              <a:defRPr/>
            </a:pPr>
            <a:fld id="{639CC362-6441-DA43-9B9F-73ACC2CA84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charset="-128"/>
          <a:cs typeface="ＭＳ Ｐゴシック" charset="-128"/>
        </a:defRPr>
      </a:lvl1pPr>
      <a:lvl2pPr algn="ctr" defTabSz="4389438" rtl="0" eaLnBrk="0" fontAlgn="base" hangingPunct="0">
        <a:spcBef>
          <a:spcPct val="0"/>
        </a:spcBef>
        <a:spcAft>
          <a:spcPct val="0"/>
        </a:spcAft>
        <a:defRPr sz="21100">
          <a:solidFill>
            <a:schemeClr val="tx2"/>
          </a:solidFill>
          <a:latin typeface="Times New Roman" pitchFamily="18" charset="0"/>
          <a:ea typeface="ＭＳ Ｐゴシック" charset="-128"/>
          <a:cs typeface="ＭＳ Ｐゴシック" charset="-128"/>
        </a:defRPr>
      </a:lvl2pPr>
      <a:lvl3pPr algn="ctr" defTabSz="4389438" rtl="0" eaLnBrk="0" fontAlgn="base" hangingPunct="0">
        <a:spcBef>
          <a:spcPct val="0"/>
        </a:spcBef>
        <a:spcAft>
          <a:spcPct val="0"/>
        </a:spcAft>
        <a:defRPr sz="21100">
          <a:solidFill>
            <a:schemeClr val="tx2"/>
          </a:solidFill>
          <a:latin typeface="Times New Roman" pitchFamily="18" charset="0"/>
          <a:ea typeface="ＭＳ Ｐゴシック" charset="-128"/>
          <a:cs typeface="ＭＳ Ｐゴシック" charset="-128"/>
        </a:defRPr>
      </a:lvl3pPr>
      <a:lvl4pPr algn="ctr" defTabSz="4389438" rtl="0" eaLnBrk="0" fontAlgn="base" hangingPunct="0">
        <a:spcBef>
          <a:spcPct val="0"/>
        </a:spcBef>
        <a:spcAft>
          <a:spcPct val="0"/>
        </a:spcAft>
        <a:defRPr sz="21100">
          <a:solidFill>
            <a:schemeClr val="tx2"/>
          </a:solidFill>
          <a:latin typeface="Times New Roman" pitchFamily="18" charset="0"/>
          <a:ea typeface="ＭＳ Ｐゴシック" charset="-128"/>
          <a:cs typeface="ＭＳ Ｐゴシック" charset="-128"/>
        </a:defRPr>
      </a:lvl4pPr>
      <a:lvl5pPr algn="ctr" defTabSz="4389438" rtl="0" eaLnBrk="0" fontAlgn="base" hangingPunct="0">
        <a:spcBef>
          <a:spcPct val="0"/>
        </a:spcBef>
        <a:spcAft>
          <a:spcPct val="0"/>
        </a:spcAft>
        <a:defRPr sz="21100">
          <a:solidFill>
            <a:schemeClr val="tx2"/>
          </a:solidFill>
          <a:latin typeface="Times New Roman" pitchFamily="18" charset="0"/>
          <a:ea typeface="ＭＳ Ｐゴシック" charset="-128"/>
          <a:cs typeface="ＭＳ Ｐゴシック" charset="-128"/>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ＭＳ Ｐゴシック" charset="-128"/>
          <a:cs typeface="ＭＳ Ｐゴシック" charset="-128"/>
        </a:defRPr>
      </a:lvl1pPr>
      <a:lvl2pPr marL="3567113" indent="-1373188" algn="l" defTabSz="4389438" rtl="0" eaLnBrk="0" fontAlgn="base" hangingPunct="0">
        <a:spcBef>
          <a:spcPct val="20000"/>
        </a:spcBef>
        <a:spcAft>
          <a:spcPct val="0"/>
        </a:spcAft>
        <a:buChar char="–"/>
        <a:defRPr sz="13400">
          <a:solidFill>
            <a:schemeClr val="tx1"/>
          </a:solidFill>
          <a:latin typeface="+mn-lt"/>
          <a:ea typeface="ＭＳ Ｐゴシック" charset="-128"/>
        </a:defRPr>
      </a:lvl2pPr>
      <a:lvl3pPr marL="5487988" indent="-1098550" algn="l" defTabSz="4389438" rtl="0" eaLnBrk="0" fontAlgn="base" hangingPunct="0">
        <a:spcBef>
          <a:spcPct val="20000"/>
        </a:spcBef>
        <a:spcAft>
          <a:spcPct val="0"/>
        </a:spcAft>
        <a:buChar char="•"/>
        <a:defRPr sz="11500">
          <a:solidFill>
            <a:schemeClr val="tx1"/>
          </a:solidFill>
          <a:latin typeface="+mn-lt"/>
          <a:ea typeface="ＭＳ Ｐゴシック" charset="-128"/>
        </a:defRPr>
      </a:lvl3pPr>
      <a:lvl4pPr marL="7680325" indent="-1096963" algn="l" defTabSz="4389438" rtl="0" eaLnBrk="0" fontAlgn="base" hangingPunct="0">
        <a:spcBef>
          <a:spcPct val="20000"/>
        </a:spcBef>
        <a:spcAft>
          <a:spcPct val="0"/>
        </a:spcAft>
        <a:buChar char="–"/>
        <a:defRPr sz="9700">
          <a:solidFill>
            <a:schemeClr val="tx1"/>
          </a:solidFill>
          <a:latin typeface="+mn-lt"/>
          <a:ea typeface="ＭＳ Ｐゴシック" charset="-128"/>
        </a:defRPr>
      </a:lvl4pPr>
      <a:lvl5pPr marL="9874250" indent="-1095375" algn="l" defTabSz="4389438" rtl="0" eaLnBrk="0" fontAlgn="base" hangingPunct="0">
        <a:spcBef>
          <a:spcPct val="20000"/>
        </a:spcBef>
        <a:spcAft>
          <a:spcPct val="0"/>
        </a:spcAft>
        <a:buChar char="»"/>
        <a:defRPr sz="9700">
          <a:solidFill>
            <a:schemeClr val="tx1"/>
          </a:solidFill>
          <a:latin typeface="+mn-lt"/>
          <a:ea typeface="ＭＳ Ｐゴシック" charset="-128"/>
        </a:defRPr>
      </a:lvl5pPr>
      <a:lvl6pPr marL="10331450" indent="-1095375" algn="l" defTabSz="4389438" rtl="0" fontAlgn="base">
        <a:spcBef>
          <a:spcPct val="20000"/>
        </a:spcBef>
        <a:spcAft>
          <a:spcPct val="0"/>
        </a:spcAft>
        <a:buChar char="»"/>
        <a:defRPr sz="9700">
          <a:solidFill>
            <a:schemeClr val="tx1"/>
          </a:solidFill>
          <a:latin typeface="+mn-lt"/>
        </a:defRPr>
      </a:lvl6pPr>
      <a:lvl7pPr marL="10788650" indent="-1095375" algn="l" defTabSz="4389438" rtl="0" fontAlgn="base">
        <a:spcBef>
          <a:spcPct val="20000"/>
        </a:spcBef>
        <a:spcAft>
          <a:spcPct val="0"/>
        </a:spcAft>
        <a:buChar char="»"/>
        <a:defRPr sz="9700">
          <a:solidFill>
            <a:schemeClr val="tx1"/>
          </a:solidFill>
          <a:latin typeface="+mn-lt"/>
        </a:defRPr>
      </a:lvl7pPr>
      <a:lvl8pPr marL="11245850" indent="-1095375" algn="l" defTabSz="4389438" rtl="0" fontAlgn="base">
        <a:spcBef>
          <a:spcPct val="20000"/>
        </a:spcBef>
        <a:spcAft>
          <a:spcPct val="0"/>
        </a:spcAft>
        <a:buChar char="»"/>
        <a:defRPr sz="9700">
          <a:solidFill>
            <a:schemeClr val="tx1"/>
          </a:solidFill>
          <a:latin typeface="+mn-lt"/>
        </a:defRPr>
      </a:lvl8pPr>
      <a:lvl9pPr marL="11703050" indent="-1095375" algn="l" defTabSz="4389438" rtl="0" fontAlgn="base">
        <a:spcBef>
          <a:spcPct val="20000"/>
        </a:spcBef>
        <a:spcAft>
          <a:spcPct val="0"/>
        </a:spcAft>
        <a:buChar char="»"/>
        <a:defRPr sz="9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10800000" scaled="1"/>
          <a:tileRect/>
        </a:gradFill>
        <a:effectLst/>
      </p:bgPr>
    </p:bg>
    <p:spTree>
      <p:nvGrpSpPr>
        <p:cNvPr id="1" name=""/>
        <p:cNvGrpSpPr/>
        <p:nvPr/>
      </p:nvGrpSpPr>
      <p:grpSpPr>
        <a:xfrm>
          <a:off x="0" y="0"/>
          <a:ext cx="0" cy="0"/>
          <a:chOff x="0" y="0"/>
          <a:chExt cx="0" cy="0"/>
        </a:xfrm>
      </p:grpSpPr>
      <p:pic>
        <p:nvPicPr>
          <p:cNvPr id="13314" name="Picture 33" descr="posterpic.png"/>
          <p:cNvPicPr>
            <a:picLocks noChangeAspect="1"/>
          </p:cNvPicPr>
          <p:nvPr/>
        </p:nvPicPr>
        <p:blipFill>
          <a:blip r:embed="rId2"/>
          <a:srcRect/>
          <a:stretch>
            <a:fillRect/>
          </a:stretch>
        </p:blipFill>
        <p:spPr bwMode="auto">
          <a:xfrm rot="2856649">
            <a:off x="15706725" y="5459413"/>
            <a:ext cx="46016863" cy="23007637"/>
          </a:xfrm>
          <a:prstGeom prst="rect">
            <a:avLst/>
          </a:prstGeom>
          <a:noFill/>
          <a:ln w="9525">
            <a:noFill/>
            <a:miter lim="800000"/>
            <a:headEnd/>
            <a:tailEnd/>
          </a:ln>
        </p:spPr>
      </p:pic>
      <p:sp>
        <p:nvSpPr>
          <p:cNvPr id="43" name="Rectangle 42"/>
          <p:cNvSpPr/>
          <p:nvPr/>
        </p:nvSpPr>
        <p:spPr bwMode="auto">
          <a:xfrm>
            <a:off x="17354550" y="25984200"/>
            <a:ext cx="19373850" cy="58674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wrap="none" anchor="ctr">
            <a:prstTxWarp prst="textNoShape">
              <a:avLst/>
            </a:prstTxWarp>
          </a:bodyPr>
          <a:lstStyle/>
          <a:p>
            <a:pPr defTabSz="1279525">
              <a:defRPr/>
            </a:pPr>
            <a:endParaRPr lang="en-US"/>
          </a:p>
        </p:txBody>
      </p:sp>
      <p:sp>
        <p:nvSpPr>
          <p:cNvPr id="13316" name="Rectangle 35"/>
          <p:cNvSpPr>
            <a:spLocks noChangeArrowheads="1"/>
          </p:cNvSpPr>
          <p:nvPr/>
        </p:nvSpPr>
        <p:spPr bwMode="auto">
          <a:xfrm>
            <a:off x="17348200" y="25755600"/>
            <a:ext cx="19380200" cy="10668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36" name="Rectangle 35"/>
          <p:cNvSpPr/>
          <p:nvPr/>
        </p:nvSpPr>
        <p:spPr bwMode="auto">
          <a:xfrm>
            <a:off x="17297400" y="18065750"/>
            <a:ext cx="19431000" cy="708025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wrap="none" anchor="ctr">
            <a:prstTxWarp prst="textNoShape">
              <a:avLst/>
            </a:prstTxWarp>
          </a:bodyPr>
          <a:lstStyle/>
          <a:p>
            <a:pPr defTabSz="1279525">
              <a:defRPr/>
            </a:pPr>
            <a:endParaRPr lang="en-US"/>
          </a:p>
        </p:txBody>
      </p:sp>
      <p:sp>
        <p:nvSpPr>
          <p:cNvPr id="33" name="Rectangle 32"/>
          <p:cNvSpPr/>
          <p:nvPr/>
        </p:nvSpPr>
        <p:spPr bwMode="auto">
          <a:xfrm>
            <a:off x="17297400" y="7543800"/>
            <a:ext cx="19431000" cy="99060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wrap="none" anchor="ctr">
            <a:prstTxWarp prst="textNoShape">
              <a:avLst/>
            </a:prstTxWarp>
          </a:bodyPr>
          <a:lstStyle/>
          <a:p>
            <a:pPr defTabSz="1279525">
              <a:defRPr/>
            </a:pPr>
            <a:endParaRPr lang="en-US"/>
          </a:p>
        </p:txBody>
      </p:sp>
      <p:sp>
        <p:nvSpPr>
          <p:cNvPr id="13319" name="Rectangle 29"/>
          <p:cNvSpPr>
            <a:spLocks noChangeArrowheads="1"/>
          </p:cNvSpPr>
          <p:nvPr/>
        </p:nvSpPr>
        <p:spPr bwMode="auto">
          <a:xfrm>
            <a:off x="1295400" y="533400"/>
            <a:ext cx="35356800" cy="63246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13320" name="Rectangle 3"/>
          <p:cNvSpPr>
            <a:spLocks noChangeArrowheads="1"/>
          </p:cNvSpPr>
          <p:nvPr/>
        </p:nvSpPr>
        <p:spPr bwMode="auto">
          <a:xfrm>
            <a:off x="1828800" y="1143000"/>
            <a:ext cx="34366200" cy="5181600"/>
          </a:xfrm>
          <a:prstGeom prst="rect">
            <a:avLst/>
          </a:prstGeom>
          <a:solidFill>
            <a:srgbClr val="FFFFFF"/>
          </a:solidFill>
          <a:ln w="9525">
            <a:solidFill>
              <a:schemeClr val="bg1"/>
            </a:solidFill>
            <a:miter lim="800000"/>
            <a:headEnd/>
            <a:tailEnd/>
          </a:ln>
        </p:spPr>
        <p:txBody>
          <a:bodyPr wrap="none" lIns="128016" tIns="64008" rIns="128016" bIns="64008" anchor="ctr">
            <a:prstTxWarp prst="textNoShape">
              <a:avLst/>
            </a:prstTxWarp>
          </a:bodyPr>
          <a:lstStyle/>
          <a:p>
            <a:pPr algn="ctr" defTabSz="1279525"/>
            <a:endParaRPr lang="en-US" sz="3400"/>
          </a:p>
        </p:txBody>
      </p:sp>
      <p:sp>
        <p:nvSpPr>
          <p:cNvPr id="13321" name="Rectangle 4"/>
          <p:cNvSpPr>
            <a:spLocks noChangeArrowheads="1"/>
          </p:cNvSpPr>
          <p:nvPr/>
        </p:nvSpPr>
        <p:spPr bwMode="auto">
          <a:xfrm>
            <a:off x="0" y="1135063"/>
            <a:ext cx="43891200" cy="4960937"/>
          </a:xfrm>
          <a:prstGeom prst="rect">
            <a:avLst/>
          </a:prstGeom>
          <a:noFill/>
          <a:ln w="9525">
            <a:noFill/>
            <a:miter lim="800000"/>
            <a:headEnd/>
            <a:tailEnd/>
          </a:ln>
        </p:spPr>
        <p:txBody>
          <a:bodyPr lIns="128016" tIns="64008" rIns="128016" bIns="64008">
            <a:prstTxWarp prst="textNoShape">
              <a:avLst/>
            </a:prstTxWarp>
            <a:spAutoFit/>
          </a:bodyPr>
          <a:lstStyle/>
          <a:p>
            <a:pPr algn="ctr" defTabSz="1279525">
              <a:spcBef>
                <a:spcPct val="50000"/>
              </a:spcBef>
            </a:pPr>
            <a:r>
              <a:rPr lang="en-US" sz="13400" b="1">
                <a:latin typeface="Gill Sans MT" charset="0"/>
              </a:rPr>
              <a:t>Micro Tensile Fatigue Tester</a:t>
            </a:r>
          </a:p>
          <a:p>
            <a:pPr algn="ctr" defTabSz="1279525">
              <a:spcBef>
                <a:spcPct val="50000"/>
              </a:spcBef>
            </a:pPr>
            <a:r>
              <a:rPr lang="en-US" sz="4000">
                <a:latin typeface="Gill Sans MT" charset="0"/>
                <a:ea typeface="Arial" charset="0"/>
                <a:cs typeface="Arial" charset="0"/>
              </a:rPr>
              <a:t>Matt Fritze (MEMS), Dan Bianculli (MEMS), James Kohli (ECE)</a:t>
            </a:r>
          </a:p>
          <a:p>
            <a:pPr algn="ctr" defTabSz="1279525">
              <a:spcBef>
                <a:spcPct val="50000"/>
              </a:spcBef>
            </a:pPr>
            <a:r>
              <a:rPr lang="en-US" sz="4000">
                <a:latin typeface="Gill Sans MT" charset="0"/>
                <a:ea typeface="Arial" charset="0"/>
                <a:cs typeface="Arial" charset="0"/>
              </a:rPr>
              <a:t>Departments of Mechanical Engineering, Electrical Engineering, and Material Science, Rice University, Houston, TX</a:t>
            </a:r>
          </a:p>
          <a:p>
            <a:pPr algn="ctr" defTabSz="1279525">
              <a:spcBef>
                <a:spcPct val="50000"/>
              </a:spcBef>
            </a:pPr>
            <a:r>
              <a:rPr lang="en-US" sz="4000">
                <a:latin typeface="Gill Sans MT" charset="0"/>
                <a:ea typeface="Arial" charset="0"/>
                <a:cs typeface="Arial" charset="0"/>
              </a:rPr>
              <a:t>jwk2@rice.edu</a:t>
            </a:r>
          </a:p>
          <a:p>
            <a:pPr algn="ctr" defTabSz="1279525">
              <a:spcBef>
                <a:spcPct val="50000"/>
              </a:spcBef>
            </a:pPr>
            <a:endParaRPr lang="en-US" sz="3400">
              <a:latin typeface="Gill Sans MT" charset="0"/>
            </a:endParaRPr>
          </a:p>
        </p:txBody>
      </p:sp>
      <p:pic>
        <p:nvPicPr>
          <p:cNvPr id="13322" name="Picture 18" descr="RiceLogo_lowR.jpg                                              0059182BMacintosh HD                   C006F5F3:"/>
          <p:cNvPicPr>
            <a:picLocks noChangeAspect="1" noChangeArrowheads="1"/>
          </p:cNvPicPr>
          <p:nvPr/>
        </p:nvPicPr>
        <p:blipFill>
          <a:blip r:embed="rId3"/>
          <a:srcRect/>
          <a:stretch>
            <a:fillRect/>
          </a:stretch>
        </p:blipFill>
        <p:spPr bwMode="auto">
          <a:xfrm>
            <a:off x="3200400" y="1408113"/>
            <a:ext cx="5715000" cy="2249487"/>
          </a:xfrm>
          <a:prstGeom prst="rect">
            <a:avLst/>
          </a:prstGeom>
          <a:noFill/>
          <a:ln w="9525">
            <a:noFill/>
            <a:miter lim="800000"/>
            <a:headEnd/>
            <a:tailEnd/>
          </a:ln>
        </p:spPr>
      </p:pic>
      <p:pic>
        <p:nvPicPr>
          <p:cNvPr id="13323" name="Picture 20" descr="photo.JPG"/>
          <p:cNvPicPr>
            <a:picLocks noChangeAspect="1"/>
          </p:cNvPicPr>
          <p:nvPr/>
        </p:nvPicPr>
        <p:blipFill>
          <a:blip r:embed="rId4"/>
          <a:srcRect/>
          <a:stretch>
            <a:fillRect/>
          </a:stretch>
        </p:blipFill>
        <p:spPr bwMode="auto">
          <a:xfrm>
            <a:off x="17830800" y="9372600"/>
            <a:ext cx="9904413" cy="7531100"/>
          </a:xfrm>
          <a:prstGeom prst="rect">
            <a:avLst/>
          </a:prstGeom>
          <a:noFill/>
          <a:ln w="9525">
            <a:noFill/>
            <a:miter lim="800000"/>
            <a:headEnd/>
            <a:tailEnd/>
          </a:ln>
        </p:spPr>
      </p:pic>
      <p:sp>
        <p:nvSpPr>
          <p:cNvPr id="22" name="Rectangle 21"/>
          <p:cNvSpPr/>
          <p:nvPr/>
        </p:nvSpPr>
        <p:spPr bwMode="auto">
          <a:xfrm>
            <a:off x="1295400" y="7391400"/>
            <a:ext cx="14630400" cy="70104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wrap="none" anchor="ctr">
            <a:prstTxWarp prst="textNoShape">
              <a:avLst/>
            </a:prstTxWarp>
          </a:bodyPr>
          <a:lstStyle/>
          <a:p>
            <a:pPr defTabSz="1279525">
              <a:defRPr/>
            </a:pPr>
            <a:endParaRPr lang="en-US"/>
          </a:p>
        </p:txBody>
      </p:sp>
      <p:sp>
        <p:nvSpPr>
          <p:cNvPr id="13325" name="Rectangle 26"/>
          <p:cNvSpPr>
            <a:spLocks noChangeArrowheads="1"/>
          </p:cNvSpPr>
          <p:nvPr/>
        </p:nvSpPr>
        <p:spPr bwMode="auto">
          <a:xfrm>
            <a:off x="1295400" y="7391400"/>
            <a:ext cx="14630400" cy="11430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25" name="Rectangle 24"/>
          <p:cNvSpPr/>
          <p:nvPr/>
        </p:nvSpPr>
        <p:spPr bwMode="auto">
          <a:xfrm>
            <a:off x="1295400" y="14782800"/>
            <a:ext cx="14630400" cy="89154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wrap="none" anchor="ctr">
            <a:prstTxWarp prst="textNoShape">
              <a:avLst/>
            </a:prstTxWarp>
          </a:bodyPr>
          <a:lstStyle/>
          <a:p>
            <a:pPr defTabSz="1279525">
              <a:defRPr/>
            </a:pPr>
            <a:endParaRPr lang="en-US"/>
          </a:p>
        </p:txBody>
      </p:sp>
      <p:sp>
        <p:nvSpPr>
          <p:cNvPr id="13327" name="TextBox 25"/>
          <p:cNvSpPr txBox="1">
            <a:spLocks noChangeArrowheads="1"/>
          </p:cNvSpPr>
          <p:nvPr/>
        </p:nvSpPr>
        <p:spPr bwMode="auto">
          <a:xfrm>
            <a:off x="23850600" y="29870400"/>
            <a:ext cx="14227175" cy="1570038"/>
          </a:xfrm>
          <a:prstGeom prst="rect">
            <a:avLst/>
          </a:prstGeom>
          <a:noFill/>
          <a:ln w="9525">
            <a:noFill/>
            <a:miter lim="800000"/>
            <a:headEnd/>
            <a:tailEnd/>
          </a:ln>
        </p:spPr>
        <p:txBody>
          <a:bodyPr>
            <a:prstTxWarp prst="textNoShape">
              <a:avLst/>
            </a:prstTxWarp>
            <a:spAutoFit/>
          </a:bodyPr>
          <a:lstStyle/>
          <a:p>
            <a:r>
              <a:rPr lang="en-US" sz="3200">
                <a:latin typeface="Gill Sans MT" charset="0"/>
              </a:rPr>
              <a:t>The NaNfat team would like to thank Dr. Jun Lou, Cheng Peng, Rice ECE </a:t>
            </a:r>
          </a:p>
          <a:p>
            <a:r>
              <a:rPr lang="en-US" sz="3200">
                <a:latin typeface="Gill Sans MT" charset="0"/>
              </a:rPr>
              <a:t>and MEMS departments, &amp; the Oshman Engineering Design Kitchen for their </a:t>
            </a:r>
          </a:p>
          <a:p>
            <a:r>
              <a:rPr lang="en-US" sz="3200">
                <a:latin typeface="Gill Sans MT" charset="0"/>
              </a:rPr>
              <a:t>help in the creation of NaNfat.</a:t>
            </a:r>
          </a:p>
        </p:txBody>
      </p:sp>
      <p:sp>
        <p:nvSpPr>
          <p:cNvPr id="13328" name="TextBox 22"/>
          <p:cNvSpPr txBox="1">
            <a:spLocks noChangeArrowheads="1"/>
          </p:cNvSpPr>
          <p:nvPr/>
        </p:nvSpPr>
        <p:spPr bwMode="auto">
          <a:xfrm>
            <a:off x="1485900" y="7508875"/>
            <a:ext cx="14277975" cy="6740525"/>
          </a:xfrm>
          <a:prstGeom prst="rect">
            <a:avLst/>
          </a:prstGeom>
          <a:noFill/>
          <a:ln w="9525">
            <a:noFill/>
            <a:miter lim="800000"/>
            <a:headEnd/>
            <a:tailEnd/>
          </a:ln>
        </p:spPr>
        <p:txBody>
          <a:bodyPr>
            <a:prstTxWarp prst="textNoShape">
              <a:avLst/>
            </a:prstTxWarp>
            <a:spAutoFit/>
          </a:bodyPr>
          <a:lstStyle/>
          <a:p>
            <a:pPr defTabSz="1279525"/>
            <a:r>
              <a:rPr lang="en-US" sz="4800" b="1">
                <a:solidFill>
                  <a:srgbClr val="F2F2F2"/>
                </a:solidFill>
                <a:latin typeface="Gill Sans MT" charset="0"/>
              </a:rPr>
              <a:t>Design Problem</a:t>
            </a:r>
          </a:p>
          <a:p>
            <a:pPr algn="ctr" defTabSz="1279525"/>
            <a:endParaRPr lang="en-US" sz="3200">
              <a:latin typeface="Gill Sans MT" charset="0"/>
            </a:endParaRPr>
          </a:p>
          <a:p>
            <a:pPr defTabSz="1279525"/>
            <a:r>
              <a:rPr lang="en-US" sz="3200" b="1">
                <a:latin typeface="Gill Sans MT" charset="0"/>
              </a:rPr>
              <a:t>Problem: </a:t>
            </a:r>
            <a:r>
              <a:rPr lang="en-US" sz="3200">
                <a:latin typeface="Gill Sans MT" charset="0"/>
              </a:rPr>
              <a:t>Testing thin films (materials of less than 1 </a:t>
            </a:r>
            <a:r>
              <a:rPr lang="en-US" sz="3200">
                <a:latin typeface="Gill Sans MT" charset="0"/>
                <a:ea typeface="Times New Roman" charset="0"/>
                <a:cs typeface="Times New Roman" charset="0"/>
              </a:rPr>
              <a:t>µ</a:t>
            </a:r>
            <a:r>
              <a:rPr lang="en-US" sz="3200">
                <a:latin typeface="Gill Sans MT" charset="0"/>
              </a:rPr>
              <a:t>m) adhered to a thicker substrate is mechanically and conceptually difficult.</a:t>
            </a:r>
          </a:p>
          <a:p>
            <a:pPr defTabSz="1279525"/>
            <a:endParaRPr lang="en-US" sz="3200">
              <a:latin typeface="Gill Sans MT" charset="0"/>
            </a:endParaRPr>
          </a:p>
          <a:p>
            <a:pPr lvl="1" defTabSz="1279525">
              <a:buFont typeface="Arial" charset="0"/>
              <a:buChar char="•"/>
            </a:pPr>
            <a:r>
              <a:rPr lang="en-US" sz="3200">
                <a:latin typeface="Gill Sans MT" charset="0"/>
              </a:rPr>
              <a:t>However, the material properties of thin films are important because durable thin films are required for the creation of flexible electronics. Monotonic tensile testers are currently in use for testing the properties during a uniaxial tensile test, however the results of fatigue testing are still an unknown. </a:t>
            </a:r>
          </a:p>
          <a:p>
            <a:pPr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Because these materials are used in devices expected to undergo long term, high frequency, low impact strains, fatigue is an important factor of whether or not these products become viable.</a:t>
            </a:r>
            <a:endParaRPr lang="en-US" sz="3200"/>
          </a:p>
        </p:txBody>
      </p:sp>
      <p:sp>
        <p:nvSpPr>
          <p:cNvPr id="13329" name="Rectangle 27"/>
          <p:cNvSpPr>
            <a:spLocks noChangeArrowheads="1"/>
          </p:cNvSpPr>
          <p:nvPr/>
        </p:nvSpPr>
        <p:spPr bwMode="auto">
          <a:xfrm>
            <a:off x="1295400" y="14782800"/>
            <a:ext cx="14630400" cy="10668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13330" name="Rectangle 23"/>
          <p:cNvSpPr>
            <a:spLocks noChangeArrowheads="1"/>
          </p:cNvSpPr>
          <p:nvPr/>
        </p:nvSpPr>
        <p:spPr bwMode="auto">
          <a:xfrm>
            <a:off x="1524000" y="14935200"/>
            <a:ext cx="13923963" cy="8278813"/>
          </a:xfrm>
          <a:prstGeom prst="rect">
            <a:avLst/>
          </a:prstGeom>
          <a:noFill/>
          <a:ln w="9525">
            <a:noFill/>
            <a:miter lim="800000"/>
            <a:headEnd/>
            <a:tailEnd/>
          </a:ln>
        </p:spPr>
        <p:txBody>
          <a:bodyPr>
            <a:prstTxWarp prst="textNoShape">
              <a:avLst/>
            </a:prstTxWarp>
            <a:spAutoFit/>
          </a:bodyPr>
          <a:lstStyle/>
          <a:p>
            <a:pPr defTabSz="1279525"/>
            <a:r>
              <a:rPr lang="en-US" sz="4800" b="1">
                <a:solidFill>
                  <a:srgbClr val="F2F2F2"/>
                </a:solidFill>
                <a:latin typeface="Gill Sans MT" charset="0"/>
              </a:rPr>
              <a:t>Goals</a:t>
            </a:r>
          </a:p>
          <a:p>
            <a:pPr algn="ctr" defTabSz="1279525"/>
            <a:endParaRPr lang="en-US" sz="3600">
              <a:latin typeface="Gill Sans MT" charset="0"/>
            </a:endParaRPr>
          </a:p>
          <a:p>
            <a:pPr defTabSz="1279525"/>
            <a:r>
              <a:rPr lang="en-US" sz="3200">
                <a:latin typeface="Gill Sans MT" charset="0"/>
              </a:rPr>
              <a:t>To effectively fatigue test a sample, our design had to meet the following requirements:</a:t>
            </a:r>
          </a:p>
          <a:p>
            <a:pPr defTabSz="1279525"/>
            <a:endParaRPr lang="en-US" sz="3200">
              <a:latin typeface="Gill Sans MT" charset="0"/>
            </a:endParaRPr>
          </a:p>
          <a:p>
            <a:pPr lvl="1" defTabSz="1279525">
              <a:buFont typeface="Arial" charset="0"/>
              <a:buChar char="•"/>
            </a:pPr>
            <a:r>
              <a:rPr lang="en-US" sz="3200">
                <a:latin typeface="Gill Sans MT" charset="0"/>
              </a:rPr>
              <a:t> Displacement of a sample up to 1mm at 13Hz</a:t>
            </a:r>
          </a:p>
          <a:p>
            <a:pPr lvl="1" defTabSz="1279525"/>
            <a:endParaRPr lang="en-US" sz="3200">
              <a:latin typeface="Gill Sans MT" charset="0"/>
            </a:endParaRPr>
          </a:p>
          <a:p>
            <a:pPr lvl="1" defTabSz="1279525">
              <a:buFont typeface="Arial" charset="0"/>
              <a:buChar char="•"/>
            </a:pPr>
            <a:r>
              <a:rPr lang="en-US" sz="3200">
                <a:latin typeface="Gill Sans MT" charset="0"/>
              </a:rPr>
              <a:t> Fit within the operating constraints of JEOL 6500F </a:t>
            </a:r>
          </a:p>
          <a:p>
            <a:pPr lvl="1" defTabSz="1279525"/>
            <a:r>
              <a:rPr lang="en-US" sz="3200">
                <a:latin typeface="Gill Sans MT" charset="0"/>
              </a:rPr>
              <a:t>Scanning Electron Microscope (SEM)</a:t>
            </a:r>
          </a:p>
          <a:p>
            <a:pPr lvl="1" defTabSz="1279525"/>
            <a:endParaRPr lang="en-US" sz="3200">
              <a:latin typeface="Gill Sans MT" charset="0"/>
            </a:endParaRPr>
          </a:p>
          <a:p>
            <a:pPr lvl="1" defTabSz="1279525">
              <a:buFont typeface="Arial" charset="0"/>
              <a:buChar char="•"/>
            </a:pPr>
            <a:r>
              <a:rPr lang="en-US" sz="3200">
                <a:latin typeface="Gill Sans MT" charset="0"/>
              </a:rPr>
              <a:t> Operate and record all data of interest in real-time</a:t>
            </a:r>
          </a:p>
          <a:p>
            <a:pPr lvl="1"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 Easy to use, easy to expand user interface</a:t>
            </a:r>
          </a:p>
          <a:p>
            <a:pPr lvl="1"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 Modularity to address testing scenarios not currently </a:t>
            </a:r>
          </a:p>
          <a:p>
            <a:pPr lvl="1" defTabSz="1279525"/>
            <a:r>
              <a:rPr lang="en-US" sz="3200">
                <a:latin typeface="Gill Sans MT" charset="0"/>
              </a:rPr>
              <a:t>being tested for (e.g. three point bending test, temperature gauge)</a:t>
            </a:r>
          </a:p>
        </p:txBody>
      </p:sp>
      <p:sp>
        <p:nvSpPr>
          <p:cNvPr id="13331" name="Rectangle 33"/>
          <p:cNvSpPr>
            <a:spLocks noChangeArrowheads="1"/>
          </p:cNvSpPr>
          <p:nvPr/>
        </p:nvSpPr>
        <p:spPr bwMode="auto">
          <a:xfrm>
            <a:off x="17297400" y="7391400"/>
            <a:ext cx="19431000" cy="11430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13332" name="TextBox 37"/>
          <p:cNvSpPr txBox="1">
            <a:spLocks noChangeArrowheads="1"/>
          </p:cNvSpPr>
          <p:nvPr/>
        </p:nvSpPr>
        <p:spPr bwMode="auto">
          <a:xfrm>
            <a:off x="17526000" y="7551738"/>
            <a:ext cx="19221450" cy="830262"/>
          </a:xfrm>
          <a:prstGeom prst="rect">
            <a:avLst/>
          </a:prstGeom>
          <a:noFill/>
          <a:ln w="9525">
            <a:noFill/>
            <a:miter lim="800000"/>
            <a:headEnd/>
            <a:tailEnd/>
          </a:ln>
        </p:spPr>
        <p:txBody>
          <a:bodyPr>
            <a:prstTxWarp prst="textNoShape">
              <a:avLst/>
            </a:prstTxWarp>
            <a:spAutoFit/>
          </a:bodyPr>
          <a:lstStyle/>
          <a:p>
            <a:r>
              <a:rPr lang="en-US" sz="4800" b="1">
                <a:solidFill>
                  <a:srgbClr val="F2F2F2"/>
                </a:solidFill>
                <a:latin typeface="Gill Sans MT" charset="0"/>
              </a:rPr>
              <a:t>NaNfat in Action</a:t>
            </a:r>
          </a:p>
        </p:txBody>
      </p:sp>
      <p:pic>
        <p:nvPicPr>
          <p:cNvPr id="13333" name="Picture 41" descr="NanFat Logo.png"/>
          <p:cNvPicPr>
            <a:picLocks noChangeAspect="1"/>
          </p:cNvPicPr>
          <p:nvPr/>
        </p:nvPicPr>
        <p:blipFill>
          <a:blip r:embed="rId5"/>
          <a:srcRect/>
          <a:stretch>
            <a:fillRect/>
          </a:stretch>
        </p:blipFill>
        <p:spPr bwMode="auto">
          <a:xfrm>
            <a:off x="-914400" y="3302000"/>
            <a:ext cx="14173200" cy="2717800"/>
          </a:xfrm>
          <a:prstGeom prst="rect">
            <a:avLst/>
          </a:prstGeom>
          <a:noFill/>
          <a:ln w="9525">
            <a:noFill/>
            <a:miter lim="800000"/>
            <a:headEnd/>
            <a:tailEnd/>
          </a:ln>
        </p:spPr>
      </p:pic>
      <p:sp>
        <p:nvSpPr>
          <p:cNvPr id="13334" name="TextBox 29"/>
          <p:cNvSpPr txBox="1">
            <a:spLocks noChangeArrowheads="1"/>
          </p:cNvSpPr>
          <p:nvPr/>
        </p:nvSpPr>
        <p:spPr bwMode="auto">
          <a:xfrm>
            <a:off x="17983200" y="22250400"/>
            <a:ext cx="6477000" cy="3046413"/>
          </a:xfrm>
          <a:prstGeom prst="rect">
            <a:avLst/>
          </a:prstGeom>
          <a:noFill/>
          <a:ln w="9525">
            <a:noFill/>
            <a:miter lim="800000"/>
            <a:headEnd/>
            <a:tailEnd/>
          </a:ln>
        </p:spPr>
        <p:txBody>
          <a:bodyPr>
            <a:prstTxWarp prst="textNoShape">
              <a:avLst/>
            </a:prstTxWarp>
            <a:spAutoFit/>
          </a:bodyPr>
          <a:lstStyle/>
          <a:p>
            <a:r>
              <a:rPr lang="en-US" sz="3200">
                <a:latin typeface="Gill Sans MT" charset="0"/>
                <a:ea typeface="Gill Sans MT" charset="0"/>
                <a:cs typeface="Gill Sans MT" charset="0"/>
              </a:rPr>
              <a:t>It then outputs the following:</a:t>
            </a:r>
          </a:p>
          <a:p>
            <a:endParaRPr lang="en-US" sz="3200">
              <a:latin typeface="Gill Sans MT" charset="0"/>
              <a:ea typeface="Gill Sans MT" charset="0"/>
              <a:cs typeface="Gill Sans MT" charset="0"/>
            </a:endParaRPr>
          </a:p>
          <a:p>
            <a:pPr lvl="1">
              <a:buFont typeface="Arial" charset="0"/>
              <a:buChar char="•"/>
            </a:pPr>
            <a:r>
              <a:rPr lang="en-US" sz="3200">
                <a:latin typeface="Gill Sans MT" charset="0"/>
                <a:ea typeface="Gill Sans MT" charset="0"/>
                <a:cs typeface="Gill Sans MT" charset="0"/>
              </a:rPr>
              <a:t>Current motor location</a:t>
            </a:r>
          </a:p>
          <a:p>
            <a:pPr lvl="1">
              <a:buFont typeface="Arial" charset="0"/>
              <a:buChar char="•"/>
            </a:pPr>
            <a:r>
              <a:rPr lang="en-US" sz="3200">
                <a:latin typeface="Gill Sans MT" charset="0"/>
                <a:ea typeface="Gill Sans MT" charset="0"/>
                <a:cs typeface="Gill Sans MT" charset="0"/>
              </a:rPr>
              <a:t>Number of iterations completed</a:t>
            </a:r>
          </a:p>
          <a:p>
            <a:pPr lvl="1">
              <a:buFont typeface="Arial" charset="0"/>
              <a:buChar char="•"/>
            </a:pPr>
            <a:r>
              <a:rPr lang="en-US" sz="3200">
                <a:latin typeface="Gill Sans MT" charset="0"/>
                <a:ea typeface="Gill Sans MT" charset="0"/>
                <a:cs typeface="Gill Sans MT" charset="0"/>
              </a:rPr>
              <a:t>Electrical resistance</a:t>
            </a:r>
          </a:p>
          <a:p>
            <a:pPr lvl="1">
              <a:buFont typeface="Arial" charset="0"/>
              <a:buChar char="•"/>
            </a:pPr>
            <a:endParaRPr lang="en-US" sz="3200">
              <a:latin typeface="Gill Sans MT" charset="0"/>
              <a:ea typeface="Gill Sans MT" charset="0"/>
              <a:cs typeface="Gill Sans MT" charset="0"/>
            </a:endParaRPr>
          </a:p>
        </p:txBody>
      </p:sp>
      <p:sp>
        <p:nvSpPr>
          <p:cNvPr id="13335" name="Rectangle 35"/>
          <p:cNvSpPr>
            <a:spLocks noChangeArrowheads="1"/>
          </p:cNvSpPr>
          <p:nvPr/>
        </p:nvSpPr>
        <p:spPr bwMode="auto">
          <a:xfrm>
            <a:off x="17297400" y="17913350"/>
            <a:ext cx="19431000" cy="10668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13336" name="TextBox 40"/>
          <p:cNvSpPr txBox="1">
            <a:spLocks noChangeArrowheads="1"/>
          </p:cNvSpPr>
          <p:nvPr/>
        </p:nvSpPr>
        <p:spPr bwMode="auto">
          <a:xfrm>
            <a:off x="17500600" y="17933988"/>
            <a:ext cx="19221450" cy="830262"/>
          </a:xfrm>
          <a:prstGeom prst="rect">
            <a:avLst/>
          </a:prstGeom>
          <a:noFill/>
          <a:ln w="9525">
            <a:noFill/>
            <a:miter lim="800000"/>
            <a:headEnd/>
            <a:tailEnd/>
          </a:ln>
        </p:spPr>
        <p:txBody>
          <a:bodyPr>
            <a:prstTxWarp prst="textNoShape">
              <a:avLst/>
            </a:prstTxWarp>
            <a:spAutoFit/>
          </a:bodyPr>
          <a:lstStyle/>
          <a:p>
            <a:r>
              <a:rPr lang="en-US" sz="4800" b="1">
                <a:solidFill>
                  <a:srgbClr val="F2F2F2"/>
                </a:solidFill>
                <a:latin typeface="Gill Sans MT" charset="0"/>
              </a:rPr>
              <a:t>Capabilites</a:t>
            </a:r>
          </a:p>
        </p:txBody>
      </p:sp>
      <p:sp>
        <p:nvSpPr>
          <p:cNvPr id="45" name="Rectangle 44"/>
          <p:cNvSpPr/>
          <p:nvPr/>
        </p:nvSpPr>
        <p:spPr bwMode="auto">
          <a:xfrm>
            <a:off x="1295400" y="24155400"/>
            <a:ext cx="14630400" cy="76962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wrap="none" anchor="ctr">
            <a:prstTxWarp prst="textNoShape">
              <a:avLst/>
            </a:prstTxWarp>
          </a:bodyPr>
          <a:lstStyle/>
          <a:p>
            <a:pPr defTabSz="1279525">
              <a:defRPr/>
            </a:pPr>
            <a:endParaRPr lang="en-US"/>
          </a:p>
        </p:txBody>
      </p:sp>
      <p:sp>
        <p:nvSpPr>
          <p:cNvPr id="13338" name="Rectangle 27"/>
          <p:cNvSpPr>
            <a:spLocks noChangeArrowheads="1"/>
          </p:cNvSpPr>
          <p:nvPr/>
        </p:nvSpPr>
        <p:spPr bwMode="auto">
          <a:xfrm>
            <a:off x="1295400" y="24155400"/>
            <a:ext cx="14630400" cy="1066800"/>
          </a:xfrm>
          <a:prstGeom prst="rect">
            <a:avLst/>
          </a:prstGeom>
          <a:solidFill>
            <a:schemeClr val="accent2"/>
          </a:solidFill>
          <a:ln w="9525">
            <a:noFill/>
            <a:round/>
            <a:headEnd/>
            <a:tailEnd/>
          </a:ln>
        </p:spPr>
        <p:txBody>
          <a:bodyPr wrap="none" anchor="ctr">
            <a:prstTxWarp prst="textNoShape">
              <a:avLst/>
            </a:prstTxWarp>
          </a:bodyPr>
          <a:lstStyle/>
          <a:p>
            <a:pPr defTabSz="1279525"/>
            <a:endParaRPr lang="en-US"/>
          </a:p>
        </p:txBody>
      </p:sp>
      <p:sp>
        <p:nvSpPr>
          <p:cNvPr id="13339" name="Rectangle 23"/>
          <p:cNvSpPr>
            <a:spLocks noChangeArrowheads="1"/>
          </p:cNvSpPr>
          <p:nvPr/>
        </p:nvSpPr>
        <p:spPr bwMode="auto">
          <a:xfrm>
            <a:off x="1524000" y="24307800"/>
            <a:ext cx="13923963" cy="7294563"/>
          </a:xfrm>
          <a:prstGeom prst="rect">
            <a:avLst/>
          </a:prstGeom>
          <a:noFill/>
          <a:ln w="9525">
            <a:noFill/>
            <a:miter lim="800000"/>
            <a:headEnd/>
            <a:tailEnd/>
          </a:ln>
        </p:spPr>
        <p:txBody>
          <a:bodyPr>
            <a:prstTxWarp prst="textNoShape">
              <a:avLst/>
            </a:prstTxWarp>
            <a:spAutoFit/>
          </a:bodyPr>
          <a:lstStyle/>
          <a:p>
            <a:pPr defTabSz="1279525"/>
            <a:r>
              <a:rPr lang="en-US" sz="4800" b="1">
                <a:solidFill>
                  <a:srgbClr val="F2F2F2"/>
                </a:solidFill>
                <a:latin typeface="Gill Sans MT" charset="0"/>
              </a:rPr>
              <a:t>Hardware</a:t>
            </a:r>
          </a:p>
          <a:p>
            <a:pPr algn="ctr" defTabSz="1279525"/>
            <a:endParaRPr lang="en-US" sz="3600">
              <a:latin typeface="Gill Sans MT" charset="0"/>
            </a:endParaRPr>
          </a:p>
          <a:p>
            <a:pPr defTabSz="1279525"/>
            <a:r>
              <a:rPr lang="en-US" sz="3200">
                <a:latin typeface="Gill Sans MT" charset="0"/>
              </a:rPr>
              <a:t>The final NaNfat design features the following hardware:</a:t>
            </a:r>
          </a:p>
          <a:p>
            <a:pPr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PI P602.8sl actuator</a:t>
            </a:r>
          </a:p>
          <a:p>
            <a:pPr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PI E625 controller</a:t>
            </a:r>
          </a:p>
          <a:p>
            <a:pPr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Custom designed aluminum stage</a:t>
            </a:r>
          </a:p>
          <a:p>
            <a:pPr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Replaceable clamps for multiple types of testing</a:t>
            </a:r>
          </a:p>
          <a:p>
            <a:pPr defTabSz="1279525">
              <a:buFont typeface="Arial" charset="0"/>
              <a:buChar char="•"/>
            </a:pPr>
            <a:endParaRPr lang="en-US" sz="3200">
              <a:latin typeface="Gill Sans MT" charset="0"/>
            </a:endParaRPr>
          </a:p>
          <a:p>
            <a:pPr lvl="1" defTabSz="1279525">
              <a:buFont typeface="Arial" charset="0"/>
              <a:buChar char="•"/>
            </a:pPr>
            <a:r>
              <a:rPr lang="en-US" sz="3200">
                <a:latin typeface="Gill Sans MT" charset="0"/>
              </a:rPr>
              <a:t>Custom feedthrough plate to allow computer inputs inside SEM chamber </a:t>
            </a:r>
          </a:p>
          <a:p>
            <a:pPr lvl="1" defTabSz="1279525">
              <a:buFont typeface="Arial" charset="0"/>
              <a:buChar char="•"/>
            </a:pPr>
            <a:endParaRPr lang="en-US" sz="3200">
              <a:latin typeface="Gill Sans MT" charset="0"/>
            </a:endParaRPr>
          </a:p>
        </p:txBody>
      </p:sp>
      <p:sp>
        <p:nvSpPr>
          <p:cNvPr id="13340" name="TextBox 28"/>
          <p:cNvSpPr txBox="1">
            <a:spLocks noChangeArrowheads="1"/>
          </p:cNvSpPr>
          <p:nvPr/>
        </p:nvSpPr>
        <p:spPr bwMode="auto">
          <a:xfrm>
            <a:off x="17983200" y="19126200"/>
            <a:ext cx="6858000" cy="4524375"/>
          </a:xfrm>
          <a:prstGeom prst="rect">
            <a:avLst/>
          </a:prstGeom>
          <a:noFill/>
          <a:ln w="9525">
            <a:noFill/>
            <a:miter lim="800000"/>
            <a:headEnd/>
            <a:tailEnd/>
          </a:ln>
        </p:spPr>
        <p:txBody>
          <a:bodyPr>
            <a:prstTxWarp prst="textNoShape">
              <a:avLst/>
            </a:prstTxWarp>
            <a:spAutoFit/>
          </a:bodyPr>
          <a:lstStyle/>
          <a:p>
            <a:r>
              <a:rPr lang="en-US" sz="3200">
                <a:latin typeface="Gill Sans MT" charset="0"/>
                <a:ea typeface="Gill Sans MT" charset="0"/>
                <a:cs typeface="Gill Sans MT" charset="0"/>
              </a:rPr>
              <a:t>The NaNfat system is designed to have maximum flexibility. It takes the following inputs:</a:t>
            </a:r>
          </a:p>
          <a:p>
            <a:pPr lvl="1"/>
            <a:endParaRPr lang="en-US" sz="3200">
              <a:latin typeface="Gill Sans MT" charset="0"/>
              <a:ea typeface="Gill Sans MT" charset="0"/>
              <a:cs typeface="Gill Sans MT" charset="0"/>
            </a:endParaRPr>
          </a:p>
          <a:p>
            <a:pPr lvl="1">
              <a:buFont typeface="Arial" charset="0"/>
              <a:buChar char="•"/>
            </a:pPr>
            <a:r>
              <a:rPr lang="en-US" sz="3200">
                <a:latin typeface="Gill Sans MT" charset="0"/>
                <a:ea typeface="Gill Sans MT" charset="0"/>
                <a:cs typeface="Gill Sans MT" charset="0"/>
              </a:rPr>
              <a:t>Number of iterations</a:t>
            </a:r>
          </a:p>
          <a:p>
            <a:pPr lvl="1">
              <a:buFont typeface="Arial" charset="0"/>
              <a:buChar char="•"/>
            </a:pPr>
            <a:r>
              <a:rPr lang="en-US" sz="3200">
                <a:latin typeface="Gill Sans MT" charset="0"/>
                <a:ea typeface="Gill Sans MT" charset="0"/>
                <a:cs typeface="Gill Sans MT" charset="0"/>
              </a:rPr>
              <a:t>Desired displacement</a:t>
            </a:r>
          </a:p>
          <a:p>
            <a:pPr lvl="1"/>
            <a:endParaRPr lang="en-US" sz="3200">
              <a:latin typeface="Gill Sans MT" charset="0"/>
              <a:ea typeface="Gill Sans MT" charset="0"/>
              <a:cs typeface="Gill Sans MT" charset="0"/>
            </a:endParaRPr>
          </a:p>
          <a:p>
            <a:endParaRPr lang="en-US" sz="3200">
              <a:latin typeface="Gill Sans MT" charset="0"/>
              <a:ea typeface="Gill Sans MT" charset="0"/>
              <a:cs typeface="Gill Sans MT" charset="0"/>
            </a:endParaRPr>
          </a:p>
          <a:p>
            <a:r>
              <a:rPr lang="en-US" sz="3200">
                <a:latin typeface="Gill Sans MT" charset="0"/>
                <a:ea typeface="Gill Sans MT" charset="0"/>
                <a:cs typeface="Gill Sans MT" charset="0"/>
              </a:rPr>
              <a:t> </a:t>
            </a:r>
          </a:p>
        </p:txBody>
      </p:sp>
      <p:sp>
        <p:nvSpPr>
          <p:cNvPr id="13341" name="TextBox 25"/>
          <p:cNvSpPr txBox="1">
            <a:spLocks noChangeArrowheads="1"/>
          </p:cNvSpPr>
          <p:nvPr/>
        </p:nvSpPr>
        <p:spPr bwMode="auto">
          <a:xfrm>
            <a:off x="28444825" y="8915400"/>
            <a:ext cx="14227175" cy="1570038"/>
          </a:xfrm>
          <a:prstGeom prst="rect">
            <a:avLst/>
          </a:prstGeom>
          <a:noFill/>
          <a:ln w="9525">
            <a:noFill/>
            <a:miter lim="800000"/>
            <a:headEnd/>
            <a:tailEnd/>
          </a:ln>
        </p:spPr>
        <p:txBody>
          <a:bodyPr>
            <a:prstTxWarp prst="textNoShape">
              <a:avLst/>
            </a:prstTxWarp>
            <a:spAutoFit/>
          </a:bodyPr>
          <a:lstStyle/>
          <a:p>
            <a:r>
              <a:rPr lang="en-US" sz="3200">
                <a:latin typeface="Gill Sans MT" charset="0"/>
              </a:rPr>
              <a:t>Left: NaNfat loaded into the Rice SEM. </a:t>
            </a:r>
          </a:p>
          <a:p>
            <a:r>
              <a:rPr lang="en-US" sz="3200">
                <a:latin typeface="Gill Sans MT" charset="0"/>
              </a:rPr>
              <a:t>Below:  The NaNfat GUI ready to run in </a:t>
            </a:r>
          </a:p>
          <a:p>
            <a:r>
              <a:rPr lang="en-US" sz="3200">
                <a:latin typeface="Gill Sans MT" charset="0"/>
              </a:rPr>
              <a:t>NI Labview.</a:t>
            </a:r>
          </a:p>
        </p:txBody>
      </p:sp>
      <p:pic>
        <p:nvPicPr>
          <p:cNvPr id="13342" name="Picture 46" descr="ITO_crack 1_001.tif"/>
          <p:cNvPicPr>
            <a:picLocks noChangeAspect="1"/>
          </p:cNvPicPr>
          <p:nvPr/>
        </p:nvPicPr>
        <p:blipFill>
          <a:blip r:embed="rId6"/>
          <a:srcRect/>
          <a:stretch>
            <a:fillRect/>
          </a:stretch>
        </p:blipFill>
        <p:spPr bwMode="auto">
          <a:xfrm>
            <a:off x="17649825" y="27203400"/>
            <a:ext cx="5768975" cy="4470400"/>
          </a:xfrm>
          <a:prstGeom prst="rect">
            <a:avLst/>
          </a:prstGeom>
          <a:noFill/>
          <a:ln w="9525">
            <a:noFill/>
            <a:miter lim="800000"/>
            <a:headEnd/>
            <a:tailEnd/>
          </a:ln>
        </p:spPr>
      </p:pic>
      <p:sp>
        <p:nvSpPr>
          <p:cNvPr id="13343" name="TextBox 40"/>
          <p:cNvSpPr txBox="1">
            <a:spLocks noChangeArrowheads="1"/>
          </p:cNvSpPr>
          <p:nvPr/>
        </p:nvSpPr>
        <p:spPr bwMode="auto">
          <a:xfrm>
            <a:off x="17583150" y="25831800"/>
            <a:ext cx="19221450" cy="830263"/>
          </a:xfrm>
          <a:prstGeom prst="rect">
            <a:avLst/>
          </a:prstGeom>
          <a:noFill/>
          <a:ln w="9525">
            <a:noFill/>
            <a:miter lim="800000"/>
            <a:headEnd/>
            <a:tailEnd/>
          </a:ln>
        </p:spPr>
        <p:txBody>
          <a:bodyPr>
            <a:prstTxWarp prst="textNoShape">
              <a:avLst/>
            </a:prstTxWarp>
            <a:spAutoFit/>
          </a:bodyPr>
          <a:lstStyle/>
          <a:p>
            <a:r>
              <a:rPr lang="en-US" sz="4800" b="1">
                <a:solidFill>
                  <a:srgbClr val="F2F2F2"/>
                </a:solidFill>
                <a:latin typeface="Gill Sans MT" charset="0"/>
              </a:rPr>
              <a:t>Results and Acknowledgements</a:t>
            </a:r>
          </a:p>
        </p:txBody>
      </p:sp>
      <p:sp>
        <p:nvSpPr>
          <p:cNvPr id="13344" name="TextBox 28"/>
          <p:cNvSpPr txBox="1">
            <a:spLocks noChangeArrowheads="1"/>
          </p:cNvSpPr>
          <p:nvPr/>
        </p:nvSpPr>
        <p:spPr bwMode="auto">
          <a:xfrm>
            <a:off x="23850600" y="27057350"/>
            <a:ext cx="12573000" cy="4032250"/>
          </a:xfrm>
          <a:prstGeom prst="rect">
            <a:avLst/>
          </a:prstGeom>
          <a:noFill/>
          <a:ln w="9525">
            <a:noFill/>
            <a:miter lim="800000"/>
            <a:headEnd/>
            <a:tailEnd/>
          </a:ln>
        </p:spPr>
        <p:txBody>
          <a:bodyPr>
            <a:prstTxWarp prst="textNoShape">
              <a:avLst/>
            </a:prstTxWarp>
            <a:spAutoFit/>
          </a:bodyPr>
          <a:lstStyle/>
          <a:p>
            <a:r>
              <a:rPr lang="en-US" sz="3200">
                <a:latin typeface="Gill Sans MT" charset="0"/>
                <a:ea typeface="Gill Sans MT" charset="0"/>
                <a:cs typeface="Gill Sans MT" charset="0"/>
              </a:rPr>
              <a:t>The NaNfat system works successfully on the Rice SEM. The image at the left was taken of the cracks that appear in samples when fatigued by our device. The stage has been created with future modules in mind, so we hope to implement new clamps and tests soon. At this time, however, it is a functional </a:t>
            </a:r>
            <a:r>
              <a:rPr lang="en-US" sz="3200" i="1">
                <a:latin typeface="Gill Sans MT" charset="0"/>
                <a:ea typeface="Gill Sans MT" charset="0"/>
                <a:cs typeface="Gill Sans MT" charset="0"/>
              </a:rPr>
              <a:t>in situ</a:t>
            </a:r>
            <a:r>
              <a:rPr lang="en-US" sz="3200">
                <a:latin typeface="Gill Sans MT" charset="0"/>
                <a:ea typeface="Gill Sans MT" charset="0"/>
                <a:cs typeface="Gill Sans MT" charset="0"/>
              </a:rPr>
              <a:t> fatigue tester.</a:t>
            </a:r>
          </a:p>
          <a:p>
            <a:pPr lvl="1"/>
            <a:endParaRPr lang="en-US" sz="3200">
              <a:latin typeface="Gill Sans MT" charset="0"/>
              <a:ea typeface="Gill Sans MT" charset="0"/>
              <a:cs typeface="Gill Sans MT" charset="0"/>
            </a:endParaRPr>
          </a:p>
          <a:p>
            <a:endParaRPr lang="en-US" sz="3200">
              <a:latin typeface="Gill Sans MT" charset="0"/>
              <a:ea typeface="Gill Sans MT" charset="0"/>
              <a:cs typeface="Gill Sans MT" charset="0"/>
            </a:endParaRPr>
          </a:p>
          <a:p>
            <a:r>
              <a:rPr lang="en-US" sz="3200">
                <a:latin typeface="Gill Sans MT" charset="0"/>
                <a:ea typeface="Gill Sans MT" charset="0"/>
                <a:cs typeface="Gill Sans MT" charset="0"/>
              </a:rPr>
              <a:t> </a:t>
            </a:r>
          </a:p>
        </p:txBody>
      </p:sp>
      <p:pic>
        <p:nvPicPr>
          <p:cNvPr id="13345" name="Picture 34" descr="nanfat.png"/>
          <p:cNvPicPr>
            <a:picLocks noChangeAspect="1"/>
          </p:cNvPicPr>
          <p:nvPr/>
        </p:nvPicPr>
        <p:blipFill>
          <a:blip r:embed="rId7"/>
          <a:srcRect/>
          <a:stretch>
            <a:fillRect/>
          </a:stretch>
        </p:blipFill>
        <p:spPr bwMode="auto">
          <a:xfrm>
            <a:off x="28575000" y="11811000"/>
            <a:ext cx="7383463" cy="4330700"/>
          </a:xfrm>
          <a:prstGeom prst="rect">
            <a:avLst/>
          </a:prstGeom>
          <a:noFill/>
          <a:ln w="9525">
            <a:noFill/>
            <a:miter lim="800000"/>
            <a:headEnd/>
            <a:tailEnd/>
          </a:ln>
        </p:spPr>
      </p:pic>
      <p:pic>
        <p:nvPicPr>
          <p:cNvPr id="13346" name="Picture 33" descr="posterpic.png"/>
          <p:cNvPicPr>
            <a:picLocks noChangeAspect="1"/>
          </p:cNvPicPr>
          <p:nvPr/>
        </p:nvPicPr>
        <p:blipFill>
          <a:blip r:embed="rId2"/>
          <a:srcRect/>
          <a:stretch>
            <a:fillRect/>
          </a:stretch>
        </p:blipFill>
        <p:spPr bwMode="auto">
          <a:xfrm>
            <a:off x="25755600" y="19964400"/>
            <a:ext cx="8610600" cy="4305300"/>
          </a:xfrm>
          <a:prstGeom prst="rect">
            <a:avLst/>
          </a:prstGeom>
          <a:noFill/>
          <a:ln w="9525">
            <a:noFill/>
            <a:miter lim="800000"/>
            <a:headEnd/>
            <a:tailEnd/>
          </a:ln>
        </p:spPr>
      </p:pic>
      <p:sp>
        <p:nvSpPr>
          <p:cNvPr id="13347" name="TextBox 34"/>
          <p:cNvSpPr txBox="1">
            <a:spLocks noChangeArrowheads="1"/>
          </p:cNvSpPr>
          <p:nvPr/>
        </p:nvSpPr>
        <p:spPr bwMode="auto">
          <a:xfrm>
            <a:off x="32080200" y="19659600"/>
            <a:ext cx="2667000" cy="584200"/>
          </a:xfrm>
          <a:prstGeom prst="rect">
            <a:avLst/>
          </a:prstGeom>
          <a:noFill/>
          <a:ln w="9525">
            <a:noFill/>
            <a:miter lim="800000"/>
            <a:headEnd/>
            <a:tailEnd/>
          </a:ln>
        </p:spPr>
        <p:txBody>
          <a:bodyPr>
            <a:prstTxWarp prst="textNoShape">
              <a:avLst/>
            </a:prstTxWarp>
            <a:spAutoFit/>
          </a:bodyPr>
          <a:lstStyle/>
          <a:p>
            <a:r>
              <a:rPr lang="en-US" sz="3200">
                <a:latin typeface="Gill Sans" charset="0"/>
                <a:ea typeface="Gill Sans" charset="0"/>
                <a:cs typeface="Gill Sans" charset="0"/>
              </a:rPr>
              <a:t>Piezo Motor</a:t>
            </a:r>
          </a:p>
        </p:txBody>
      </p:sp>
      <p:sp>
        <p:nvSpPr>
          <p:cNvPr id="13348" name="TextBox 36"/>
          <p:cNvSpPr txBox="1">
            <a:spLocks noChangeArrowheads="1"/>
          </p:cNvSpPr>
          <p:nvPr/>
        </p:nvSpPr>
        <p:spPr bwMode="auto">
          <a:xfrm>
            <a:off x="23698200" y="20574000"/>
            <a:ext cx="4038600" cy="584200"/>
          </a:xfrm>
          <a:prstGeom prst="rect">
            <a:avLst/>
          </a:prstGeom>
          <a:noFill/>
          <a:ln w="9525">
            <a:noFill/>
            <a:miter lim="800000"/>
            <a:headEnd/>
            <a:tailEnd/>
          </a:ln>
        </p:spPr>
        <p:txBody>
          <a:bodyPr>
            <a:prstTxWarp prst="textNoShape">
              <a:avLst/>
            </a:prstTxWarp>
            <a:spAutoFit/>
          </a:bodyPr>
          <a:lstStyle/>
          <a:p>
            <a:r>
              <a:rPr lang="en-US" sz="3200">
                <a:latin typeface="Gill Sans" charset="0"/>
                <a:ea typeface="Gill Sans" charset="0"/>
                <a:cs typeface="Gill Sans" charset="0"/>
              </a:rPr>
              <a:t>Replaceable Clamps</a:t>
            </a:r>
          </a:p>
        </p:txBody>
      </p:sp>
      <p:sp>
        <p:nvSpPr>
          <p:cNvPr id="13349" name="TextBox 37"/>
          <p:cNvSpPr txBox="1">
            <a:spLocks noChangeArrowheads="1"/>
          </p:cNvSpPr>
          <p:nvPr/>
        </p:nvSpPr>
        <p:spPr bwMode="auto">
          <a:xfrm>
            <a:off x="25527000" y="23545800"/>
            <a:ext cx="6324600" cy="584200"/>
          </a:xfrm>
          <a:prstGeom prst="rect">
            <a:avLst/>
          </a:prstGeom>
          <a:noFill/>
          <a:ln w="9525">
            <a:noFill/>
            <a:miter lim="800000"/>
            <a:headEnd/>
            <a:tailEnd/>
          </a:ln>
        </p:spPr>
        <p:txBody>
          <a:bodyPr>
            <a:prstTxWarp prst="textNoShape">
              <a:avLst/>
            </a:prstTxWarp>
            <a:spAutoFit/>
          </a:bodyPr>
          <a:lstStyle/>
          <a:p>
            <a:r>
              <a:rPr lang="en-US" sz="3200">
                <a:latin typeface="Gill Sans" charset="0"/>
                <a:ea typeface="Gill Sans" charset="0"/>
                <a:cs typeface="Gill Sans" charset="0"/>
              </a:rPr>
              <a:t>Adjustable Staging</a:t>
            </a:r>
          </a:p>
        </p:txBody>
      </p:sp>
      <p:cxnSp>
        <p:nvCxnSpPr>
          <p:cNvPr id="13350" name="Straight Arrow Connector 39"/>
          <p:cNvCxnSpPr>
            <a:cxnSpLocks noChangeShapeType="1"/>
          </p:cNvCxnSpPr>
          <p:nvPr/>
        </p:nvCxnSpPr>
        <p:spPr bwMode="auto">
          <a:xfrm rot="10800000" flipV="1">
            <a:off x="32537400" y="20345400"/>
            <a:ext cx="381000" cy="228600"/>
          </a:xfrm>
          <a:prstGeom prst="straightConnector1">
            <a:avLst/>
          </a:prstGeom>
          <a:noFill/>
          <a:ln w="9525">
            <a:solidFill>
              <a:schemeClr val="tx1"/>
            </a:solidFill>
            <a:round/>
            <a:headEnd/>
            <a:tailEnd type="arrow" w="med" len="med"/>
          </a:ln>
        </p:spPr>
      </p:cxnSp>
      <p:cxnSp>
        <p:nvCxnSpPr>
          <p:cNvPr id="13351" name="Straight Arrow Connector 41"/>
          <p:cNvCxnSpPr>
            <a:cxnSpLocks noChangeShapeType="1"/>
          </p:cNvCxnSpPr>
          <p:nvPr/>
        </p:nvCxnSpPr>
        <p:spPr bwMode="auto">
          <a:xfrm flipV="1">
            <a:off x="27051000" y="23088600"/>
            <a:ext cx="762000" cy="457200"/>
          </a:xfrm>
          <a:prstGeom prst="straightConnector1">
            <a:avLst/>
          </a:prstGeom>
          <a:noFill/>
          <a:ln w="9525">
            <a:solidFill>
              <a:schemeClr val="tx1"/>
            </a:solidFill>
            <a:round/>
            <a:headEnd/>
            <a:tailEnd type="arrow" w="med" len="med"/>
          </a:ln>
        </p:spPr>
      </p:cxnSp>
      <p:cxnSp>
        <p:nvCxnSpPr>
          <p:cNvPr id="13352" name="Straight Arrow Connector 45"/>
          <p:cNvCxnSpPr>
            <a:cxnSpLocks noChangeShapeType="1"/>
          </p:cNvCxnSpPr>
          <p:nvPr/>
        </p:nvCxnSpPr>
        <p:spPr bwMode="auto">
          <a:xfrm>
            <a:off x="26060400" y="21259800"/>
            <a:ext cx="2057400" cy="304800"/>
          </a:xfrm>
          <a:prstGeom prst="straightConnector1">
            <a:avLst/>
          </a:prstGeom>
          <a:noFill/>
          <a:ln w="9525">
            <a:solidFill>
              <a:schemeClr val="tx1"/>
            </a:solidFill>
            <a:round/>
            <a:headEnd/>
            <a:tailEnd type="arrow" w="med" len="med"/>
          </a:ln>
        </p:spPr>
      </p:cxnSp>
      <p:sp>
        <p:nvSpPr>
          <p:cNvPr id="13353" name="TextBox 46"/>
          <p:cNvSpPr txBox="1">
            <a:spLocks noChangeArrowheads="1"/>
          </p:cNvSpPr>
          <p:nvPr/>
        </p:nvSpPr>
        <p:spPr bwMode="auto">
          <a:xfrm>
            <a:off x="33375600" y="23469600"/>
            <a:ext cx="2971800" cy="584200"/>
          </a:xfrm>
          <a:prstGeom prst="rect">
            <a:avLst/>
          </a:prstGeom>
          <a:noFill/>
          <a:ln w="9525">
            <a:noFill/>
            <a:miter lim="800000"/>
            <a:headEnd/>
            <a:tailEnd/>
          </a:ln>
        </p:spPr>
        <p:txBody>
          <a:bodyPr>
            <a:prstTxWarp prst="textNoShape">
              <a:avLst/>
            </a:prstTxWarp>
            <a:spAutoFit/>
          </a:bodyPr>
          <a:lstStyle/>
          <a:p>
            <a:r>
              <a:rPr lang="en-US" sz="3200">
                <a:latin typeface="Gill Sans" charset="0"/>
                <a:ea typeface="Gill Sans" charset="0"/>
                <a:cs typeface="Gill Sans" charset="0"/>
              </a:rPr>
              <a:t>Electrical Leads</a:t>
            </a:r>
          </a:p>
        </p:txBody>
      </p:sp>
      <p:cxnSp>
        <p:nvCxnSpPr>
          <p:cNvPr id="13354" name="Straight Arrow Connector 48"/>
          <p:cNvCxnSpPr>
            <a:cxnSpLocks noChangeShapeType="1"/>
          </p:cNvCxnSpPr>
          <p:nvPr/>
        </p:nvCxnSpPr>
        <p:spPr bwMode="auto">
          <a:xfrm rot="16200000" flipV="1">
            <a:off x="32994600" y="22326600"/>
            <a:ext cx="1143000" cy="838200"/>
          </a:xfrm>
          <a:prstGeom prst="straightConnector1">
            <a:avLst/>
          </a:prstGeom>
          <a:noFill/>
          <a:ln w="9525">
            <a:solidFill>
              <a:schemeClr val="tx1"/>
            </a:solidFill>
            <a:round/>
            <a:headEnd/>
            <a:tailEnd type="arrow" w="med" len="med"/>
          </a:ln>
        </p:spPr>
      </p:cxn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1477</TotalTime>
  <Words>453</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vt:i4>
      </vt:variant>
    </vt:vector>
  </HeadingPairs>
  <TitlesOfParts>
    <vt:vector size="8" baseType="lpstr">
      <vt:lpstr>Times New Roman</vt:lpstr>
      <vt:lpstr>ＭＳ Ｐゴシック</vt:lpstr>
      <vt:lpstr>Arial</vt:lpstr>
      <vt:lpstr>Calibri</vt:lpstr>
      <vt:lpstr>Gill Sans MT</vt:lpstr>
      <vt:lpstr>Gill Sans</vt:lpstr>
      <vt:lpstr>Default Design</vt:lpstr>
      <vt:lpstr>Slide 1</vt:lpstr>
    </vt:vector>
  </TitlesOfParts>
  <Company>Cain Project Rice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Volz</dc:creator>
  <cp:lastModifiedBy>James Kohli</cp:lastModifiedBy>
  <cp:revision>148</cp:revision>
  <dcterms:created xsi:type="dcterms:W3CDTF">2011-05-04T16:45:30Z</dcterms:created>
  <dcterms:modified xsi:type="dcterms:W3CDTF">2011-05-04T16:45:57Z</dcterms:modified>
</cp:coreProperties>
</file>