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32104013" cy="42837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8FF"/>
    <a:srgbClr val="0066FF"/>
    <a:srgbClr val="3399FF"/>
    <a:srgbClr val="3333CC"/>
    <a:srgbClr val="0099FF"/>
    <a:srgbClr val="FCFDFE"/>
    <a:srgbClr val="003399"/>
    <a:srgbClr val="0000FF"/>
    <a:srgbClr val="008000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9886" autoAdjust="0"/>
  </p:normalViewPr>
  <p:slideViewPr>
    <p:cSldViewPr>
      <p:cViewPr>
        <p:scale>
          <a:sx n="20" d="100"/>
          <a:sy n="20" d="100"/>
        </p:scale>
        <p:origin x="-1722" y="-7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Solar%20Panel%20Test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Solar%20Panel%20Testing(2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Solar%20Panel%20Testing(2)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\S-HOME\src4\DESKTOP\Copy%20of%20Stationary%20Piezoelectric%20System%20Test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\c-home\cmc2\Documents\MECH%20408\Solar%20Panel%20Testing(2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Solar Panel Output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8:00</c:v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Sheet2!$B$9:$B$17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</c:numCache>
            </c:numRef>
          </c:xVal>
          <c:yVal>
            <c:numRef>
              <c:f>Sheet2!$D$9:$D$17</c:f>
              <c:numCache>
                <c:formatCode>0.00</c:formatCode>
                <c:ptCount val="9"/>
                <c:pt idx="0">
                  <c:v>12.145408163265307</c:v>
                </c:pt>
                <c:pt idx="1">
                  <c:v>19.486632653060962</c:v>
                </c:pt>
                <c:pt idx="2">
                  <c:v>31.771836734693881</c:v>
                </c:pt>
                <c:pt idx="3">
                  <c:v>43.644489795918084</c:v>
                </c:pt>
                <c:pt idx="4">
                  <c:v>47.045000000000002</c:v>
                </c:pt>
                <c:pt idx="5">
                  <c:v>46.354693877550844</c:v>
                </c:pt>
                <c:pt idx="6">
                  <c:v>45.942959183673445</c:v>
                </c:pt>
                <c:pt idx="7">
                  <c:v>37.226122448980114</c:v>
                </c:pt>
                <c:pt idx="8">
                  <c:v>29.644999999999996</c:v>
                </c:pt>
              </c:numCache>
            </c:numRef>
          </c:yVal>
          <c:smooth val="1"/>
        </c:ser>
        <c:ser>
          <c:idx val="1"/>
          <c:order val="1"/>
          <c:tx>
            <c:v>13:00</c:v>
          </c:tx>
          <c:xVal>
            <c:numRef>
              <c:f>Sheet2!$G$9:$G$17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</c:numCache>
            </c:numRef>
          </c:xVal>
          <c:yVal>
            <c:numRef>
              <c:f>Sheet2!$I$9:$I$17</c:f>
              <c:numCache>
                <c:formatCode>0.00</c:formatCode>
                <c:ptCount val="9"/>
                <c:pt idx="0">
                  <c:v>61.130204081632215</c:v>
                </c:pt>
                <c:pt idx="1">
                  <c:v>60.657244897959174</c:v>
                </c:pt>
                <c:pt idx="2">
                  <c:v>60.657244897959174</c:v>
                </c:pt>
                <c:pt idx="3">
                  <c:v>60.342959183673344</c:v>
                </c:pt>
                <c:pt idx="4">
                  <c:v>58.011836734693844</c:v>
                </c:pt>
                <c:pt idx="5">
                  <c:v>58.011836734693844</c:v>
                </c:pt>
                <c:pt idx="6">
                  <c:v>53.339693877551028</c:v>
                </c:pt>
                <c:pt idx="7">
                  <c:v>17.743775510204081</c:v>
                </c:pt>
                <c:pt idx="8">
                  <c:v>16.163673469387753</c:v>
                </c:pt>
              </c:numCache>
            </c:numRef>
          </c:yVal>
          <c:smooth val="1"/>
        </c:ser>
        <c:ser>
          <c:idx val="2"/>
          <c:order val="2"/>
          <c:tx>
            <c:v>17:00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Sheet2!$L$9:$L$17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</c:numCache>
            </c:numRef>
          </c:xVal>
          <c:yVal>
            <c:numRef>
              <c:f>Sheet2!$N$9:$N$17</c:f>
              <c:numCache>
                <c:formatCode>0.00</c:formatCode>
                <c:ptCount val="9"/>
                <c:pt idx="0">
                  <c:v>58.32</c:v>
                </c:pt>
                <c:pt idx="1">
                  <c:v>58.628979591836739</c:v>
                </c:pt>
                <c:pt idx="2">
                  <c:v>60.500000000000007</c:v>
                </c:pt>
                <c:pt idx="3">
                  <c:v>59.405000000000001</c:v>
                </c:pt>
                <c:pt idx="4">
                  <c:v>59.560816326530613</c:v>
                </c:pt>
                <c:pt idx="5">
                  <c:v>58.628979591836739</c:v>
                </c:pt>
                <c:pt idx="6">
                  <c:v>57.551122448979612</c:v>
                </c:pt>
                <c:pt idx="7">
                  <c:v>54.825408163265294</c:v>
                </c:pt>
                <c:pt idx="8">
                  <c:v>50.142959183673455</c:v>
                </c:pt>
              </c:numCache>
            </c:numRef>
          </c:yVal>
          <c:smooth val="1"/>
        </c:ser>
        <c:ser>
          <c:idx val="3"/>
          <c:order val="3"/>
          <c:tx>
            <c:v>20:00</c:v>
          </c:tx>
          <c:xVal>
            <c:numRef>
              <c:f>Sheet2!$Q$9:$Q$17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</c:numCache>
            </c:numRef>
          </c:xVal>
          <c:yVal>
            <c:numRef>
              <c:f>Sheet2!$S$9:$S$17</c:f>
              <c:numCache>
                <c:formatCode>0.00</c:formatCode>
                <c:ptCount val="9"/>
                <c:pt idx="0">
                  <c:v>0.92091836734693555</c:v>
                </c:pt>
                <c:pt idx="1">
                  <c:v>0.92091836734693555</c:v>
                </c:pt>
                <c:pt idx="2">
                  <c:v>0.92091836734693555</c:v>
                </c:pt>
                <c:pt idx="3">
                  <c:v>0.92091836734693555</c:v>
                </c:pt>
                <c:pt idx="4">
                  <c:v>0.92091836734693555</c:v>
                </c:pt>
                <c:pt idx="5">
                  <c:v>0.92091836734693555</c:v>
                </c:pt>
                <c:pt idx="6">
                  <c:v>0.92091836734693555</c:v>
                </c:pt>
                <c:pt idx="7">
                  <c:v>0.92091836734693555</c:v>
                </c:pt>
                <c:pt idx="8">
                  <c:v>0.92091836734693555</c:v>
                </c:pt>
              </c:numCache>
            </c:numRef>
          </c:yVal>
          <c:smooth val="1"/>
        </c:ser>
        <c:axId val="77605504"/>
        <c:axId val="77632256"/>
      </c:scatterChart>
      <c:valAx>
        <c:axId val="77605504"/>
        <c:scaling>
          <c:orientation val="minMax"/>
          <c:max val="12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Angle (deg)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632256"/>
        <c:crosses val="autoZero"/>
        <c:crossBetween val="midCat"/>
        <c:majorUnit val="15"/>
      </c:valAx>
      <c:valAx>
        <c:axId val="77632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Power (mW)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60550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Night</a:t>
            </a:r>
          </a:p>
        </c:rich>
      </c:tx>
      <c:layout>
        <c:manualLayout>
          <c:xMode val="edge"/>
          <c:yMode val="edge"/>
          <c:x val="0.70724513054289395"/>
          <c:y val="0.76712295578437362"/>
        </c:manualLayout>
      </c:layout>
      <c:overlay val="1"/>
    </c:title>
    <c:plotArea>
      <c:layout/>
      <c:pieChart>
        <c:varyColors val="1"/>
        <c:ser>
          <c:idx val="0"/>
          <c:order val="0"/>
          <c:tx>
            <c:v>Night</c:v>
          </c:tx>
          <c:cat>
            <c:strRef>
              <c:f>Sheet2!$AB$32:$AC$32</c:f>
              <c:strCache>
                <c:ptCount val="2"/>
                <c:pt idx="0">
                  <c:v>Solar</c:v>
                </c:pt>
                <c:pt idx="1">
                  <c:v>Piezo</c:v>
                </c:pt>
              </c:strCache>
            </c:strRef>
          </c:cat>
          <c:val>
            <c:numRef>
              <c:f>Sheet2!$AB$33:$AC$33</c:f>
              <c:numCache>
                <c:formatCode>0%</c:formatCode>
                <c:ptCount val="2"/>
                <c:pt idx="0">
                  <c:v>0.27364447442826501</c:v>
                </c:pt>
                <c:pt idx="1">
                  <c:v>0.72635552557173511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Day</a:t>
            </a:r>
          </a:p>
        </c:rich>
      </c:tx>
      <c:layout>
        <c:manualLayout>
          <c:xMode val="edge"/>
          <c:yMode val="edge"/>
          <c:x val="0.73161786815483065"/>
          <c:y val="0.74592074592074598"/>
        </c:manualLayout>
      </c:layout>
      <c:overlay val="1"/>
    </c:title>
    <c:plotArea>
      <c:layout/>
      <c:pieChart>
        <c:varyColors val="1"/>
        <c:ser>
          <c:idx val="0"/>
          <c:order val="0"/>
          <c:tx>
            <c:v>Day</c:v>
          </c:tx>
          <c:cat>
            <c:strRef>
              <c:f>Sheet2!$AD$32:$AE$32</c:f>
              <c:strCache>
                <c:ptCount val="2"/>
                <c:pt idx="0">
                  <c:v>Solar</c:v>
                </c:pt>
                <c:pt idx="1">
                  <c:v>Piezo</c:v>
                </c:pt>
              </c:strCache>
            </c:strRef>
          </c:cat>
          <c:val>
            <c:numRef>
              <c:f>Sheet2!$AD$33:$AE$33</c:f>
              <c:numCache>
                <c:formatCode>0%</c:formatCode>
                <c:ptCount val="2"/>
                <c:pt idx="0">
                  <c:v>0.9612615202133582</c:v>
                </c:pt>
                <c:pt idx="1">
                  <c:v>3.8738479786641827E-2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+mn-lt"/>
              </a:defRPr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Piezoelectric Elements Power Output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0 g</c:v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'Sheet1 (2)'!$AH$38:$AH$41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'Sheet1 (2)'!$AJ$38:$AJ$41</c:f>
              <c:numCache>
                <c:formatCode>0.0000</c:formatCode>
                <c:ptCount val="4"/>
                <c:pt idx="0">
                  <c:v>7.1428571428571851E-6</c:v>
                </c:pt>
                <c:pt idx="1">
                  <c:v>2.7457142857142989E-2</c:v>
                </c:pt>
                <c:pt idx="2">
                  <c:v>8.7500000000000008E-3</c:v>
                </c:pt>
                <c:pt idx="3">
                  <c:v>4.4578571428571474E-2</c:v>
                </c:pt>
              </c:numCache>
            </c:numRef>
          </c:yVal>
        </c:ser>
        <c:ser>
          <c:idx val="1"/>
          <c:order val="1"/>
          <c:tx>
            <c:v>1 g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'Sheet1 (2)'!$AH$32:$AH$35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'Sheet1 (2)'!$AJ$32:$AJ$35</c:f>
              <c:numCache>
                <c:formatCode>0.0000</c:formatCode>
                <c:ptCount val="4"/>
                <c:pt idx="0">
                  <c:v>7.1428571428571851E-6</c:v>
                </c:pt>
                <c:pt idx="1">
                  <c:v>4.6864285714285726E-2</c:v>
                </c:pt>
                <c:pt idx="2">
                  <c:v>0.15540178571428637</c:v>
                </c:pt>
                <c:pt idx="3">
                  <c:v>0.52071428571428557</c:v>
                </c:pt>
              </c:numCache>
            </c:numRef>
          </c:yVal>
        </c:ser>
        <c:ser>
          <c:idx val="2"/>
          <c:order val="2"/>
          <c:tx>
            <c:v>2.4 g</c:v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'Sheet1 (2)'!$AH$14:$AH$17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'Sheet1 (2)'!$AJ$14:$AJ$17</c:f>
              <c:numCache>
                <c:formatCode>0.0000</c:formatCode>
                <c:ptCount val="4"/>
                <c:pt idx="0">
                  <c:v>1.6071428571428643E-5</c:v>
                </c:pt>
                <c:pt idx="1">
                  <c:v>0.12351607142857202</c:v>
                </c:pt>
                <c:pt idx="2">
                  <c:v>0.14606428571428634</c:v>
                </c:pt>
                <c:pt idx="3">
                  <c:v>2.4444642857142838</c:v>
                </c:pt>
              </c:numCache>
            </c:numRef>
          </c:yVal>
        </c:ser>
        <c:ser>
          <c:idx val="3"/>
          <c:order val="3"/>
          <c:tx>
            <c:v>3.4 g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'Sheet1 (2)'!$AH$26:$AH$29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'Sheet1 (2)'!$AJ$26:$AJ$29</c:f>
              <c:numCache>
                <c:formatCode>0.0000</c:formatCode>
                <c:ptCount val="4"/>
                <c:pt idx="0">
                  <c:v>1.1160714285714394E-5</c:v>
                </c:pt>
                <c:pt idx="1">
                  <c:v>1.6629017857142858</c:v>
                </c:pt>
                <c:pt idx="2">
                  <c:v>0.66446428571428551</c:v>
                </c:pt>
                <c:pt idx="3">
                  <c:v>1.3023499999999999</c:v>
                </c:pt>
              </c:numCache>
            </c:numRef>
          </c:yVal>
        </c:ser>
        <c:ser>
          <c:idx val="4"/>
          <c:order val="4"/>
          <c:tx>
            <c:v>4.8 g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'Sheet1 (2)'!$AH$20:$AH$23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'Sheet1 (2)'!$AJ$20:$AJ$23</c:f>
              <c:numCache>
                <c:formatCode>0.0000</c:formatCode>
                <c:ptCount val="4"/>
                <c:pt idx="0">
                  <c:v>4.4642857142857163E-5</c:v>
                </c:pt>
                <c:pt idx="1">
                  <c:v>0.52071428571428557</c:v>
                </c:pt>
                <c:pt idx="2">
                  <c:v>0.40460000000000002</c:v>
                </c:pt>
                <c:pt idx="3">
                  <c:v>0.88251607142857169</c:v>
                </c:pt>
              </c:numCache>
            </c:numRef>
          </c:yVal>
        </c:ser>
        <c:axId val="78208384"/>
        <c:axId val="78215040"/>
      </c:scatterChart>
      <c:valAx>
        <c:axId val="78208384"/>
        <c:scaling>
          <c:orientation val="minMax"/>
          <c:max val="4"/>
          <c:min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Engine Throttle (n/4)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8215040"/>
        <c:crosses val="autoZero"/>
        <c:crossBetween val="midCat"/>
        <c:majorUnit val="1"/>
      </c:valAx>
      <c:valAx>
        <c:axId val="78215040"/>
        <c:scaling>
          <c:orientation val="minMax"/>
          <c:max val="2.5"/>
        </c:scaling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Power (mW)</a:t>
                </a: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820838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Total Power Output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997196250927504"/>
          <c:y val="0.17393554972295144"/>
          <c:w val="0.81730310110158999"/>
          <c:h val="0.57769598800150035"/>
        </c:manualLayout>
      </c:layout>
      <c:areaChart>
        <c:grouping val="stacked"/>
        <c:ser>
          <c:idx val="0"/>
          <c:order val="0"/>
          <c:tx>
            <c:v>Solar</c:v>
          </c:tx>
          <c:spPr>
            <a:ln w="28575">
              <a:noFill/>
            </a:ln>
          </c:spPr>
          <c:cat>
            <c:numRef>
              <c:f>Sheet2!$T$24:$T$30</c:f>
              <c:numCache>
                <c:formatCode>0.00</c:formatCode>
                <c:ptCount val="7"/>
                <c:pt idx="0">
                  <c:v>0</c:v>
                </c:pt>
                <c:pt idx="1">
                  <c:v>6.5</c:v>
                </c:pt>
                <c:pt idx="2">
                  <c:v>8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Sheet2!$U$24:$U$30</c:f>
              <c:numCache>
                <c:formatCode>General</c:formatCode>
                <c:ptCount val="7"/>
                <c:pt idx="0">
                  <c:v>0.92091836734693844</c:v>
                </c:pt>
                <c:pt idx="1">
                  <c:v>0.92091836734693844</c:v>
                </c:pt>
                <c:pt idx="2">
                  <c:v>19.486632653061196</c:v>
                </c:pt>
                <c:pt idx="3">
                  <c:v>60.657244897959174</c:v>
                </c:pt>
                <c:pt idx="4">
                  <c:v>58.628979591836739</c:v>
                </c:pt>
                <c:pt idx="5">
                  <c:v>0.92091836734693844</c:v>
                </c:pt>
                <c:pt idx="6">
                  <c:v>0.92091836734693844</c:v>
                </c:pt>
              </c:numCache>
            </c:numRef>
          </c:val>
        </c:ser>
        <c:ser>
          <c:idx val="1"/>
          <c:order val="1"/>
          <c:tx>
            <c:v>Piezo</c:v>
          </c:tx>
          <c:spPr>
            <a:ln w="28575">
              <a:noFill/>
            </a:ln>
          </c:spPr>
          <c:cat>
            <c:numRef>
              <c:f>Sheet2!$T$24:$T$30</c:f>
              <c:numCache>
                <c:formatCode>0.00</c:formatCode>
                <c:ptCount val="7"/>
                <c:pt idx="0">
                  <c:v>0</c:v>
                </c:pt>
                <c:pt idx="1">
                  <c:v>6.5</c:v>
                </c:pt>
                <c:pt idx="2">
                  <c:v>8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Sheet2!$V$24:$V$30</c:f>
              <c:numCache>
                <c:formatCode>General</c:formatCode>
                <c:ptCount val="7"/>
                <c:pt idx="0">
                  <c:v>2.4444642857142842</c:v>
                </c:pt>
                <c:pt idx="1">
                  <c:v>2.4444642857142842</c:v>
                </c:pt>
                <c:pt idx="2">
                  <c:v>2.4444642857142842</c:v>
                </c:pt>
                <c:pt idx="3">
                  <c:v>2.4444642857142842</c:v>
                </c:pt>
                <c:pt idx="4">
                  <c:v>2.4444642857142842</c:v>
                </c:pt>
                <c:pt idx="5">
                  <c:v>2.4444642857142842</c:v>
                </c:pt>
                <c:pt idx="6">
                  <c:v>2.4444642857142842</c:v>
                </c:pt>
              </c:numCache>
            </c:numRef>
          </c:val>
        </c:ser>
        <c:axId val="78322688"/>
        <c:axId val="78333056"/>
      </c:areaChart>
      <c:scatterChart>
        <c:scatterStyle val="lineMarker"/>
        <c:ser>
          <c:idx val="2"/>
          <c:order val="2"/>
          <c:tx>
            <c:v>Target</c:v>
          </c:tx>
          <c:spPr>
            <a:ln w="104775">
              <a:solidFill>
                <a:srgbClr val="000000"/>
              </a:solidFill>
              <a:prstDash val="dash"/>
            </a:ln>
          </c:spPr>
          <c:marker>
            <c:symbol val="none"/>
          </c:marker>
          <c:xVal>
            <c:numRef>
              <c:f>Sheet2!$T$24:$T$30</c:f>
              <c:numCache>
                <c:formatCode>0.00</c:formatCode>
                <c:ptCount val="7"/>
                <c:pt idx="0">
                  <c:v>0</c:v>
                </c:pt>
                <c:pt idx="1">
                  <c:v>6.5</c:v>
                </c:pt>
                <c:pt idx="2">
                  <c:v>8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</c:numCache>
            </c:numRef>
          </c:xVal>
          <c:yVal>
            <c:numRef>
              <c:f>Sheet2!$Y$24:$Y$30</c:f>
              <c:numCache>
                <c:formatCode>General</c:formatCode>
                <c:ptCount val="7"/>
                <c:pt idx="0">
                  <c:v>8.3333333333333357</c:v>
                </c:pt>
                <c:pt idx="1">
                  <c:v>8.3333333333333357</c:v>
                </c:pt>
                <c:pt idx="2">
                  <c:v>8.3333333333333357</c:v>
                </c:pt>
                <c:pt idx="3">
                  <c:v>8.3333333333333357</c:v>
                </c:pt>
                <c:pt idx="4">
                  <c:v>8.3333333333333357</c:v>
                </c:pt>
                <c:pt idx="5">
                  <c:v>8.3333333333333357</c:v>
                </c:pt>
                <c:pt idx="6">
                  <c:v>8.3333333333333357</c:v>
                </c:pt>
              </c:numCache>
            </c:numRef>
          </c:yVal>
        </c:ser>
        <c:axId val="78322688"/>
        <c:axId val="78333056"/>
      </c:scatterChart>
      <c:dateAx>
        <c:axId val="78322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Time of Day</a:t>
                </a:r>
              </a:p>
            </c:rich>
          </c:tx>
          <c:layout/>
        </c:title>
        <c:numFmt formatCode="0.00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8333056"/>
        <c:crosses val="autoZero"/>
        <c:lblOffset val="100"/>
        <c:baseTimeUnit val="days"/>
        <c:majorUnit val="4"/>
        <c:majorTimeUnit val="days"/>
      </c:dateAx>
      <c:valAx>
        <c:axId val="78333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Power Output (mW)</a:t>
                </a:r>
              </a:p>
            </c:rich>
          </c:tx>
          <c:layout>
            <c:manualLayout>
              <c:xMode val="edge"/>
              <c:yMode val="edge"/>
              <c:x val="3.2785605746650091E-2"/>
              <c:y val="0.2285710662978721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8322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17417342065977"/>
          <c:y val="0.12442403032954213"/>
          <c:w val="0.1777847405071214"/>
          <c:h val="0.37152194517352027"/>
        </c:manualLayout>
      </c:layout>
      <c:overlay val="1"/>
      <c:spPr>
        <a:solidFill>
          <a:schemeClr val="bg1"/>
        </a:solidFill>
        <a:ln>
          <a:solidFill>
            <a:prstClr val="black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AA7C0-F697-4F05-9DE4-4F85EA2D1D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A0F1F-FAE5-4A47-96E2-B3AEC23C46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7350"/>
            <a:ext cx="9326563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7350"/>
            <a:ext cx="27830462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C6029-3E2F-4883-B6C8-8B390B50E9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51C88-7CA5-4642-913C-0690BAB382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B1E8F-458F-43CF-BDCC-00B0C9A3D0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0713"/>
            <a:ext cx="18578512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10713"/>
            <a:ext cx="18578513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2555F-E626-47AB-98AB-1E56FC6E6B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4D40-4916-4434-92CE-93344CB09D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81F41-4AC8-454C-82E5-2B8D6D3989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2B0E5-D70B-4CCE-A19E-0CBDB9D413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09AF6-1CDD-4103-9107-56A3835AE2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21C7C-B532-47C7-99B9-EC283A9F56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7350"/>
            <a:ext cx="37309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0713"/>
            <a:ext cx="37309425" cy="197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2638"/>
            <a:ext cx="138969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EE18E953-5372-48AB-A47D-F3E02C19A71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7113" indent="-13731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7988" indent="-109855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</a:defRPr>
      </a:lvl4pPr>
      <a:lvl5pPr marL="9874250" indent="-1095375" algn="l" defTabSz="4389438" rtl="0" eaLnBrk="0" fontAlgn="base" hangingPunct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5pPr>
      <a:lvl6pPr marL="103314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07886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12458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17030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hart" Target="../charts/chart3.xml"/><Relationship Id="rId18" Type="http://schemas.openxmlformats.org/officeDocument/2006/relationships/image" Target="../media/image13.png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chart" Target="../charts/chart2.xml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1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chart" Target="../charts/chart5.xml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4.xml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84"/>
          <p:cNvSpPr>
            <a:spLocks noChangeArrowheads="1"/>
          </p:cNvSpPr>
          <p:nvPr/>
        </p:nvSpPr>
        <p:spPr bwMode="auto">
          <a:xfrm>
            <a:off x="30099000" y="6781800"/>
            <a:ext cx="12856464" cy="252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98" name="Rectangle 284"/>
          <p:cNvSpPr>
            <a:spLocks noChangeArrowheads="1"/>
          </p:cNvSpPr>
          <p:nvPr/>
        </p:nvSpPr>
        <p:spPr bwMode="auto">
          <a:xfrm>
            <a:off x="13944600" y="6781800"/>
            <a:ext cx="15544800" cy="252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97" name="Rectangle 284"/>
          <p:cNvSpPr>
            <a:spLocks noChangeArrowheads="1"/>
          </p:cNvSpPr>
          <p:nvPr/>
        </p:nvSpPr>
        <p:spPr bwMode="auto">
          <a:xfrm>
            <a:off x="990600" y="6781800"/>
            <a:ext cx="12420600" cy="252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95" name="Rectangle 288"/>
          <p:cNvSpPr>
            <a:spLocks noChangeArrowheads="1"/>
          </p:cNvSpPr>
          <p:nvPr/>
        </p:nvSpPr>
        <p:spPr bwMode="auto">
          <a:xfrm>
            <a:off x="990600" y="1143000"/>
            <a:ext cx="419862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opperplate Gothic Bold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30708600" y="29489400"/>
            <a:ext cx="1173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30708600" y="29489400"/>
            <a:ext cx="5683094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defTabSz="1279525"/>
            <a:r>
              <a:rPr lang="en-US" sz="5400" b="1" dirty="0" smtClean="0">
                <a:latin typeface="+mj-lt"/>
              </a:rPr>
              <a:t>Acknowledgments</a:t>
            </a:r>
            <a:endParaRPr lang="en-US" sz="5400" b="1" dirty="0">
              <a:latin typeface="+mj-lt"/>
            </a:endParaRPr>
          </a:p>
        </p:txBody>
      </p:sp>
      <p:sp>
        <p:nvSpPr>
          <p:cNvPr id="2101" name="Text Box 15"/>
          <p:cNvSpPr txBox="1">
            <a:spLocks noChangeArrowheads="1"/>
          </p:cNvSpPr>
          <p:nvPr/>
        </p:nvSpPr>
        <p:spPr bwMode="auto">
          <a:xfrm>
            <a:off x="3810000" y="6705600"/>
            <a:ext cx="7255387" cy="12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Summary of MAVs</a:t>
            </a:r>
            <a:endParaRPr lang="en-US" sz="6000" b="1" dirty="0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410200" y="14249400"/>
            <a:ext cx="36052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Design Criteria</a:t>
            </a:r>
            <a:endParaRPr lang="en-US" sz="6000" b="1" dirty="0"/>
          </a:p>
        </p:txBody>
      </p:sp>
      <p:sp>
        <p:nvSpPr>
          <p:cNvPr id="2066" name="Text Box 15"/>
          <p:cNvSpPr txBox="1">
            <a:spLocks noChangeArrowheads="1"/>
          </p:cNvSpPr>
          <p:nvPr/>
        </p:nvSpPr>
        <p:spPr bwMode="auto">
          <a:xfrm>
            <a:off x="19812000" y="6705600"/>
            <a:ext cx="36052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/>
              <a:t>Design </a:t>
            </a:r>
            <a:r>
              <a:rPr lang="en-US" sz="6000" b="1" dirty="0" smtClean="0"/>
              <a:t>Solution</a:t>
            </a:r>
            <a:endParaRPr lang="en-US" sz="6000" b="1" dirty="0"/>
          </a:p>
        </p:txBody>
      </p:sp>
      <p:sp>
        <p:nvSpPr>
          <p:cNvPr id="2068" name="Text Box 15"/>
          <p:cNvSpPr txBox="1">
            <a:spLocks noChangeArrowheads="1"/>
          </p:cNvSpPr>
          <p:nvPr/>
        </p:nvSpPr>
        <p:spPr bwMode="auto">
          <a:xfrm>
            <a:off x="30403800" y="24663400"/>
            <a:ext cx="1203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Conclusions and Future Work</a:t>
            </a:r>
            <a:endParaRPr lang="en-US" sz="6000" b="1" dirty="0"/>
          </a:p>
        </p:txBody>
      </p:sp>
      <p:sp>
        <p:nvSpPr>
          <p:cNvPr id="2076" name="Rectangle 4"/>
          <p:cNvSpPr>
            <a:spLocks noChangeArrowheads="1"/>
          </p:cNvSpPr>
          <p:nvPr/>
        </p:nvSpPr>
        <p:spPr bwMode="auto">
          <a:xfrm>
            <a:off x="9677400" y="1219200"/>
            <a:ext cx="24384000" cy="50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ctr" defTabSz="1279525">
              <a:spcBef>
                <a:spcPts val="0"/>
              </a:spcBef>
            </a:pPr>
            <a:r>
              <a:rPr lang="en-US" sz="13400" dirty="0" smtClean="0">
                <a:latin typeface="+mj-lt"/>
              </a:rPr>
              <a:t>Energy Harvesting</a:t>
            </a:r>
          </a:p>
          <a:p>
            <a:pPr algn="ctr" defTabSz="1279525">
              <a:spcBef>
                <a:spcPts val="0"/>
              </a:spcBef>
            </a:pPr>
            <a:r>
              <a:rPr lang="en-US" sz="13400" dirty="0" smtClean="0">
                <a:latin typeface="+mj-lt"/>
              </a:rPr>
              <a:t>for Micro-Air Vehicles</a:t>
            </a:r>
            <a:endParaRPr lang="en-US" sz="13400" dirty="0">
              <a:latin typeface="+mj-lt"/>
            </a:endParaRPr>
          </a:p>
          <a:p>
            <a:pPr algn="ctr" defTabSz="1279525">
              <a:spcBef>
                <a:spcPct val="50000"/>
              </a:spcBef>
            </a:pPr>
            <a:endParaRPr lang="en-US" sz="3400" dirty="0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9565600" y="6858000"/>
            <a:ext cx="1386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Testing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133600" y="217932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Harvesting Technologies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061400" y="14478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Power Output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954852"/>
            <a:ext cx="7620000" cy="31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 bwMode="auto">
          <a:xfrm>
            <a:off x="30632400" y="3429000"/>
            <a:ext cx="807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295400" y="8001000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smtClean="0"/>
              <a:t> The US Air Force has developed Micro-Air Vehicles (MAVs) </a:t>
            </a:r>
          </a:p>
          <a:p>
            <a:pPr marL="640080" lvl="1">
              <a:buFontTx/>
              <a:buChar char="-"/>
            </a:pPr>
            <a:r>
              <a:rPr lang="en-US" sz="3200" dirty="0" smtClean="0"/>
              <a:t> Allow for remote observation  of hazardous  environments </a:t>
            </a:r>
          </a:p>
          <a:p>
            <a:pPr marL="640080" lvl="1"/>
            <a:r>
              <a:rPr lang="en-US" sz="3200" dirty="0" smtClean="0"/>
              <a:t>- Use cameras, GPS, and sensors to perform missions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smtClean="0"/>
              <a:t> Battery technology is currently restricting the mission life of  MAVs. 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smtClean="0"/>
              <a:t> Potential harvesting technologies include:  electromagnetic induction, triboelectricity, piezoelectricity,  thermoelectricity, and others. </a:t>
            </a:r>
          </a:p>
          <a:p>
            <a:pPr algn="just"/>
            <a:endParaRPr lang="en-US" sz="1800" b="1" dirty="0" smtClean="0">
              <a:solidFill>
                <a:srgbClr val="0000FF"/>
              </a:solidFill>
            </a:endParaRPr>
          </a:p>
        </p:txBody>
      </p:sp>
      <p:pic>
        <p:nvPicPr>
          <p:cNvPr id="53" name="Picture 52" descr="C:\Users\Rhodes\Desktop\Wind Tunnel\Photo08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03800" y="11658600"/>
            <a:ext cx="38862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0556200" y="30403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Andrew Dick, Rice University</a:t>
            </a:r>
          </a:p>
          <a:p>
            <a:pPr algn="ctr"/>
            <a:r>
              <a:rPr lang="en-US" dirty="0" smtClean="0"/>
              <a:t> Dr. Gary Woods, Rice University</a:t>
            </a:r>
          </a:p>
          <a:p>
            <a:pPr algn="ctr"/>
            <a:r>
              <a:rPr lang="en-US" dirty="0" smtClean="0"/>
              <a:t>Dr. Jason Foley, Air Force Research Labs</a:t>
            </a:r>
          </a:p>
          <a:p>
            <a:pPr algn="ctr"/>
            <a:r>
              <a:rPr lang="en-US" dirty="0" smtClean="0"/>
              <a:t>Oshman Engineering Design Kitchen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708600" y="25645170"/>
            <a:ext cx="1143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Exceeds the requirement of 8.3 </a:t>
            </a:r>
            <a:r>
              <a:rPr lang="en-US" sz="3200" dirty="0" err="1" smtClean="0"/>
              <a:t>mW</a:t>
            </a:r>
            <a:r>
              <a:rPr lang="en-US" sz="3200" dirty="0" smtClean="0"/>
              <a:t> power in daylight and produces 3 </a:t>
            </a:r>
            <a:r>
              <a:rPr lang="en-US" sz="3200" dirty="0" err="1" smtClean="0"/>
              <a:t>mW</a:t>
            </a:r>
            <a:r>
              <a:rPr lang="en-US" sz="3200" dirty="0" smtClean="0"/>
              <a:t> power at night. 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Majority of the energy harvesting comes via the solar component.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The piezoelectric elements provide constant low power. 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Challenges: volume constraint, parallel and series configuration of harvesting mechanisms. 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Next step: testing the device on an RC plane in flight. 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38633400" y="137160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3200" dirty="0" smtClean="0"/>
              <a:t>CFD Analysis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0" y="11582400"/>
            <a:ext cx="3057938" cy="21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34424" y="11658600"/>
            <a:ext cx="35814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18364200" y="25966737"/>
            <a:ext cx="60960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Electrical Circuit</a:t>
            </a:r>
            <a:endParaRPr lang="en-US" sz="6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3012400" y="27432000"/>
            <a:ext cx="617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Piezoelectric cantilevers  rectified from AC to DC and combined in series for DC input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Piezoelectric patch as an AC input 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Solar Panel as a separate DC input </a:t>
            </a:r>
          </a:p>
          <a:p>
            <a:pPr marL="274320" indent="-274320" algn="justLow">
              <a:buFont typeface="Arial" pitchFamily="34" charset="0"/>
              <a:buChar char="•"/>
            </a:pPr>
            <a:r>
              <a:rPr lang="en-US" sz="3200" dirty="0" smtClean="0"/>
              <a:t>Infinergy chips output regulated voltage and work in series to power device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4594800" y="137160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3200" dirty="0" smtClean="0"/>
              <a:t>Shaker Test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29641800" y="137160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3200" dirty="0" smtClean="0"/>
              <a:t>Wind Tunnel Testing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906000" y="13716000"/>
            <a:ext cx="373380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5" dirty="0" smtClean="0"/>
              <a:t>MAV being launched. </a:t>
            </a:r>
            <a:endParaRPr lang="en-US" sz="2325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1295400" y="15544800"/>
          <a:ext cx="11811000" cy="5889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6556"/>
                <a:gridCol w="9464444"/>
              </a:tblGrid>
              <a:tr h="656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Details</a:t>
                      </a:r>
                      <a:endParaRPr lang="en-US" sz="2800" b="1" dirty="0"/>
                    </a:p>
                  </a:txBody>
                  <a:tcPr/>
                </a:tc>
              </a:tr>
              <a:tr h="13131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Volume</a:t>
                      </a:r>
                      <a:r>
                        <a:rPr lang="en-US" sz="2800" baseline="0" dirty="0" smtClean="0"/>
                        <a:t> and Weight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Smaller than 5 in</a:t>
                      </a:r>
                      <a:r>
                        <a:rPr lang="en-US" sz="2800" baseline="30000" dirty="0" smtClean="0"/>
                        <a:t>3</a:t>
                      </a:r>
                      <a:r>
                        <a:rPr lang="en-US" sz="2800" dirty="0" smtClean="0"/>
                        <a:t> of volume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Minimizes effect on drag and lift of the MAV</a:t>
                      </a:r>
                      <a:endParaRPr lang="en-US" sz="2800" dirty="0"/>
                    </a:p>
                  </a:txBody>
                  <a:tcPr/>
                </a:tc>
              </a:tr>
              <a:tr h="2567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Power generation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Generate a minimum energy of 250 mJ in 30 seconds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  (on average 8.3 mW</a:t>
                      </a:r>
                      <a:r>
                        <a:rPr lang="en-US" sz="2800" baseline="0" dirty="0" smtClean="0"/>
                        <a:t> of power)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Functions in parallel and independent of existing power source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Scalable in system size and power generation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Contains energy harvesting and energy storage components</a:t>
                      </a:r>
                    </a:p>
                  </a:txBody>
                  <a:tcPr/>
                </a:tc>
              </a:tr>
              <a:tr h="13529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Operating</a:t>
                      </a:r>
                      <a:r>
                        <a:rPr lang="en-US" sz="2800" baseline="0" dirty="0" smtClean="0"/>
                        <a:t> Conditions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Functions in both laminar and turbulent air flow regimes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 Functions in low to mid altitude ranges up to 35,000 ft.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30403800" y="7848600"/>
            <a:ext cx="1226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b="1" dirty="0" smtClean="0"/>
              <a:t>Shaker Test: </a:t>
            </a:r>
            <a:r>
              <a:rPr lang="en-US" sz="3200" dirty="0" smtClean="0"/>
              <a:t>used shaker machine to simulate different frequencies of vibration and measured power output of piezoelectric cantilevers.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b="1" dirty="0" smtClean="0"/>
              <a:t>CFD Analysis</a:t>
            </a:r>
            <a:r>
              <a:rPr lang="en-US" sz="3200" dirty="0" smtClean="0"/>
              <a:t>: simulated the air flow over the wing profile of an MAV.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b="1" dirty="0" smtClean="0"/>
              <a:t>Wind Tunnel Testing: </a:t>
            </a:r>
            <a:r>
              <a:rPr lang="en-US" sz="3200" dirty="0" smtClean="0"/>
              <a:t>compared coefficients of lift and drag at different angles of attack of the wing profile and the wing.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b="1" dirty="0" smtClean="0"/>
              <a:t>Car Testing: </a:t>
            </a:r>
            <a:r>
              <a:rPr lang="en-US" sz="3200" dirty="0" smtClean="0"/>
              <a:t>simulated flight conditions by attaching prototype to RC plane while  driving at various speeds. </a:t>
            </a:r>
          </a:p>
        </p:txBody>
      </p:sp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30327600" y="16002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Rhodes Coffey, Christopher Cromer, David McMahon, Stephen Williams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Rice University</a:t>
            </a:r>
          </a:p>
          <a:p>
            <a:pPr algn="ctr"/>
            <a:r>
              <a:rPr lang="en-US" sz="4400" dirty="0" smtClean="0"/>
              <a:t>Department </a:t>
            </a:r>
            <a:r>
              <a:rPr lang="en-US" sz="4400" dirty="0"/>
              <a:t>of </a:t>
            </a:r>
            <a:r>
              <a:rPr lang="en-US" sz="4400" dirty="0" smtClean="0"/>
              <a:t>Engineering</a:t>
            </a:r>
          </a:p>
          <a:p>
            <a:pPr algn="ctr"/>
            <a:r>
              <a:rPr lang="en-US" sz="4400" dirty="0" smtClean="0"/>
              <a:t>teamMAVerick2011@gmail.com</a:t>
            </a:r>
            <a:endParaRPr lang="en-US" sz="4400" dirty="0"/>
          </a:p>
        </p:txBody>
      </p:sp>
      <p:sp>
        <p:nvSpPr>
          <p:cNvPr id="73" name="TextBox 72"/>
          <p:cNvSpPr txBox="1"/>
          <p:nvPr/>
        </p:nvSpPr>
        <p:spPr>
          <a:xfrm>
            <a:off x="14706600" y="20410944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Thin Film Photovoltaic Cell</a:t>
            </a:r>
          </a:p>
          <a:p>
            <a:pPr lvl="1"/>
            <a:r>
              <a:rPr lang="en-US" sz="2800" dirty="0" smtClean="0"/>
              <a:t>- Solar energy</a:t>
            </a:r>
          </a:p>
          <a:p>
            <a:pPr lvl="1">
              <a:buFontTx/>
              <a:buChar char="-"/>
            </a:pPr>
            <a:r>
              <a:rPr lang="en-US" sz="2800" dirty="0" smtClean="0"/>
              <a:t> Operating parameters: 4.8 V, 100 </a:t>
            </a:r>
            <a:r>
              <a:rPr lang="en-US" sz="2800" dirty="0" err="1" smtClean="0"/>
              <a:t>mA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Piezoelectric Patches and Cantilevers</a:t>
            </a:r>
          </a:p>
          <a:p>
            <a:pPr lvl="1"/>
            <a:r>
              <a:rPr lang="en-US" sz="2800" dirty="0" smtClean="0"/>
              <a:t>- Convert vibrational strain to energy</a:t>
            </a:r>
          </a:p>
          <a:p>
            <a:pPr lvl="1"/>
            <a:r>
              <a:rPr lang="en-US" sz="2800" dirty="0" smtClean="0"/>
              <a:t>- Max outputs of  2.3 mW </a:t>
            </a:r>
          </a:p>
        </p:txBody>
      </p:sp>
      <p:pic>
        <p:nvPicPr>
          <p:cNvPr id="74" name="Picture 73" descr="http://www.aeesolar.com/catalog/images/SM_PPVM_PFM_UF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5144459" y="22688259"/>
            <a:ext cx="22484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:Pictures for presentation:infinergy_photos_dmpm101-7A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427079" y="23729302"/>
            <a:ext cx="2185521" cy="20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:Pictures for presentation:piezo cantilever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540089" y="23333161"/>
            <a:ext cx="2948311" cy="234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 descr="C:\Users\Rhodes\Documents\10 Spring 2011\Mech 408\Poster\Mav housing update\Pic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276825" y="23562537"/>
            <a:ext cx="3831575" cy="2574063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21717000" y="20448925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Infinergy Energy Harvesting Chip</a:t>
            </a:r>
          </a:p>
          <a:p>
            <a:pPr lvl="1"/>
            <a:r>
              <a:rPr lang="en-US" sz="2800" dirty="0" smtClean="0"/>
              <a:t>- Inputs: AC or DC, can function in series</a:t>
            </a:r>
          </a:p>
          <a:p>
            <a:pPr lvl="1"/>
            <a:r>
              <a:rPr lang="en-US" sz="2800" dirty="0" smtClean="0"/>
              <a:t>- Outputs regulated voltage </a:t>
            </a:r>
          </a:p>
          <a:p>
            <a:pPr lvl="1">
              <a:buFontTx/>
              <a:buChar char="-"/>
            </a:pPr>
            <a:r>
              <a:rPr lang="en-US" sz="2800" dirty="0" smtClean="0"/>
              <a:t> On-board 1 </a:t>
            </a:r>
            <a:r>
              <a:rPr lang="en-US" sz="2800" dirty="0" err="1" smtClean="0"/>
              <a:t>mAh</a:t>
            </a:r>
            <a:r>
              <a:rPr lang="en-US" sz="2800" dirty="0" smtClean="0"/>
              <a:t> storage: micro-energy cells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Housing Component</a:t>
            </a:r>
          </a:p>
          <a:p>
            <a:pPr lvl="1">
              <a:buFontTx/>
              <a:buChar char="-"/>
            </a:pPr>
            <a:r>
              <a:rPr lang="en-US" sz="2800" dirty="0" smtClean="0"/>
              <a:t> Rapidly prototyped using ABS plastic </a:t>
            </a:r>
          </a:p>
          <a:p>
            <a:pPr lvl="1">
              <a:buFontTx/>
              <a:buChar char="-"/>
            </a:pPr>
            <a:r>
              <a:rPr lang="en-US" sz="2800" dirty="0" smtClean="0"/>
              <a:t> Designed to minimize drag on wing</a:t>
            </a:r>
          </a:p>
          <a:p>
            <a:endParaRPr lang="en-US" dirty="0"/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735800" y="19337337"/>
            <a:ext cx="36052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r>
              <a:rPr lang="en-US" sz="6000" b="1" dirty="0" smtClean="0"/>
              <a:t>Design Components</a:t>
            </a:r>
            <a:endParaRPr lang="en-US" sz="6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371600" y="28803600"/>
            <a:ext cx="1181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Font typeface="Arial" pitchFamily="34" charset="0"/>
              <a:buChar char="•"/>
            </a:pPr>
            <a:r>
              <a:rPr lang="en-US" sz="3200" dirty="0" smtClean="0"/>
              <a:t>All potential energy harvesting technologies were evaluated on   criteria of feasibility, efficiency, scalability, energy output, and other  design constraints. </a:t>
            </a:r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3200" dirty="0" smtClean="0"/>
              <a:t>Piezoelectricity and photovoltaics performed the highest on the Pugh        Analysis and therefore were chosen as the main  mechanisms in the    solution. 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515600" y="1802452"/>
            <a:ext cx="2971800" cy="345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0" name="Chart 79"/>
          <p:cNvGraphicFramePr/>
          <p:nvPr/>
        </p:nvGraphicFramePr>
        <p:xfrm>
          <a:off x="36576000" y="15697200"/>
          <a:ext cx="5943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184" name="Group 13"/>
          <p:cNvGrpSpPr/>
          <p:nvPr/>
        </p:nvGrpSpPr>
        <p:grpSpPr>
          <a:xfrm>
            <a:off x="16446137" y="29337000"/>
            <a:ext cx="4343400" cy="685800"/>
            <a:chOff x="2326481" y="2752725"/>
            <a:chExt cx="4750593" cy="771525"/>
          </a:xfrm>
          <a:solidFill>
            <a:srgbClr val="0070C0"/>
          </a:solidFill>
        </p:grpSpPr>
        <p:sp>
          <p:nvSpPr>
            <p:cNvPr id="198" name="Rectangle 3"/>
            <p:cNvSpPr/>
            <p:nvPr/>
          </p:nvSpPr>
          <p:spPr>
            <a:xfrm>
              <a:off x="2326481" y="2752725"/>
              <a:ext cx="4750593" cy="771525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TextBox 7"/>
            <p:cNvSpPr txBox="1"/>
            <p:nvPr/>
          </p:nvSpPr>
          <p:spPr>
            <a:xfrm>
              <a:off x="2326481" y="2859881"/>
              <a:ext cx="4667249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Infinergy Chips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Group 14"/>
          <p:cNvGrpSpPr/>
          <p:nvPr/>
        </p:nvGrpSpPr>
        <p:grpSpPr>
          <a:xfrm>
            <a:off x="17741537" y="30632400"/>
            <a:ext cx="1482634" cy="838200"/>
            <a:chOff x="3743325" y="4133850"/>
            <a:chExt cx="1621631" cy="942975"/>
          </a:xfrm>
          <a:solidFill>
            <a:srgbClr val="0070C0"/>
          </a:solidFill>
        </p:grpSpPr>
        <p:sp>
          <p:nvSpPr>
            <p:cNvPr id="196" name="Rectangle 4"/>
            <p:cNvSpPr/>
            <p:nvPr/>
          </p:nvSpPr>
          <p:spPr>
            <a:xfrm>
              <a:off x="3743325" y="4133850"/>
              <a:ext cx="1621631" cy="942975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7" name="TextBox 8"/>
            <p:cNvSpPr txBox="1"/>
            <p:nvPr/>
          </p:nvSpPr>
          <p:spPr>
            <a:xfrm>
              <a:off x="3864768" y="4305300"/>
              <a:ext cx="137160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Output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16"/>
          <p:cNvGrpSpPr/>
          <p:nvPr/>
        </p:nvGrpSpPr>
        <p:grpSpPr>
          <a:xfrm>
            <a:off x="14388737" y="27432000"/>
            <a:ext cx="2375263" cy="1066800"/>
            <a:chOff x="609600" y="762000"/>
            <a:chExt cx="2514600" cy="1066800"/>
          </a:xfrm>
          <a:solidFill>
            <a:srgbClr val="0070C0"/>
          </a:solidFill>
        </p:grpSpPr>
        <p:sp>
          <p:nvSpPr>
            <p:cNvPr id="194" name="Rectangle 5"/>
            <p:cNvSpPr/>
            <p:nvPr/>
          </p:nvSpPr>
          <p:spPr>
            <a:xfrm>
              <a:off x="609600" y="762000"/>
              <a:ext cx="2514600" cy="1066800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892969" y="1019175"/>
              <a:ext cx="1883569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Solar Cell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7" name="Group 18"/>
          <p:cNvGrpSpPr/>
          <p:nvPr/>
        </p:nvGrpSpPr>
        <p:grpSpPr>
          <a:xfrm>
            <a:off x="20332337" y="27432000"/>
            <a:ext cx="2299063" cy="1083733"/>
            <a:chOff x="7110412" y="762000"/>
            <a:chExt cx="2514600" cy="1219200"/>
          </a:xfrm>
          <a:solidFill>
            <a:srgbClr val="0070C0"/>
          </a:solidFill>
        </p:grpSpPr>
        <p:sp>
          <p:nvSpPr>
            <p:cNvPr id="192" name="Rectangle 6"/>
            <p:cNvSpPr/>
            <p:nvPr/>
          </p:nvSpPr>
          <p:spPr>
            <a:xfrm>
              <a:off x="7110412" y="762000"/>
              <a:ext cx="2514600" cy="1219200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277099" y="866775"/>
              <a:ext cx="2250281" cy="10041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Piezoelectric Cantilevers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Group 17"/>
          <p:cNvGrpSpPr/>
          <p:nvPr/>
        </p:nvGrpSpPr>
        <p:grpSpPr>
          <a:xfrm>
            <a:off x="17512937" y="27432001"/>
            <a:ext cx="2299063" cy="1083732"/>
            <a:chOff x="4026694" y="762001"/>
            <a:chExt cx="2514600" cy="1219199"/>
          </a:xfrm>
          <a:solidFill>
            <a:srgbClr val="0070C0"/>
          </a:solidFill>
        </p:grpSpPr>
        <p:sp>
          <p:nvSpPr>
            <p:cNvPr id="190" name="Rectangle 189"/>
            <p:cNvSpPr/>
            <p:nvPr/>
          </p:nvSpPr>
          <p:spPr>
            <a:xfrm>
              <a:off x="4026694" y="762001"/>
              <a:ext cx="2514600" cy="1219199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186238" y="895349"/>
              <a:ext cx="2243138" cy="10041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Piezoelectric Patches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9" name="Straight Arrow Connector 188"/>
          <p:cNvCxnSpPr/>
          <p:nvPr/>
        </p:nvCxnSpPr>
        <p:spPr>
          <a:xfrm rot="5400000">
            <a:off x="18200237" y="30326100"/>
            <a:ext cx="608188" cy="1588"/>
          </a:xfrm>
          <a:prstGeom prst="straightConnector1">
            <a:avLst/>
          </a:prstGeom>
          <a:solidFill>
            <a:srgbClr val="00B0F0"/>
          </a:solidFill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5400000">
            <a:off x="18248567" y="28906170"/>
            <a:ext cx="821269" cy="6530"/>
          </a:xfrm>
          <a:prstGeom prst="straightConnector1">
            <a:avLst/>
          </a:prstGeom>
          <a:solidFill>
            <a:srgbClr val="00B0F0"/>
          </a:solidFill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200"/>
          <p:cNvCxnSpPr/>
          <p:nvPr/>
        </p:nvCxnSpPr>
        <p:spPr>
          <a:xfrm rot="5400000">
            <a:off x="20491272" y="28505331"/>
            <a:ext cx="838200" cy="825143"/>
          </a:xfrm>
          <a:prstGeom prst="bentConnector3">
            <a:avLst>
              <a:gd name="adj1" fmla="val 31818"/>
            </a:avLst>
          </a:prstGeom>
          <a:solidFill>
            <a:srgbClr val="00B0F0"/>
          </a:solidFill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/>
          <p:nvPr/>
        </p:nvCxnSpPr>
        <p:spPr>
          <a:xfrm rot="16200000" flipH="1">
            <a:off x="16040100" y="28613100"/>
            <a:ext cx="838200" cy="609600"/>
          </a:xfrm>
          <a:prstGeom prst="bentConnector3">
            <a:avLst>
              <a:gd name="adj1" fmla="val 33636"/>
            </a:avLst>
          </a:prstGeom>
          <a:solidFill>
            <a:srgbClr val="00B0F0"/>
          </a:solidFill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Chart 95"/>
          <p:cNvGraphicFramePr/>
          <p:nvPr/>
        </p:nvGraphicFramePr>
        <p:xfrm>
          <a:off x="39243000" y="220218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0" name="Chart 99"/>
          <p:cNvGraphicFramePr/>
          <p:nvPr/>
        </p:nvGraphicFramePr>
        <p:xfrm>
          <a:off x="39319200" y="20040600"/>
          <a:ext cx="2666999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4" name="Chart 83"/>
          <p:cNvGraphicFramePr/>
          <p:nvPr/>
        </p:nvGraphicFramePr>
        <p:xfrm>
          <a:off x="30632400" y="15697200"/>
          <a:ext cx="5562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0" name="Rectangle 109"/>
          <p:cNvSpPr/>
          <p:nvPr/>
        </p:nvSpPr>
        <p:spPr bwMode="auto">
          <a:xfrm>
            <a:off x="30556200" y="15621000"/>
            <a:ext cx="11963400" cy="42672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0556200" y="19888200"/>
            <a:ext cx="11963400" cy="4572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 rot="5400000" flipH="1" flipV="1">
            <a:off x="34213800" y="17754600"/>
            <a:ext cx="4267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859000" y="8458200"/>
            <a:ext cx="881149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68061" y="7924800"/>
            <a:ext cx="1506893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 bwMode="auto">
          <a:xfrm>
            <a:off x="24250261" y="8153400"/>
            <a:ext cx="4876800" cy="556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707461" y="107442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0" name="TextBox 89"/>
          <p:cNvSpPr txBox="1"/>
          <p:nvPr/>
        </p:nvSpPr>
        <p:spPr>
          <a:xfrm>
            <a:off x="1371600" y="11430000"/>
            <a:ext cx="822960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50" b="1" dirty="0" smtClean="0">
                <a:solidFill>
                  <a:srgbClr val="003399"/>
                </a:solidFill>
              </a:rPr>
              <a:t>Goal: Develop a mechanism to harvest ambient energy from the environment during flight of an MAV that would work to refill energy storage devices and enable longer missions. </a:t>
            </a:r>
          </a:p>
          <a:p>
            <a:pPr algn="just"/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4555061" y="8382000"/>
            <a:ext cx="42789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117" name="Group 116"/>
          <p:cNvGrpSpPr/>
          <p:nvPr/>
        </p:nvGrpSpPr>
        <p:grpSpPr>
          <a:xfrm>
            <a:off x="15240000" y="12954000"/>
            <a:ext cx="7848600" cy="838200"/>
            <a:chOff x="0" y="-76119"/>
            <a:chExt cx="3161834" cy="838200"/>
          </a:xfrm>
        </p:grpSpPr>
        <p:sp>
          <p:nvSpPr>
            <p:cNvPr id="118" name="Rectangle 117"/>
            <p:cNvSpPr/>
            <p:nvPr/>
          </p:nvSpPr>
          <p:spPr>
            <a:xfrm>
              <a:off x="0" y="-76119"/>
              <a:ext cx="3161834" cy="838200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9" name="Rectangle 118"/>
            <p:cNvSpPr/>
            <p:nvPr/>
          </p:nvSpPr>
          <p:spPr>
            <a:xfrm>
              <a:off x="0" y="-76119"/>
              <a:ext cx="3161834" cy="838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Above: CAD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Model</a:t>
              </a:r>
              <a:r>
                <a:rPr lang="en-US" sz="2800" dirty="0" smtClean="0">
                  <a:solidFill>
                    <a:sysClr val="window" lastClr="FFFFFF"/>
                  </a:solidFill>
                  <a:latin typeface="+mj-lt"/>
                  <a:cs typeface="+mn-cs"/>
                </a:rPr>
                <a:t>                                                              Side: Device on RC Plane &amp; Internal Setup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68600" y="14097000"/>
            <a:ext cx="12420600" cy="50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35204400" y="1684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Tip Mass</a:t>
            </a:r>
            <a:endParaRPr lang="en-US" sz="1800" u="sng" dirty="0"/>
          </a:p>
        </p:txBody>
      </p:sp>
      <p:sp>
        <p:nvSpPr>
          <p:cNvPr id="87" name="TextBox 86"/>
          <p:cNvSpPr txBox="1"/>
          <p:nvPr/>
        </p:nvSpPr>
        <p:spPr>
          <a:xfrm>
            <a:off x="41605200" y="1706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Time</a:t>
            </a:r>
            <a:endParaRPr lang="en-US" sz="1800" u="sng" dirty="0"/>
          </a:p>
        </p:txBody>
      </p:sp>
      <p:pic>
        <p:nvPicPr>
          <p:cNvPr id="88" name="Picture 87" descr="afrl 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938200" y="1827276"/>
            <a:ext cx="3733800" cy="365912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6347400" y="30403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Anton, S.R. “Energy Harvesting for UAV’s” Virginia Tech (2008)</a:t>
            </a:r>
          </a:p>
          <a:p>
            <a:pPr algn="ctr"/>
            <a:r>
              <a:rPr lang="en-US" dirty="0" smtClean="0"/>
              <a:t>Hurd, W.R. Naval Postgraduate Thesis (2009)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557200" y="11658600"/>
            <a:ext cx="41148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 Box 13"/>
          <p:cNvSpPr txBox="1">
            <a:spLocks noChangeArrowheads="1"/>
          </p:cNvSpPr>
          <p:nvPr/>
        </p:nvSpPr>
        <p:spPr bwMode="auto">
          <a:xfrm>
            <a:off x="37947600" y="29519737"/>
            <a:ext cx="3477683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defTabSz="1279525"/>
            <a:r>
              <a:rPr lang="en-US" sz="5400" b="1" dirty="0" smtClean="0">
                <a:latin typeface="+mj-lt"/>
                <a:cs typeface="Times New Roman" pitchFamily="18" charset="0"/>
              </a:rPr>
              <a:t>References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38072" y="23012400"/>
            <a:ext cx="11768328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oup 16"/>
          <p:cNvGrpSpPr/>
          <p:nvPr/>
        </p:nvGrpSpPr>
        <p:grpSpPr>
          <a:xfrm>
            <a:off x="16459200" y="29337000"/>
            <a:ext cx="4419600" cy="685800"/>
            <a:chOff x="609600" y="762000"/>
            <a:chExt cx="2514600" cy="1453179"/>
          </a:xfrm>
          <a:solidFill>
            <a:srgbClr val="0070C0"/>
          </a:solidFill>
        </p:grpSpPr>
        <p:sp>
          <p:nvSpPr>
            <p:cNvPr id="126" name="Rectangle 5"/>
            <p:cNvSpPr/>
            <p:nvPr/>
          </p:nvSpPr>
          <p:spPr>
            <a:xfrm>
              <a:off x="609600" y="762000"/>
              <a:ext cx="2514600" cy="1453179"/>
            </a:xfrm>
            <a:prstGeom prst="rect">
              <a:avLst/>
            </a:prstGeom>
            <a:grpFill/>
            <a:ln w="762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9000" y="888131"/>
              <a:ext cx="1883569" cy="10434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</a:rPr>
                <a:t>Infinergy Chip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1" name="Chart 100"/>
          <p:cNvGraphicFramePr/>
          <p:nvPr/>
        </p:nvGraphicFramePr>
        <p:xfrm>
          <a:off x="30708600" y="19964400"/>
          <a:ext cx="8686800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660</Words>
  <Application>Microsoft Office PowerPoint</Application>
  <PresentationFormat>Custom</PresentationFormat>
  <Paragraphs>99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Cain Project 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Volz</dc:creator>
  <cp:lastModifiedBy>Owlnet Lab</cp:lastModifiedBy>
  <cp:revision>342</cp:revision>
  <dcterms:created xsi:type="dcterms:W3CDTF">2000-03-31T17:39:35Z</dcterms:created>
  <dcterms:modified xsi:type="dcterms:W3CDTF">2011-05-02T02:39:33Z</dcterms:modified>
</cp:coreProperties>
</file>