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31370588" cy="41998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" initials="BT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17B"/>
    <a:srgbClr val="3399FF"/>
    <a:srgbClr val="FF9900"/>
    <a:srgbClr val="FFFF00"/>
    <a:srgbClr val="033D4D"/>
    <a:srgbClr val="00FF00"/>
    <a:srgbClr val="034051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676" autoAdjust="0"/>
    <p:restoredTop sz="90929"/>
  </p:normalViewPr>
  <p:slideViewPr>
    <p:cSldViewPr snapToObjects="1">
      <p:cViewPr>
        <p:scale>
          <a:sx n="20" d="100"/>
          <a:sy n="20" d="100"/>
        </p:scale>
        <p:origin x="-1008" y="840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13593921" cy="2099945"/>
          </a:xfrm>
          <a:prstGeom prst="rect">
            <a:avLst/>
          </a:prstGeom>
        </p:spPr>
        <p:txBody>
          <a:bodyPr vert="horz" wrap="square" lIns="415156" tIns="207578" rIns="415156" bIns="207578" numCol="1" anchor="t" anchorCtr="0" compatLnSpc="1">
            <a:prstTxWarp prst="textNoShape">
              <a:avLst/>
            </a:prstTxWarp>
          </a:bodyPr>
          <a:lstStyle>
            <a:lvl1pPr>
              <a:defRPr sz="5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7769407" y="1"/>
            <a:ext cx="13593921" cy="2099945"/>
          </a:xfrm>
          <a:prstGeom prst="rect">
            <a:avLst/>
          </a:prstGeom>
        </p:spPr>
        <p:txBody>
          <a:bodyPr vert="horz" wrap="square" lIns="415156" tIns="207578" rIns="415156" bIns="207578" numCol="1" anchor="t" anchorCtr="0" compatLnSpc="1">
            <a:prstTxWarp prst="textNoShape">
              <a:avLst/>
            </a:prstTxWarp>
          </a:bodyPr>
          <a:lstStyle>
            <a:lvl1pPr algn="r">
              <a:defRPr sz="5400" smtClean="0"/>
            </a:lvl1pPr>
          </a:lstStyle>
          <a:p>
            <a:pPr>
              <a:defRPr/>
            </a:pPr>
            <a:fld id="{049B071D-7204-4DDD-9728-45699D2D428C}" type="datetimeFigureOut">
              <a:rPr lang="en-US"/>
              <a:pPr>
                <a:defRPr/>
              </a:pPr>
              <a:t>4/13/2011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86363" y="3149600"/>
            <a:ext cx="20999450" cy="15751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15156" tIns="207578" rIns="415156" bIns="20757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37059" y="19949477"/>
            <a:ext cx="25096470" cy="18899505"/>
          </a:xfrm>
          <a:prstGeom prst="rect">
            <a:avLst/>
          </a:prstGeom>
        </p:spPr>
        <p:txBody>
          <a:bodyPr vert="horz" lIns="415156" tIns="207578" rIns="415156" bIns="20757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9891666"/>
            <a:ext cx="13593921" cy="2099945"/>
          </a:xfrm>
          <a:prstGeom prst="rect">
            <a:avLst/>
          </a:prstGeom>
        </p:spPr>
        <p:txBody>
          <a:bodyPr vert="horz" wrap="square" lIns="415156" tIns="207578" rIns="415156" bIns="207578" numCol="1" anchor="b" anchorCtr="0" compatLnSpc="1">
            <a:prstTxWarp prst="textNoShape">
              <a:avLst/>
            </a:prstTxWarp>
          </a:bodyPr>
          <a:lstStyle>
            <a:lvl1pPr>
              <a:defRPr sz="5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7769407" y="39891666"/>
            <a:ext cx="13593921" cy="2099945"/>
          </a:xfrm>
          <a:prstGeom prst="rect">
            <a:avLst/>
          </a:prstGeom>
        </p:spPr>
        <p:txBody>
          <a:bodyPr vert="horz" wrap="square" lIns="415156" tIns="207578" rIns="415156" bIns="207578" numCol="1" anchor="b" anchorCtr="0" compatLnSpc="1">
            <a:prstTxWarp prst="textNoShape">
              <a:avLst/>
            </a:prstTxWarp>
          </a:bodyPr>
          <a:lstStyle>
            <a:lvl1pPr algn="r">
              <a:defRPr sz="5400" smtClean="0"/>
            </a:lvl1pPr>
          </a:lstStyle>
          <a:p>
            <a:pPr>
              <a:defRPr/>
            </a:pPr>
            <a:fld id="{2D275552-9106-4101-8E9D-B93230825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413B8-FAFF-415B-88A3-968846DF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4C62C-67A3-40C8-A71F-BD8B0F987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750" y="2927350"/>
            <a:ext cx="9326563" cy="26333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0888" y="2927350"/>
            <a:ext cx="27830462" cy="26333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C4F41-6A03-4E81-BE92-BCD2A974E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00B29-25E2-4C85-A243-71929B1D5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A5F86-F753-4AD6-8FF3-79FDC4399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0888" y="9510713"/>
            <a:ext cx="18578512" cy="1975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9510713"/>
            <a:ext cx="18578513" cy="1975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1C8D7-7569-43EE-840D-AE948C71F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56A56-AC8D-4390-B9CE-1A2D9C8D9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9280C-32EC-4D91-B687-F148B68E9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67736-853A-4286-A7D0-7D53AD135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79BD2-DE01-4754-8A12-39BBE3796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F3EBD-9D66-4BAE-A307-C651849F5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0888" y="2927350"/>
            <a:ext cx="373094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03" tIns="219451" rIns="438903" bIns="2194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0888" y="9510713"/>
            <a:ext cx="37309425" cy="1975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03" tIns="219451" rIns="438903" bIns="2194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0888" y="29992638"/>
            <a:ext cx="914400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03" tIns="219451" rIns="438903" bIns="219451" numCol="1" anchor="t" anchorCtr="0" compatLnSpc="1">
            <a:prstTxWarp prst="textNoShape">
              <a:avLst/>
            </a:prstTxWarp>
          </a:bodyPr>
          <a:lstStyle>
            <a:lvl1pPr>
              <a:defRPr sz="67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29992638"/>
            <a:ext cx="1389697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03" tIns="219451" rIns="438903" bIns="219451" numCol="1" anchor="t" anchorCtr="0" compatLnSpc="1">
            <a:prstTxWarp prst="textNoShape">
              <a:avLst/>
            </a:prstTxWarp>
          </a:bodyPr>
          <a:lstStyle>
            <a:lvl1pPr algn="ctr">
              <a:defRPr sz="67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92638"/>
            <a:ext cx="914400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03" tIns="219451" rIns="438903" bIns="219451" numCol="1" anchor="t" anchorCtr="0" compatLnSpc="1">
            <a:prstTxWarp prst="textNoShape">
              <a:avLst/>
            </a:prstTxWarp>
          </a:bodyPr>
          <a:lstStyle>
            <a:lvl1pPr algn="r">
              <a:defRPr sz="6700" smtClean="0"/>
            </a:lvl1pPr>
          </a:lstStyle>
          <a:p>
            <a:pPr>
              <a:defRPr/>
            </a:pPr>
            <a:fld id="{7FA3A27A-F0D2-4F46-8955-0D3C5A58E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7113" indent="-1373188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7988" indent="-1098550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700">
          <a:solidFill>
            <a:schemeClr val="tx1"/>
          </a:solidFill>
          <a:latin typeface="+mn-lt"/>
        </a:defRPr>
      </a:lvl4pPr>
      <a:lvl5pPr marL="9874250" indent="-1095375" algn="l" defTabSz="4389438" rtl="0" eaLnBrk="0" fontAlgn="base" hangingPunct="0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5pPr>
      <a:lvl6pPr marL="10331450" indent="-1095375" algn="l" defTabSz="4389438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6pPr>
      <a:lvl7pPr marL="10788650" indent="-1095375" algn="l" defTabSz="4389438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7pPr>
      <a:lvl8pPr marL="11245850" indent="-1095375" algn="l" defTabSz="4389438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8pPr>
      <a:lvl9pPr marL="11703050" indent="-1095375" algn="l" defTabSz="4389438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43891200" cy="32918399"/>
          </a:xfrm>
          <a:prstGeom prst="rect">
            <a:avLst/>
          </a:prstGeom>
          <a:solidFill>
            <a:srgbClr val="04617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65200" y="952500"/>
            <a:ext cx="41478200" cy="5105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28016" tIns="64008" rIns="128016" bIns="64008" anchor="ctr"/>
          <a:lstStyle/>
          <a:p>
            <a:pPr algn="ctr" defTabSz="1279525"/>
            <a:endParaRPr lang="en-US" sz="340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12800" y="1235075"/>
            <a:ext cx="41859200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>
            <a:spAutoFit/>
          </a:bodyPr>
          <a:lstStyle/>
          <a:p>
            <a:pPr algn="ctr" defTabSz="1279525"/>
            <a:r>
              <a:rPr lang="en-US" sz="9400" b="1">
                <a:latin typeface="Century Gothic" pitchFamily="34" charset="0"/>
              </a:rPr>
              <a:t>A Surgical Light Device to Gauge Depth &amp; </a:t>
            </a:r>
          </a:p>
          <a:p>
            <a:pPr algn="ctr" defTabSz="1279525"/>
            <a:r>
              <a:rPr lang="en-US" sz="9400" b="1">
                <a:latin typeface="Century Gothic" pitchFamily="34" charset="0"/>
              </a:rPr>
              <a:t>Position of Surgical Cannula</a:t>
            </a:r>
          </a:p>
          <a:p>
            <a:pPr algn="ctr" defTabSz="1279525"/>
            <a:r>
              <a:rPr lang="en-US" sz="5400" b="1">
                <a:latin typeface="Century Gothic" pitchFamily="34" charset="0"/>
              </a:rPr>
              <a:t>Catherine Augello, Hector Muñoz,  Barbara Thorne-Thomsen &amp; Michael Zhao                                                                             Department of Bioengineering Rice University </a:t>
            </a:r>
            <a:r>
              <a:rPr lang="en-US" sz="4000" b="1">
                <a:latin typeface="Century Gothic" pitchFamily="34" charset="0"/>
              </a:rPr>
              <a:t>(TeamLANAR@gmail.com)</a:t>
            </a:r>
            <a:endParaRPr lang="en-US" sz="4000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13817600" y="6896100"/>
            <a:ext cx="15849600" cy="25374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30429200" y="6896100"/>
            <a:ext cx="12039600" cy="25374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28016" tIns="64008" rIns="128016" bIns="64008" anchor="ctr"/>
          <a:lstStyle/>
          <a:p>
            <a:pPr algn="ctr" defTabSz="1279525"/>
            <a:endParaRPr lang="en-US" sz="3400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990600" y="6896100"/>
            <a:ext cx="12039600" cy="25374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79222" tIns="89611" rIns="179222" bIns="89611" anchor="ctr"/>
          <a:lstStyle/>
          <a:p>
            <a:pPr algn="ctr" defTabSz="1279525"/>
            <a:endParaRPr lang="en-US" sz="3400" b="1"/>
          </a:p>
        </p:txBody>
      </p:sp>
      <p:pic>
        <p:nvPicPr>
          <p:cNvPr id="2056" name="Picture 18" descr="RiceLogo_lowR.jpg                                              0059182BMacintosh HD                   C006F5F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0" y="1974850"/>
            <a:ext cx="75692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Box 18"/>
          <p:cNvSpPr txBox="1">
            <a:spLocks noChangeArrowheads="1"/>
          </p:cNvSpPr>
          <p:nvPr/>
        </p:nvSpPr>
        <p:spPr bwMode="auto">
          <a:xfrm>
            <a:off x="14427200" y="7239000"/>
            <a:ext cx="144018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atin typeface="Century Gothic" pitchFamily="34" charset="0"/>
              </a:rPr>
              <a:t>LIPOLUMINATOR</a:t>
            </a:r>
            <a:endParaRPr lang="en-US" sz="6000" b="1" dirty="0"/>
          </a:p>
        </p:txBody>
      </p:sp>
      <p:grpSp>
        <p:nvGrpSpPr>
          <p:cNvPr id="2058" name="Group 66"/>
          <p:cNvGrpSpPr>
            <a:grpSpLocks/>
          </p:cNvGrpSpPr>
          <p:nvPr/>
        </p:nvGrpSpPr>
        <p:grpSpPr bwMode="auto">
          <a:xfrm>
            <a:off x="30556200" y="28759150"/>
            <a:ext cx="12039600" cy="3883025"/>
            <a:chOff x="31195962" y="26924503"/>
            <a:chExt cx="11247437" cy="4276890"/>
          </a:xfrm>
        </p:grpSpPr>
        <p:sp>
          <p:nvSpPr>
            <p:cNvPr id="2115" name="TextBox 21"/>
            <p:cNvSpPr txBox="1">
              <a:spLocks noChangeArrowheads="1"/>
            </p:cNvSpPr>
            <p:nvPr/>
          </p:nvSpPr>
          <p:spPr bwMode="auto">
            <a:xfrm>
              <a:off x="31195962" y="26924503"/>
              <a:ext cx="11247437" cy="1118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latin typeface="Century Gothic" pitchFamily="34" charset="0"/>
                </a:rPr>
                <a:t>ACKNOWLEDGEMENTS &amp; REFERENCES</a:t>
              </a:r>
              <a:endParaRPr lang="en-US" sz="4000" b="1"/>
            </a:p>
          </p:txBody>
        </p:sp>
        <p:sp>
          <p:nvSpPr>
            <p:cNvPr id="2116" name="TextBox 24"/>
            <p:cNvSpPr txBox="1">
              <a:spLocks noChangeArrowheads="1"/>
            </p:cNvSpPr>
            <p:nvPr/>
          </p:nvSpPr>
          <p:spPr bwMode="auto">
            <a:xfrm>
              <a:off x="31195962" y="28054138"/>
              <a:ext cx="11247437" cy="3147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b="1" dirty="0">
                  <a:latin typeface="Century Gothic" pitchFamily="34" charset="0"/>
                </a:rPr>
                <a:t>This project was sponsored by </a:t>
              </a:r>
              <a:r>
                <a:rPr lang="en-US" b="1" dirty="0" err="1">
                  <a:latin typeface="Century Gothic" pitchFamily="34" charset="0"/>
                </a:rPr>
                <a:t>Illumineer</a:t>
              </a:r>
              <a:r>
                <a:rPr lang="en-US" b="1" dirty="0">
                  <a:latin typeface="Century Gothic" pitchFamily="34" charset="0"/>
                </a:rPr>
                <a:t> Medical, LLC</a:t>
              </a:r>
            </a:p>
            <a:p>
              <a:pPr>
                <a:lnSpc>
                  <a:spcPts val="2600"/>
                </a:lnSpc>
              </a:pPr>
              <a:endParaRPr lang="en-US" sz="800" b="1" dirty="0">
                <a:latin typeface="Century Gothic" pitchFamily="34" charset="0"/>
              </a:endParaRPr>
            </a:p>
            <a:p>
              <a:pPr>
                <a:lnSpc>
                  <a:spcPts val="2600"/>
                </a:lnSpc>
              </a:pPr>
              <a:r>
                <a:rPr lang="en-US" b="1" dirty="0">
                  <a:latin typeface="Century Gothic" pitchFamily="34" charset="0"/>
                </a:rPr>
                <a:t>We would like to thank Dr. Maria </a:t>
              </a:r>
              <a:r>
                <a:rPr lang="en-US" b="1" dirty="0" err="1">
                  <a:latin typeface="Century Gothic" pitchFamily="34" charset="0"/>
                </a:rPr>
                <a:t>Oden</a:t>
              </a:r>
              <a:r>
                <a:rPr lang="en-US" b="1" dirty="0">
                  <a:latin typeface="Century Gothic" pitchFamily="34" charset="0"/>
                </a:rPr>
                <a:t>, Mr. David Gaskin, Dr. William </a:t>
              </a:r>
              <a:r>
                <a:rPr lang="en-US" b="1" dirty="0" err="1">
                  <a:latin typeface="Century Gothic" pitchFamily="34" charset="0"/>
                </a:rPr>
                <a:t>Futtrell</a:t>
              </a:r>
              <a:r>
                <a:rPr lang="en-US" b="1" dirty="0">
                  <a:latin typeface="Century Gothic" pitchFamily="34" charset="0"/>
                </a:rPr>
                <a:t>, </a:t>
              </a:r>
            </a:p>
            <a:p>
              <a:pPr>
                <a:lnSpc>
                  <a:spcPts val="2600"/>
                </a:lnSpc>
              </a:pPr>
              <a:r>
                <a:rPr lang="en-US" b="1" dirty="0">
                  <a:latin typeface="Century Gothic" pitchFamily="34" charset="0"/>
                </a:rPr>
                <a:t>Dr. Mark </a:t>
              </a:r>
              <a:r>
                <a:rPr lang="en-US" b="1" dirty="0" err="1">
                  <a:latin typeface="Century Gothic" pitchFamily="34" charset="0"/>
                </a:rPr>
                <a:t>Schusterman</a:t>
              </a:r>
              <a:r>
                <a:rPr lang="en-US" b="1" dirty="0">
                  <a:latin typeface="Century Gothic" pitchFamily="34" charset="0"/>
                </a:rPr>
                <a:t>, and the Rice Bioengineering Department</a:t>
              </a:r>
            </a:p>
            <a:p>
              <a:pPr>
                <a:lnSpc>
                  <a:spcPts val="2600"/>
                </a:lnSpc>
              </a:pPr>
              <a:endParaRPr lang="en-US" sz="1100" b="1" dirty="0">
                <a:latin typeface="Century Gothic" pitchFamily="34" charset="0"/>
              </a:endParaRPr>
            </a:p>
            <a:p>
              <a:pPr>
                <a:lnSpc>
                  <a:spcPts val="2600"/>
                </a:lnSpc>
              </a:pPr>
              <a:r>
                <a:rPr lang="en-US" b="1" dirty="0" err="1">
                  <a:latin typeface="Century Gothic" pitchFamily="34" charset="0"/>
                </a:rPr>
                <a:t>Haeck</a:t>
              </a:r>
              <a:r>
                <a:rPr lang="en-US" b="1" dirty="0">
                  <a:latin typeface="Century Gothic" pitchFamily="34" charset="0"/>
                </a:rPr>
                <a:t>, Phillip, and et Al. "Evidence-Based Patient Safety Advisory: Liposuction." </a:t>
              </a:r>
              <a:r>
                <a:rPr lang="en-US" b="1" i="1" dirty="0">
                  <a:latin typeface="Century Gothic" pitchFamily="34" charset="0"/>
                </a:rPr>
                <a:t>Plastic Reconstruction Surgery</a:t>
              </a:r>
              <a:r>
                <a:rPr lang="en-US" b="1" dirty="0">
                  <a:latin typeface="Century Gothic" pitchFamily="34" charset="0"/>
                </a:rPr>
                <a:t> 124 (2009): 28S-44S.</a:t>
              </a:r>
            </a:p>
            <a:p>
              <a:endParaRPr lang="en-US" sz="2800" b="1" dirty="0">
                <a:latin typeface="Century Gothic" pitchFamily="34" charset="0"/>
              </a:endParaRPr>
            </a:p>
          </p:txBody>
        </p:sp>
      </p:grpSp>
      <p:grpSp>
        <p:nvGrpSpPr>
          <p:cNvPr id="2059" name="Group 38"/>
          <p:cNvGrpSpPr>
            <a:grpSpLocks/>
          </p:cNvGrpSpPr>
          <p:nvPr/>
        </p:nvGrpSpPr>
        <p:grpSpPr bwMode="auto">
          <a:xfrm>
            <a:off x="1371600" y="26903365"/>
            <a:ext cx="11679237" cy="4875843"/>
            <a:chOff x="1706879" y="24385569"/>
            <a:chExt cx="11678908" cy="5653292"/>
          </a:xfrm>
        </p:grpSpPr>
        <p:sp>
          <p:nvSpPr>
            <p:cNvPr id="2113" name="TextBox 16"/>
            <p:cNvSpPr txBox="1">
              <a:spLocks noChangeArrowheads="1"/>
            </p:cNvSpPr>
            <p:nvPr/>
          </p:nvSpPr>
          <p:spPr bwMode="auto">
            <a:xfrm>
              <a:off x="1706880" y="24385569"/>
              <a:ext cx="11247120" cy="1477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>
                  <a:latin typeface="Century Gothic" pitchFamily="34" charset="0"/>
                </a:rPr>
                <a:t>DESIGN CRITERIA</a:t>
              </a:r>
              <a:endParaRPr lang="en-US" sz="6000" b="1"/>
            </a:p>
          </p:txBody>
        </p:sp>
        <p:sp>
          <p:nvSpPr>
            <p:cNvPr id="2114" name="TextBox 27"/>
            <p:cNvSpPr txBox="1">
              <a:spLocks noChangeArrowheads="1"/>
            </p:cNvSpPr>
            <p:nvPr/>
          </p:nvSpPr>
          <p:spPr bwMode="auto">
            <a:xfrm>
              <a:off x="1706879" y="25935072"/>
              <a:ext cx="11678908" cy="4103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sz="3400" b="1" dirty="0">
                  <a:latin typeface="Century Gothic" pitchFamily="34" charset="0"/>
                </a:rPr>
                <a:t>  Achieve light penetration depth of at least 2.5 cm</a:t>
              </a:r>
            </a:p>
            <a:p>
              <a:pPr>
                <a:buFont typeface="Wingdings" pitchFamily="2" charset="2"/>
                <a:buChar char="§"/>
              </a:pPr>
              <a:endParaRPr lang="en-US" sz="1800" b="1" dirty="0">
                <a:latin typeface="Century Gothic" pitchFamily="34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en-US" sz="3400" b="1" dirty="0">
                  <a:latin typeface="Century Gothic" pitchFamily="34" charset="0"/>
                </a:rPr>
                <a:t>  Equally or less invasive than current liposuction tools</a:t>
              </a:r>
            </a:p>
            <a:p>
              <a:r>
                <a:rPr lang="en-US" sz="1800" b="1" dirty="0">
                  <a:latin typeface="Century Gothic" pitchFamily="34" charset="0"/>
                </a:rPr>
                <a:t> 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3400" b="1" dirty="0">
                  <a:latin typeface="Century Gothic" pitchFamily="34" charset="0"/>
                </a:rPr>
                <a:t>  Simple to use and incorporate seamlessly into</a:t>
              </a:r>
            </a:p>
            <a:p>
              <a:r>
                <a:rPr lang="en-US" sz="3400" b="1" dirty="0">
                  <a:latin typeface="Century Gothic" pitchFamily="34" charset="0"/>
                </a:rPr>
                <a:t>   the procedure </a:t>
              </a:r>
            </a:p>
            <a:p>
              <a:endParaRPr lang="en-US" sz="1800" b="1" dirty="0">
                <a:latin typeface="Century Gothic" pitchFamily="34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en-US" sz="3400" b="1" dirty="0">
                  <a:latin typeface="Century Gothic" pitchFamily="34" charset="0"/>
                </a:rPr>
                <a:t>  Unit price less than $</a:t>
              </a:r>
              <a:r>
                <a:rPr lang="en-US" sz="3400" b="1" dirty="0" smtClean="0">
                  <a:latin typeface="Century Gothic" pitchFamily="34" charset="0"/>
                </a:rPr>
                <a:t>50</a:t>
              </a:r>
              <a:endParaRPr lang="en-US" sz="2000" b="1" dirty="0">
                <a:latin typeface="Century Gothic" pitchFamily="34" charset="0"/>
              </a:endParaRPr>
            </a:p>
          </p:txBody>
        </p:sp>
      </p:grpSp>
      <p:grpSp>
        <p:nvGrpSpPr>
          <p:cNvPr id="2060" name="Group 37"/>
          <p:cNvGrpSpPr>
            <a:grpSpLocks/>
          </p:cNvGrpSpPr>
          <p:nvPr/>
        </p:nvGrpSpPr>
        <p:grpSpPr bwMode="auto">
          <a:xfrm>
            <a:off x="1219200" y="20626388"/>
            <a:ext cx="11582400" cy="5967366"/>
            <a:chOff x="1478286" y="7792944"/>
            <a:chExt cx="11582073" cy="5967190"/>
          </a:xfrm>
        </p:grpSpPr>
        <p:sp>
          <p:nvSpPr>
            <p:cNvPr id="2111" name="TextBox 12"/>
            <p:cNvSpPr txBox="1">
              <a:spLocks noChangeArrowheads="1"/>
            </p:cNvSpPr>
            <p:nvPr/>
          </p:nvSpPr>
          <p:spPr bwMode="auto">
            <a:xfrm>
              <a:off x="1706880" y="7792944"/>
              <a:ext cx="11247120" cy="1308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>
                  <a:latin typeface="Century Gothic" pitchFamily="34" charset="0"/>
                </a:rPr>
                <a:t>OBJECTIVE</a:t>
              </a:r>
              <a:endParaRPr lang="en-US" sz="6000" b="1"/>
            </a:p>
          </p:txBody>
        </p:sp>
        <p:sp>
          <p:nvSpPr>
            <p:cNvPr id="2112" name="TextBox 28"/>
            <p:cNvSpPr txBox="1">
              <a:spLocks noChangeArrowheads="1"/>
            </p:cNvSpPr>
            <p:nvPr/>
          </p:nvSpPr>
          <p:spPr bwMode="auto">
            <a:xfrm>
              <a:off x="1478286" y="9235952"/>
              <a:ext cx="11582073" cy="4524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4800" b="1" i="1" dirty="0">
                  <a:solidFill>
                    <a:srgbClr val="04617B"/>
                  </a:solidFill>
                  <a:latin typeface="Century Gothic" pitchFamily="34" charset="0"/>
                </a:rPr>
                <a:t>Team LANAR has developed a device designed to attach to a standard surgical cannula that transmits light through fatty tissue and onto the skin to gauge the </a:t>
              </a:r>
              <a:r>
                <a:rPr lang="en-US" sz="4800" b="1" i="1" dirty="0" err="1">
                  <a:solidFill>
                    <a:srgbClr val="04617B"/>
                  </a:solidFill>
                  <a:latin typeface="Century Gothic" pitchFamily="34" charset="0"/>
                </a:rPr>
                <a:t>cannula’s</a:t>
              </a:r>
              <a:r>
                <a:rPr lang="en-US" sz="4800" b="1" i="1" dirty="0">
                  <a:solidFill>
                    <a:srgbClr val="04617B"/>
                  </a:solidFill>
                  <a:latin typeface="Century Gothic" pitchFamily="34" charset="0"/>
                </a:rPr>
                <a:t> depth and position.</a:t>
              </a:r>
            </a:p>
          </p:txBody>
        </p:sp>
      </p:grpSp>
      <p:grpSp>
        <p:nvGrpSpPr>
          <p:cNvPr id="2061" name="Group 36"/>
          <p:cNvGrpSpPr>
            <a:grpSpLocks/>
          </p:cNvGrpSpPr>
          <p:nvPr/>
        </p:nvGrpSpPr>
        <p:grpSpPr bwMode="auto">
          <a:xfrm>
            <a:off x="1350963" y="7258050"/>
            <a:ext cx="11679237" cy="7067550"/>
            <a:chOff x="1706880" y="12489684"/>
            <a:chExt cx="11678908" cy="7064596"/>
          </a:xfrm>
        </p:grpSpPr>
        <p:sp>
          <p:nvSpPr>
            <p:cNvPr id="2109" name="TextBox 23"/>
            <p:cNvSpPr txBox="1">
              <a:spLocks noChangeArrowheads="1"/>
            </p:cNvSpPr>
            <p:nvPr/>
          </p:nvSpPr>
          <p:spPr bwMode="auto">
            <a:xfrm>
              <a:off x="1706880" y="12489684"/>
              <a:ext cx="11247120" cy="1308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>
                  <a:latin typeface="Century Gothic" pitchFamily="34" charset="0"/>
                </a:rPr>
                <a:t>MOTIVATION</a:t>
              </a:r>
              <a:endParaRPr lang="en-US" sz="6000" b="1"/>
            </a:p>
          </p:txBody>
        </p:sp>
        <p:sp>
          <p:nvSpPr>
            <p:cNvPr id="2110" name="TextBox 29"/>
            <p:cNvSpPr txBox="1">
              <a:spLocks noChangeArrowheads="1"/>
            </p:cNvSpPr>
            <p:nvPr/>
          </p:nvSpPr>
          <p:spPr bwMode="auto">
            <a:xfrm>
              <a:off x="1706880" y="13924322"/>
              <a:ext cx="11678908" cy="5629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sz="3600" b="1" dirty="0">
                  <a:latin typeface="Century Gothic" pitchFamily="34" charset="0"/>
                </a:rPr>
                <a:t>  Plastic surgeons rely on ‘touch and feel’ methods </a:t>
              </a:r>
            </a:p>
            <a:p>
              <a:r>
                <a:rPr lang="en-US" sz="3600" b="1" dirty="0">
                  <a:latin typeface="Century Gothic" pitchFamily="34" charset="0"/>
                </a:rPr>
                <a:t>    when performing liposuction (Figure1)</a:t>
              </a:r>
            </a:p>
            <a:p>
              <a:pPr lvl="2">
                <a:buFont typeface="Arial" charset="0"/>
                <a:buChar char="•"/>
              </a:pPr>
              <a:r>
                <a:rPr lang="en-US" sz="3600" b="1" dirty="0">
                  <a:latin typeface="Century Gothic" pitchFamily="34" charset="0"/>
                </a:rPr>
                <a:t>  Procedures essentially blind</a:t>
              </a:r>
            </a:p>
            <a:p>
              <a:pPr lvl="2">
                <a:buFont typeface="Arial" charset="0"/>
                <a:buChar char="•"/>
              </a:pPr>
              <a:r>
                <a:rPr lang="en-US" sz="3600" b="1" dirty="0">
                  <a:latin typeface="Century Gothic" pitchFamily="34" charset="0"/>
                </a:rPr>
                <a:t>  Heavy reliance on experience</a:t>
              </a:r>
            </a:p>
            <a:p>
              <a:pPr lvl="2">
                <a:buFont typeface="Wingdings" pitchFamily="2" charset="2"/>
                <a:buChar char="§"/>
              </a:pPr>
              <a:endParaRPr lang="en-US" sz="1800" b="1" dirty="0">
                <a:latin typeface="Century Gothic" pitchFamily="34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en-US" sz="3600" b="1" dirty="0">
                  <a:latin typeface="Century Gothic" pitchFamily="34" charset="0"/>
                </a:rPr>
                <a:t>  No practical way of visualizing the internal </a:t>
              </a:r>
            </a:p>
            <a:p>
              <a:r>
                <a:rPr lang="en-US" sz="3600" b="1" dirty="0">
                  <a:latin typeface="Century Gothic" pitchFamily="34" charset="0"/>
                </a:rPr>
                <a:t>   placement of surgical instruments within the body</a:t>
              </a:r>
            </a:p>
            <a:p>
              <a:pPr>
                <a:buFont typeface="Wingdings" pitchFamily="2" charset="2"/>
                <a:buChar char="§"/>
              </a:pPr>
              <a:endParaRPr lang="en-US" sz="1800" b="1" dirty="0">
                <a:latin typeface="Century Gothic" pitchFamily="34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en-US" sz="3600" b="1" dirty="0">
                  <a:latin typeface="Century Gothic" pitchFamily="34" charset="0"/>
                </a:rPr>
                <a:t>  Consequences of misplacement include tissue </a:t>
              </a:r>
            </a:p>
            <a:p>
              <a:r>
                <a:rPr lang="en-US" sz="3600" b="1" dirty="0">
                  <a:latin typeface="Century Gothic" pitchFamily="34" charset="0"/>
                </a:rPr>
                <a:t>    scarring, hematomas, deep bruising, and contour </a:t>
              </a:r>
            </a:p>
            <a:p>
              <a:r>
                <a:rPr lang="en-US" sz="3600" b="1" dirty="0">
                  <a:latin typeface="Century Gothic" pitchFamily="34" charset="0"/>
                </a:rPr>
                <a:t>    deformities (Figure 2)</a:t>
              </a:r>
            </a:p>
          </p:txBody>
        </p:sp>
      </p:grpSp>
      <p:grpSp>
        <p:nvGrpSpPr>
          <p:cNvPr id="2062" name="Group 35"/>
          <p:cNvGrpSpPr>
            <a:grpSpLocks/>
          </p:cNvGrpSpPr>
          <p:nvPr/>
        </p:nvGrpSpPr>
        <p:grpSpPr bwMode="auto">
          <a:xfrm>
            <a:off x="30840363" y="20504150"/>
            <a:ext cx="11247437" cy="5510213"/>
            <a:chOff x="30739080" y="8127874"/>
            <a:chExt cx="11247120" cy="5513510"/>
          </a:xfrm>
        </p:grpSpPr>
        <p:sp>
          <p:nvSpPr>
            <p:cNvPr id="2107" name="TextBox 19"/>
            <p:cNvSpPr txBox="1">
              <a:spLocks noChangeArrowheads="1"/>
            </p:cNvSpPr>
            <p:nvPr/>
          </p:nvSpPr>
          <p:spPr bwMode="auto">
            <a:xfrm>
              <a:off x="30739080" y="8127874"/>
              <a:ext cx="11247120" cy="1310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>
                  <a:latin typeface="Century Gothic" pitchFamily="34" charset="0"/>
                </a:rPr>
                <a:t>CONCLUSIONS</a:t>
              </a:r>
              <a:endParaRPr lang="en-US" sz="6000" b="1"/>
            </a:p>
          </p:txBody>
        </p:sp>
        <p:sp>
          <p:nvSpPr>
            <p:cNvPr id="2108" name="TextBox 30"/>
            <p:cNvSpPr txBox="1">
              <a:spLocks noChangeArrowheads="1"/>
            </p:cNvSpPr>
            <p:nvPr/>
          </p:nvSpPr>
          <p:spPr bwMode="auto">
            <a:xfrm>
              <a:off x="30739080" y="9298983"/>
              <a:ext cx="11247120" cy="4342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400" b="1">
                  <a:latin typeface="Century Gothic" pitchFamily="34" charset="0"/>
                </a:rPr>
                <a:t>Need</a:t>
              </a:r>
              <a:r>
                <a:rPr lang="en-US" sz="3400">
                  <a:latin typeface="Century Gothic" pitchFamily="34" charset="0"/>
                </a:rPr>
                <a:t>: Method to visualize internal positioning of </a:t>
              </a:r>
            </a:p>
            <a:p>
              <a:r>
                <a:rPr lang="en-US" sz="3400">
                  <a:latin typeface="Century Gothic" pitchFamily="34" charset="0"/>
                </a:rPr>
                <a:t>   surgical instruments during plastic surgery </a:t>
              </a:r>
            </a:p>
            <a:p>
              <a:r>
                <a:rPr lang="en-US" sz="3400" b="1">
                  <a:latin typeface="Century Gothic" pitchFamily="34" charset="0"/>
                </a:rPr>
                <a:t>Solution: </a:t>
              </a:r>
              <a:r>
                <a:rPr lang="en-US" sz="3400">
                  <a:latin typeface="Century Gothic" pitchFamily="34" charset="0"/>
                </a:rPr>
                <a:t>Light integrated device capable of </a:t>
              </a:r>
            </a:p>
            <a:p>
              <a:r>
                <a:rPr lang="en-US" sz="3400">
                  <a:latin typeface="Century Gothic" pitchFamily="34" charset="0"/>
                </a:rPr>
                <a:t>   transmitting through human fat to indicate</a:t>
              </a:r>
            </a:p>
            <a:p>
              <a:r>
                <a:rPr lang="en-US" sz="3400">
                  <a:latin typeface="Century Gothic" pitchFamily="34" charset="0"/>
                </a:rPr>
                <a:t>   instrument position and depth</a:t>
              </a:r>
            </a:p>
            <a:p>
              <a:r>
                <a:rPr lang="en-US" sz="3600" b="1">
                  <a:latin typeface="Century Gothic" pitchFamily="34" charset="0"/>
                </a:rPr>
                <a:t>Benefits:</a:t>
              </a:r>
              <a:r>
                <a:rPr lang="en-US" sz="3600">
                  <a:latin typeface="Century Gothic" pitchFamily="34" charset="0"/>
                </a:rPr>
                <a:t> Minimizes human error to reduce post operative complications and improve aesthetics</a:t>
              </a:r>
            </a:p>
            <a:p>
              <a:endParaRPr lang="en-US" sz="3400">
                <a:latin typeface="Century Gothic" pitchFamily="34" charset="0"/>
              </a:endParaRPr>
            </a:p>
          </p:txBody>
        </p:sp>
      </p:grpSp>
      <p:grpSp>
        <p:nvGrpSpPr>
          <p:cNvPr id="2063" name="Group 34"/>
          <p:cNvGrpSpPr>
            <a:grpSpLocks/>
          </p:cNvGrpSpPr>
          <p:nvPr/>
        </p:nvGrpSpPr>
        <p:grpSpPr bwMode="auto">
          <a:xfrm>
            <a:off x="30840363" y="25431750"/>
            <a:ext cx="11247437" cy="3435350"/>
            <a:chOff x="30739080" y="10766964"/>
            <a:chExt cx="11247120" cy="3433869"/>
          </a:xfrm>
        </p:grpSpPr>
        <p:sp>
          <p:nvSpPr>
            <p:cNvPr id="2105" name="TextBox 20"/>
            <p:cNvSpPr txBox="1">
              <a:spLocks noChangeArrowheads="1"/>
            </p:cNvSpPr>
            <p:nvPr/>
          </p:nvSpPr>
          <p:spPr bwMode="auto">
            <a:xfrm>
              <a:off x="30739080" y="10766964"/>
              <a:ext cx="11247120" cy="1308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latin typeface="Century Gothic" pitchFamily="34" charset="0"/>
                </a:rPr>
                <a:t>FUTURE WORK</a:t>
              </a:r>
              <a:endParaRPr lang="en-US" sz="6000" b="1" dirty="0"/>
            </a:p>
          </p:txBody>
        </p:sp>
        <p:sp>
          <p:nvSpPr>
            <p:cNvPr id="2106" name="TextBox 31"/>
            <p:cNvSpPr txBox="1">
              <a:spLocks noChangeArrowheads="1"/>
            </p:cNvSpPr>
            <p:nvPr/>
          </p:nvSpPr>
          <p:spPr bwMode="auto">
            <a:xfrm>
              <a:off x="30739080" y="11900686"/>
              <a:ext cx="11247120" cy="2300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  <a:buFont typeface="Arial" charset="0"/>
                <a:buChar char="•"/>
              </a:pPr>
              <a:r>
                <a:rPr lang="en-US" sz="3400" b="1" dirty="0">
                  <a:latin typeface="Century Gothic" pitchFamily="34" charset="0"/>
                </a:rPr>
                <a:t>  </a:t>
              </a:r>
              <a:r>
                <a:rPr lang="en-US" sz="3400" dirty="0">
                  <a:latin typeface="Century Gothic" pitchFamily="34" charset="0"/>
                </a:rPr>
                <a:t>Modify design to accommodate different sizes </a:t>
              </a:r>
            </a:p>
            <a:p>
              <a:pPr>
                <a:spcAft>
                  <a:spcPts val="300"/>
                </a:spcAft>
              </a:pPr>
              <a:r>
                <a:rPr lang="en-US" sz="3400" dirty="0">
                  <a:latin typeface="Century Gothic" pitchFamily="34" charset="0"/>
                </a:rPr>
                <a:t>   and patterns of </a:t>
              </a:r>
              <a:r>
                <a:rPr lang="en-US" sz="3400" dirty="0" err="1">
                  <a:latin typeface="Century Gothic" pitchFamily="34" charset="0"/>
                </a:rPr>
                <a:t>cannulas</a:t>
              </a:r>
              <a:endParaRPr lang="en-US" sz="3400" dirty="0">
                <a:latin typeface="Century Gothic" pitchFamily="34" charset="0"/>
              </a:endParaRPr>
            </a:p>
            <a:p>
              <a:pPr>
                <a:spcAft>
                  <a:spcPts val="300"/>
                </a:spcAft>
                <a:buFont typeface="Arial" charset="0"/>
                <a:buChar char="•"/>
              </a:pPr>
              <a:r>
                <a:rPr lang="en-US" sz="3400" dirty="0">
                  <a:latin typeface="Century Gothic" pitchFamily="34" charset="0"/>
                </a:rPr>
                <a:t>  Test instrument in human cadavers and during an </a:t>
              </a:r>
            </a:p>
            <a:p>
              <a:pPr>
                <a:spcAft>
                  <a:spcPts val="300"/>
                </a:spcAft>
              </a:pPr>
              <a:r>
                <a:rPr lang="en-US" sz="3400" dirty="0">
                  <a:latin typeface="Century Gothic" pitchFamily="34" charset="0"/>
                </a:rPr>
                <a:t>   actual procedure</a:t>
              </a:r>
            </a:p>
          </p:txBody>
        </p:sp>
      </p:grpSp>
      <p:sp>
        <p:nvSpPr>
          <p:cNvPr id="2064" name="TextBox 44"/>
          <p:cNvSpPr txBox="1">
            <a:spLocks noChangeArrowheads="1"/>
          </p:cNvSpPr>
          <p:nvPr/>
        </p:nvSpPr>
        <p:spPr bwMode="auto">
          <a:xfrm>
            <a:off x="30840363" y="7162800"/>
            <a:ext cx="112474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latin typeface="Century Gothic" pitchFamily="34" charset="0"/>
              </a:rPr>
              <a:t>RESULTS</a:t>
            </a:r>
            <a:endParaRPr lang="en-US" sz="6000" b="1"/>
          </a:p>
        </p:txBody>
      </p:sp>
      <p:pic>
        <p:nvPicPr>
          <p:cNvPr id="2065" name="Picture 64" descr="logo4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0" y="1585913"/>
            <a:ext cx="6469063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6" name="Group 68"/>
          <p:cNvGrpSpPr>
            <a:grpSpLocks/>
          </p:cNvGrpSpPr>
          <p:nvPr/>
        </p:nvGrpSpPr>
        <p:grpSpPr bwMode="auto">
          <a:xfrm>
            <a:off x="1139825" y="14793913"/>
            <a:ext cx="11890375" cy="5680075"/>
            <a:chOff x="1523651" y="19255488"/>
            <a:chExt cx="11126382" cy="5315725"/>
          </a:xfrm>
        </p:grpSpPr>
        <p:pic>
          <p:nvPicPr>
            <p:cNvPr id="2101" name="Picture 7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l="29494" r="20856" b="25833"/>
            <a:stretch>
              <a:fillRect/>
            </a:stretch>
          </p:blipFill>
          <p:spPr bwMode="auto">
            <a:xfrm>
              <a:off x="7250901" y="19255488"/>
              <a:ext cx="5255498" cy="38249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0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3651" y="19255491"/>
              <a:ext cx="5337130" cy="38249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03" name="TextBox 65"/>
            <p:cNvSpPr txBox="1">
              <a:spLocks noChangeArrowheads="1"/>
            </p:cNvSpPr>
            <p:nvPr/>
          </p:nvSpPr>
          <p:spPr bwMode="auto">
            <a:xfrm>
              <a:off x="1523651" y="23195859"/>
              <a:ext cx="5337130" cy="892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latin typeface="Century Gothic" pitchFamily="34" charset="0"/>
                </a:rPr>
                <a:t>Figure 1 </a:t>
              </a:r>
              <a:r>
                <a:rPr lang="en-US" sz="2800">
                  <a:latin typeface="Century Gothic" pitchFamily="34" charset="0"/>
                </a:rPr>
                <a:t>Surgeon using touch and feel method </a:t>
              </a:r>
            </a:p>
          </p:txBody>
        </p:sp>
        <p:sp>
          <p:nvSpPr>
            <p:cNvPr id="2104" name="TextBox 66"/>
            <p:cNvSpPr txBox="1">
              <a:spLocks noChangeArrowheads="1"/>
            </p:cNvSpPr>
            <p:nvPr/>
          </p:nvSpPr>
          <p:spPr bwMode="auto">
            <a:xfrm>
              <a:off x="7250901" y="23274950"/>
              <a:ext cx="5399132" cy="129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latin typeface="Century Gothic" pitchFamily="34" charset="0"/>
                </a:rPr>
                <a:t>Figure 2  </a:t>
              </a:r>
              <a:r>
                <a:rPr lang="en-US" sz="2800">
                  <a:latin typeface="Century Gothic" pitchFamily="34" charset="0"/>
                </a:rPr>
                <a:t>Scarring and uneven contouring resulting from instrument misplacement</a:t>
              </a:r>
              <a:endParaRPr lang="en-US" sz="2800" b="1">
                <a:latin typeface="Century Gothic" pitchFamily="34" charset="0"/>
              </a:endParaRPr>
            </a:p>
          </p:txBody>
        </p:sp>
      </p:grpSp>
      <p:sp>
        <p:nvSpPr>
          <p:cNvPr id="2067" name="Content Placeholder 2"/>
          <p:cNvSpPr txBox="1">
            <a:spLocks/>
          </p:cNvSpPr>
          <p:nvPr/>
        </p:nvSpPr>
        <p:spPr bwMode="auto">
          <a:xfrm>
            <a:off x="30457274" y="18770600"/>
            <a:ext cx="12039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500" b="1" dirty="0">
                <a:solidFill>
                  <a:srgbClr val="04617B"/>
                </a:solidFill>
                <a:latin typeface="Century Gothic" pitchFamily="34" charset="0"/>
              </a:rPr>
              <a:t>The 1.5mm fiber optics using red wavelength produced highest average </a:t>
            </a:r>
            <a:r>
              <a:rPr lang="en-US" sz="3500" b="1" dirty="0" err="1">
                <a:solidFill>
                  <a:srgbClr val="04617B"/>
                </a:solidFill>
                <a:latin typeface="Century Gothic" pitchFamily="34" charset="0"/>
              </a:rPr>
              <a:t>illuminance</a:t>
            </a:r>
            <a:r>
              <a:rPr lang="en-US" sz="3500" b="1" dirty="0">
                <a:solidFill>
                  <a:srgbClr val="04617B"/>
                </a:solidFill>
                <a:latin typeface="Century Gothic" pitchFamily="34" charset="0"/>
              </a:rPr>
              <a:t> at greatest depth</a:t>
            </a:r>
            <a:endParaRPr lang="en-US" sz="3500" dirty="0">
              <a:solidFill>
                <a:srgbClr val="04617B"/>
              </a:solidFill>
            </a:endParaRPr>
          </a:p>
        </p:txBody>
      </p:sp>
      <p:sp>
        <p:nvSpPr>
          <p:cNvPr id="2068" name="TextBox 66"/>
          <p:cNvSpPr txBox="1">
            <a:spLocks noChangeArrowheads="1"/>
          </p:cNvSpPr>
          <p:nvPr/>
        </p:nvSpPr>
        <p:spPr bwMode="auto">
          <a:xfrm>
            <a:off x="14046200" y="8578850"/>
            <a:ext cx="154479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800" b="1" u="sng" dirty="0">
                <a:latin typeface="Century Gothic" pitchFamily="34" charset="0"/>
              </a:rPr>
              <a:t>What It Is:</a:t>
            </a:r>
            <a:r>
              <a:rPr lang="en-US" sz="3600" b="1" dirty="0">
                <a:latin typeface="Century Gothic" pitchFamily="34" charset="0"/>
              </a:rPr>
              <a:t> A one-time use polymer tip with an embedded fiber optic that transmits light through abdomen and is visible on surface of skin</a:t>
            </a:r>
          </a:p>
          <a:p>
            <a:endParaRPr lang="en-US" sz="3600" b="1" dirty="0"/>
          </a:p>
        </p:txBody>
      </p:sp>
      <p:grpSp>
        <p:nvGrpSpPr>
          <p:cNvPr id="2069" name="Group 65"/>
          <p:cNvGrpSpPr>
            <a:grpSpLocks/>
          </p:cNvGrpSpPr>
          <p:nvPr/>
        </p:nvGrpSpPr>
        <p:grpSpPr bwMode="auto">
          <a:xfrm>
            <a:off x="14017625" y="9893300"/>
            <a:ext cx="15447963" cy="10680700"/>
            <a:chOff x="14373225" y="9893300"/>
            <a:chExt cx="15447963" cy="10680700"/>
          </a:xfrm>
        </p:grpSpPr>
        <p:grpSp>
          <p:nvGrpSpPr>
            <p:cNvPr id="2095" name="Group 74"/>
            <p:cNvGrpSpPr>
              <a:grpSpLocks/>
            </p:cNvGrpSpPr>
            <p:nvPr/>
          </p:nvGrpSpPr>
          <p:grpSpPr bwMode="auto">
            <a:xfrm>
              <a:off x="14373225" y="9893300"/>
              <a:ext cx="15447963" cy="10680700"/>
              <a:chOff x="14401800" y="9525000"/>
              <a:chExt cx="15448548" cy="10680800"/>
            </a:xfrm>
          </p:grpSpPr>
          <p:grpSp>
            <p:nvGrpSpPr>
              <p:cNvPr id="2097" name="Group 70"/>
              <p:cNvGrpSpPr>
                <a:grpSpLocks/>
              </p:cNvGrpSpPr>
              <p:nvPr/>
            </p:nvGrpSpPr>
            <p:grpSpPr bwMode="auto">
              <a:xfrm>
                <a:off x="14414624" y="9525000"/>
                <a:ext cx="15435724" cy="10065378"/>
                <a:chOff x="14414624" y="8839200"/>
                <a:chExt cx="15435724" cy="10065378"/>
              </a:xfrm>
            </p:grpSpPr>
            <p:pic>
              <p:nvPicPr>
                <p:cNvPr id="2099" name="Picture 46" descr="C:\Users\Barbara\Documents\BIOE 451\SVN\Designs\Luer Lock Design\Version 2\Images\Curved to side3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4414624" y="8839200"/>
                  <a:ext cx="15435724" cy="1006537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100" name="Rectangle 69"/>
                <p:cNvSpPr>
                  <a:spLocks noChangeArrowheads="1"/>
                </p:cNvSpPr>
                <p:nvPr/>
              </p:nvSpPr>
              <p:spPr bwMode="auto">
                <a:xfrm>
                  <a:off x="24262080" y="15232193"/>
                  <a:ext cx="5588268" cy="1015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000" b="1">
                      <a:latin typeface="Century Gothic" pitchFamily="34" charset="0"/>
                    </a:rPr>
                    <a:t>Fiber optics provides powerful, concentrated light</a:t>
                  </a:r>
                </a:p>
              </p:txBody>
            </p:sp>
          </p:grpSp>
          <p:sp>
            <p:nvSpPr>
              <p:cNvPr id="2098" name="TextBox 65"/>
              <p:cNvSpPr txBox="1">
                <a:spLocks noChangeArrowheads="1"/>
              </p:cNvSpPr>
              <p:nvPr/>
            </p:nvSpPr>
            <p:spPr bwMode="auto">
              <a:xfrm>
                <a:off x="14401800" y="19682580"/>
                <a:ext cx="1544854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>
                    <a:latin typeface="Century Gothic" pitchFamily="34" charset="0"/>
                  </a:rPr>
                  <a:t>Figure 3 </a:t>
                </a:r>
                <a:r>
                  <a:rPr lang="en-US" sz="2800">
                    <a:latin typeface="Century Gothic" pitchFamily="34" charset="0"/>
                  </a:rPr>
                  <a:t>Lipoluminator design</a:t>
                </a:r>
              </a:p>
            </p:txBody>
          </p:sp>
        </p:grpSp>
        <p:sp>
          <p:nvSpPr>
            <p:cNvPr id="2096" name="Rectangle 73"/>
            <p:cNvSpPr>
              <a:spLocks noChangeArrowheads="1"/>
            </p:cNvSpPr>
            <p:nvPr/>
          </p:nvSpPr>
          <p:spPr bwMode="auto">
            <a:xfrm>
              <a:off x="20164206" y="12115878"/>
              <a:ext cx="5333798" cy="1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/>
              <a:r>
                <a:rPr lang="en-US" sz="3200" b="1">
                  <a:latin typeface="Century Gothic" pitchFamily="34" charset="0"/>
                </a:rPr>
                <a:t>Tight-fit, bullet-shaped cap allows for easy, secure attachment</a:t>
              </a:r>
            </a:p>
          </p:txBody>
        </p:sp>
      </p:grpSp>
      <p:grpSp>
        <p:nvGrpSpPr>
          <p:cNvPr id="2070" name="Group 84"/>
          <p:cNvGrpSpPr>
            <a:grpSpLocks/>
          </p:cNvGrpSpPr>
          <p:nvPr/>
        </p:nvGrpSpPr>
        <p:grpSpPr bwMode="auto">
          <a:xfrm>
            <a:off x="13817600" y="20407313"/>
            <a:ext cx="15849600" cy="11901487"/>
            <a:chOff x="14173200" y="20165373"/>
            <a:chExt cx="15849600" cy="11901901"/>
          </a:xfrm>
        </p:grpSpPr>
        <p:sp>
          <p:nvSpPr>
            <p:cNvPr id="2086" name="TextBox 17"/>
            <p:cNvSpPr txBox="1">
              <a:spLocks noChangeArrowheads="1"/>
            </p:cNvSpPr>
            <p:nvPr/>
          </p:nvSpPr>
          <p:spPr bwMode="auto">
            <a:xfrm>
              <a:off x="14173200" y="20165373"/>
              <a:ext cx="15849600" cy="1309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latin typeface="Century Gothic" pitchFamily="34" charset="0"/>
                </a:rPr>
                <a:t>TESTING</a:t>
              </a:r>
              <a:endParaRPr lang="en-US" sz="6000" b="1" dirty="0"/>
            </a:p>
          </p:txBody>
        </p:sp>
        <p:sp>
          <p:nvSpPr>
            <p:cNvPr id="2087" name="TextBox 65"/>
            <p:cNvSpPr txBox="1">
              <a:spLocks noChangeArrowheads="1"/>
            </p:cNvSpPr>
            <p:nvPr/>
          </p:nvSpPr>
          <p:spPr bwMode="auto">
            <a:xfrm>
              <a:off x="14300200" y="31544054"/>
              <a:ext cx="154485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latin typeface="Century Gothic" pitchFamily="34" charset="0"/>
                </a:rPr>
                <a:t>Figure 4 </a:t>
              </a:r>
              <a:r>
                <a:rPr lang="en-US" sz="2800">
                  <a:latin typeface="Century Gothic" pitchFamily="34" charset="0"/>
                </a:rPr>
                <a:t>Test set up</a:t>
              </a:r>
            </a:p>
          </p:txBody>
        </p:sp>
        <p:grpSp>
          <p:nvGrpSpPr>
            <p:cNvPr id="2088" name="Group 83"/>
            <p:cNvGrpSpPr>
              <a:grpSpLocks/>
            </p:cNvGrpSpPr>
            <p:nvPr/>
          </p:nvGrpSpPr>
          <p:grpSpPr bwMode="auto">
            <a:xfrm>
              <a:off x="14401799" y="21352982"/>
              <a:ext cx="15447962" cy="10130580"/>
              <a:chOff x="14401799" y="21352982"/>
              <a:chExt cx="15447962" cy="10130580"/>
            </a:xfrm>
          </p:grpSpPr>
          <p:grpSp>
            <p:nvGrpSpPr>
              <p:cNvPr id="2089" name="Group 77"/>
              <p:cNvGrpSpPr>
                <a:grpSpLocks/>
              </p:cNvGrpSpPr>
              <p:nvPr/>
            </p:nvGrpSpPr>
            <p:grpSpPr bwMode="auto">
              <a:xfrm>
                <a:off x="14401799" y="21352982"/>
                <a:ext cx="15447962" cy="10117623"/>
                <a:chOff x="17195764" y="21639733"/>
                <a:chExt cx="9444970" cy="6185971"/>
              </a:xfrm>
            </p:grpSpPr>
            <p:pic>
              <p:nvPicPr>
                <p:cNvPr id="2093" name="Picture 13" descr="D:\DCIM\112___03\IMG_0706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7195764" y="21639733"/>
                  <a:ext cx="9444970" cy="618597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094" name="TextBox 66"/>
                <p:cNvSpPr txBox="1">
                  <a:spLocks noChangeArrowheads="1"/>
                </p:cNvSpPr>
                <p:nvPr/>
              </p:nvSpPr>
              <p:spPr bwMode="auto">
                <a:xfrm>
                  <a:off x="19152507" y="21807403"/>
                  <a:ext cx="1737876" cy="903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000" b="1">
                      <a:latin typeface="Century Gothic" pitchFamily="34" charset="0"/>
                    </a:rPr>
                    <a:t>Ring stand holds camera in place</a:t>
                  </a:r>
                </a:p>
              </p:txBody>
            </p:sp>
          </p:grpSp>
          <p:sp>
            <p:nvSpPr>
              <p:cNvPr id="2090" name="Rectangle 80"/>
              <p:cNvSpPr>
                <a:spLocks noChangeArrowheads="1"/>
              </p:cNvSpPr>
              <p:nvPr/>
            </p:nvSpPr>
            <p:spPr bwMode="auto">
              <a:xfrm>
                <a:off x="21031200" y="30467835"/>
                <a:ext cx="5181600" cy="1015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3000" b="1">
                    <a:solidFill>
                      <a:schemeClr val="bg1"/>
                    </a:solidFill>
                    <a:latin typeface="Century Gothic" pitchFamily="34" charset="0"/>
                  </a:rPr>
                  <a:t>Light meter measures illuminance on sample</a:t>
                </a:r>
              </a:p>
            </p:txBody>
          </p:sp>
          <p:sp>
            <p:nvSpPr>
              <p:cNvPr id="2091" name="Rectangle 81"/>
              <p:cNvSpPr>
                <a:spLocks noChangeArrowheads="1"/>
              </p:cNvSpPr>
              <p:nvPr/>
            </p:nvSpPr>
            <p:spPr bwMode="auto">
              <a:xfrm>
                <a:off x="21568376" y="27433135"/>
                <a:ext cx="3802644" cy="554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000" b="1">
                    <a:solidFill>
                      <a:schemeClr val="bg1"/>
                    </a:solidFill>
                    <a:latin typeface="Century Gothic" pitchFamily="34" charset="0"/>
                  </a:rPr>
                  <a:t>Adipose fat sample</a:t>
                </a:r>
              </a:p>
            </p:txBody>
          </p:sp>
          <p:sp>
            <p:nvSpPr>
              <p:cNvPr id="2092" name="Rectangle 82"/>
              <p:cNvSpPr>
                <a:spLocks noChangeArrowheads="1"/>
              </p:cNvSpPr>
              <p:nvPr/>
            </p:nvSpPr>
            <p:spPr bwMode="auto">
              <a:xfrm>
                <a:off x="17015627" y="28761082"/>
                <a:ext cx="4777573" cy="1477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000" b="1">
                    <a:solidFill>
                      <a:schemeClr val="bg1"/>
                    </a:solidFill>
                    <a:latin typeface="Century Gothic" pitchFamily="34" charset="0"/>
                  </a:rPr>
                  <a:t>Cannula with Lipoluminator placed directly below sample</a:t>
                </a:r>
              </a:p>
            </p:txBody>
          </p:sp>
        </p:grpSp>
      </p:grpSp>
      <p:sp>
        <p:nvSpPr>
          <p:cNvPr id="2071" name="Down Arrow 80"/>
          <p:cNvSpPr>
            <a:spLocks noChangeArrowheads="1"/>
          </p:cNvSpPr>
          <p:nvPr/>
        </p:nvSpPr>
        <p:spPr bwMode="auto">
          <a:xfrm rot="13893151">
            <a:off x="23877588" y="25830212"/>
            <a:ext cx="1028700" cy="1666875"/>
          </a:xfrm>
          <a:prstGeom prst="downArrow">
            <a:avLst>
              <a:gd name="adj1" fmla="val 50000"/>
              <a:gd name="adj2" fmla="val 49969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1279525"/>
            <a:endParaRPr lang="en-US"/>
          </a:p>
        </p:txBody>
      </p:sp>
      <p:grpSp>
        <p:nvGrpSpPr>
          <p:cNvPr id="2072" name="Group 66"/>
          <p:cNvGrpSpPr>
            <a:grpSpLocks/>
          </p:cNvGrpSpPr>
          <p:nvPr/>
        </p:nvGrpSpPr>
        <p:grpSpPr bwMode="auto">
          <a:xfrm>
            <a:off x="24028400" y="22331363"/>
            <a:ext cx="5486400" cy="4110037"/>
            <a:chOff x="24384057" y="22331057"/>
            <a:chExt cx="5486401" cy="4110978"/>
          </a:xfrm>
        </p:grpSpPr>
        <p:grpSp>
          <p:nvGrpSpPr>
            <p:cNvPr id="2080" name="Group 58"/>
            <p:cNvGrpSpPr>
              <a:grpSpLocks/>
            </p:cNvGrpSpPr>
            <p:nvPr/>
          </p:nvGrpSpPr>
          <p:grpSpPr bwMode="auto">
            <a:xfrm>
              <a:off x="24384057" y="22331057"/>
              <a:ext cx="5486401" cy="3224230"/>
              <a:chOff x="23572237" y="24235920"/>
              <a:chExt cx="5789735" cy="3403473"/>
            </a:xfrm>
          </p:grpSpPr>
          <p:pic>
            <p:nvPicPr>
              <p:cNvPr id="2082" name="Picture 14" descr="C:\Users\Barbara\Documents\BIOE 451\SVN\Cycle 4\Human Tissue Images\DSCN0120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23297" t="16682" r="16962" b="22772"/>
              <a:stretch>
                <a:fillRect/>
              </a:stretch>
            </p:blipFill>
            <p:spPr bwMode="auto">
              <a:xfrm>
                <a:off x="23717309" y="25795379"/>
                <a:ext cx="2426467" cy="184400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pSp>
            <p:nvGrpSpPr>
              <p:cNvPr id="2083" name="Group 57"/>
              <p:cNvGrpSpPr>
                <a:grpSpLocks/>
              </p:cNvGrpSpPr>
              <p:nvPr/>
            </p:nvGrpSpPr>
            <p:grpSpPr bwMode="auto">
              <a:xfrm>
                <a:off x="23572237" y="24235920"/>
                <a:ext cx="5789735" cy="3403473"/>
                <a:chOff x="24410437" y="24983633"/>
                <a:chExt cx="5789735" cy="3403473"/>
              </a:xfrm>
            </p:grpSpPr>
            <p:pic>
              <p:nvPicPr>
                <p:cNvPr id="2084" name="Picture 15" descr="C:\Users\Barbara\Documents\BIOE 451\SVN\Cycle 4\Human Tissue Images\DSCN0121.JP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l="23297" t="16682" r="16962" b="22772"/>
                <a:stretch>
                  <a:fillRect/>
                </a:stretch>
              </p:blipFill>
              <p:spPr bwMode="auto">
                <a:xfrm>
                  <a:off x="27142125" y="26543103"/>
                  <a:ext cx="2426467" cy="184400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085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24410437" y="24983633"/>
                  <a:ext cx="5789735" cy="13645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600" b="1">
                      <a:latin typeface="Century Gothic" pitchFamily="34" charset="0"/>
                    </a:rPr>
                    <a:t>Camera captures images of light on the sample in (a) ambient light and (b) dark room</a:t>
                  </a:r>
                </a:p>
              </p:txBody>
            </p:sp>
          </p:grpSp>
        </p:grpSp>
        <p:sp>
          <p:nvSpPr>
            <p:cNvPr id="2081" name="TextBox 65"/>
            <p:cNvSpPr txBox="1">
              <a:spLocks noChangeArrowheads="1"/>
            </p:cNvSpPr>
            <p:nvPr/>
          </p:nvSpPr>
          <p:spPr bwMode="auto">
            <a:xfrm>
              <a:off x="24445968" y="25611038"/>
              <a:ext cx="4826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ctr">
                <a:buFontTx/>
                <a:buAutoNum type="alphaLcParenBoth"/>
              </a:pPr>
              <a:r>
                <a:rPr lang="en-US" b="1">
                  <a:latin typeface="Century Gothic" pitchFamily="34" charset="0"/>
                </a:rPr>
                <a:t>                      (b)</a:t>
              </a:r>
            </a:p>
            <a:p>
              <a:pPr marL="457200" indent="-457200"/>
              <a:endParaRPr lang="en-US" b="1">
                <a:latin typeface="Century Gothic" pitchFamily="34" charset="0"/>
              </a:endParaRPr>
            </a:p>
          </p:txBody>
        </p:sp>
      </p:grpSp>
      <p:pic>
        <p:nvPicPr>
          <p:cNvPr id="2073" name="Picture 67" descr="Red 2.1 1mm.JPG"/>
          <p:cNvPicPr>
            <a:picLocks noChangeAspect="1"/>
          </p:cNvPicPr>
          <p:nvPr/>
        </p:nvPicPr>
        <p:blipFill>
          <a:blip r:embed="rId10" cstate="print"/>
          <a:srcRect l="29872" r="11153" b="22144"/>
          <a:stretch>
            <a:fillRect/>
          </a:stretch>
        </p:blipFill>
        <p:spPr bwMode="auto">
          <a:xfrm>
            <a:off x="35001200" y="8915400"/>
            <a:ext cx="2819400" cy="2790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74" name="Picture 68" descr="Red 22.1 1.5mm.JPG"/>
          <p:cNvPicPr>
            <a:picLocks noChangeAspect="1"/>
          </p:cNvPicPr>
          <p:nvPr/>
        </p:nvPicPr>
        <p:blipFill>
          <a:blip r:embed="rId11" cstate="print"/>
          <a:srcRect l="19148" t="12854" r="21875" b="9532"/>
          <a:stretch>
            <a:fillRect/>
          </a:stretch>
        </p:blipFill>
        <p:spPr bwMode="auto">
          <a:xfrm>
            <a:off x="38125400" y="8924925"/>
            <a:ext cx="2819400" cy="2782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75" name="TextBox 66"/>
          <p:cNvSpPr txBox="1">
            <a:spLocks noChangeArrowheads="1"/>
          </p:cNvSpPr>
          <p:nvPr/>
        </p:nvSpPr>
        <p:spPr bwMode="auto">
          <a:xfrm>
            <a:off x="30886400" y="8991600"/>
            <a:ext cx="37338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>
                <a:latin typeface="Century Gothic" pitchFamily="34" charset="0"/>
              </a:rPr>
              <a:t>Figure 5 </a:t>
            </a:r>
            <a:r>
              <a:rPr lang="en-US" sz="2800">
                <a:latin typeface="Century Gothic" pitchFamily="34" charset="0"/>
              </a:rPr>
              <a:t>Illuminance of Lipoluminator through 2.1cm of fat using (a) 1mm fiber optics and (b) 1.5mm fiber optics</a:t>
            </a:r>
          </a:p>
        </p:txBody>
      </p:sp>
      <p:sp>
        <p:nvSpPr>
          <p:cNvPr id="2076" name="TextBox 66"/>
          <p:cNvSpPr txBox="1">
            <a:spLocks noChangeArrowheads="1"/>
          </p:cNvSpPr>
          <p:nvPr/>
        </p:nvSpPr>
        <p:spPr bwMode="auto">
          <a:xfrm>
            <a:off x="35001200" y="11706225"/>
            <a:ext cx="594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entury Gothic" pitchFamily="34" charset="0"/>
              </a:rPr>
              <a:t>(a)                         (b)</a:t>
            </a:r>
          </a:p>
        </p:txBody>
      </p:sp>
      <p:pic>
        <p:nvPicPr>
          <p:cNvPr id="2077" name="Picture 67"/>
          <p:cNvPicPr>
            <a:picLocks noChangeAspect="1" noChangeArrowheads="1"/>
          </p:cNvPicPr>
          <p:nvPr/>
        </p:nvPicPr>
        <p:blipFill>
          <a:blip r:embed="rId12" cstate="print"/>
          <a:srcRect l="1917" t="2460" r="3117" b="2469"/>
          <a:stretch>
            <a:fillRect/>
          </a:stretch>
        </p:blipFill>
        <p:spPr bwMode="auto">
          <a:xfrm>
            <a:off x="30467300" y="12268200"/>
            <a:ext cx="120015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" name="Freeform 68"/>
          <p:cNvSpPr>
            <a:spLocks/>
          </p:cNvSpPr>
          <p:nvPr/>
        </p:nvSpPr>
        <p:spPr bwMode="auto">
          <a:xfrm>
            <a:off x="36047363" y="9861550"/>
            <a:ext cx="706437" cy="769938"/>
          </a:xfrm>
          <a:custGeom>
            <a:avLst/>
            <a:gdLst>
              <a:gd name="T0" fmla="*/ 191985 w 706297"/>
              <a:gd name="T1" fmla="*/ 6350 h 769927"/>
              <a:gd name="T2" fmla="*/ 77662 w 706297"/>
              <a:gd name="T3" fmla="*/ 63501 h 769927"/>
              <a:gd name="T4" fmla="*/ 39555 w 706297"/>
              <a:gd name="T5" fmla="*/ 139702 h 769927"/>
              <a:gd name="T6" fmla="*/ 39555 w 706297"/>
              <a:gd name="T7" fmla="*/ 615959 h 769927"/>
              <a:gd name="T8" fmla="*/ 96716 w 706297"/>
              <a:gd name="T9" fmla="*/ 654059 h 769927"/>
              <a:gd name="T10" fmla="*/ 268200 w 706297"/>
              <a:gd name="T11" fmla="*/ 711210 h 769927"/>
              <a:gd name="T12" fmla="*/ 439684 w 706297"/>
              <a:gd name="T13" fmla="*/ 768361 h 769927"/>
              <a:gd name="T14" fmla="*/ 649276 w 706297"/>
              <a:gd name="T15" fmla="*/ 749311 h 769927"/>
              <a:gd name="T16" fmla="*/ 687383 w 706297"/>
              <a:gd name="T17" fmla="*/ 692160 h 769927"/>
              <a:gd name="T18" fmla="*/ 706437 w 706297"/>
              <a:gd name="T19" fmla="*/ 425456 h 769927"/>
              <a:gd name="T20" fmla="*/ 668329 w 706297"/>
              <a:gd name="T21" fmla="*/ 273054 h 769927"/>
              <a:gd name="T22" fmla="*/ 630222 w 706297"/>
              <a:gd name="T23" fmla="*/ 196853 h 769927"/>
              <a:gd name="T24" fmla="*/ 554007 w 706297"/>
              <a:gd name="T25" fmla="*/ 139702 h 769927"/>
              <a:gd name="T26" fmla="*/ 477792 w 706297"/>
              <a:gd name="T27" fmla="*/ 101601 h 769927"/>
              <a:gd name="T28" fmla="*/ 363469 w 706297"/>
              <a:gd name="T29" fmla="*/ 63501 h 769927"/>
              <a:gd name="T30" fmla="*/ 306308 w 706297"/>
              <a:gd name="T31" fmla="*/ 25400 h 769927"/>
              <a:gd name="T32" fmla="*/ 191985 w 706297"/>
              <a:gd name="T33" fmla="*/ 6350 h 7699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06297" h="769927">
                <a:moveTo>
                  <a:pt x="191947" y="6350"/>
                </a:moveTo>
                <a:cubicBezTo>
                  <a:pt x="153847" y="12700"/>
                  <a:pt x="106054" y="29412"/>
                  <a:pt x="77647" y="63500"/>
                </a:cubicBezTo>
                <a:cubicBezTo>
                  <a:pt x="59467" y="85316"/>
                  <a:pt x="52247" y="114300"/>
                  <a:pt x="39547" y="139700"/>
                </a:cubicBezTo>
                <a:cubicBezTo>
                  <a:pt x="27135" y="288644"/>
                  <a:pt x="0" y="467649"/>
                  <a:pt x="39547" y="615950"/>
                </a:cubicBezTo>
                <a:cubicBezTo>
                  <a:pt x="45446" y="638072"/>
                  <a:pt x="75563" y="645244"/>
                  <a:pt x="96697" y="654050"/>
                </a:cubicBezTo>
                <a:cubicBezTo>
                  <a:pt x="152304" y="677220"/>
                  <a:pt x="212214" y="688827"/>
                  <a:pt x="268147" y="711200"/>
                </a:cubicBezTo>
                <a:cubicBezTo>
                  <a:pt x="387706" y="759024"/>
                  <a:pt x="330222" y="741006"/>
                  <a:pt x="439597" y="768350"/>
                </a:cubicBezTo>
                <a:cubicBezTo>
                  <a:pt x="509447" y="762000"/>
                  <a:pt x="582111" y="769927"/>
                  <a:pt x="649147" y="749300"/>
                </a:cubicBezTo>
                <a:cubicBezTo>
                  <a:pt x="671030" y="742567"/>
                  <a:pt x="683268" y="714697"/>
                  <a:pt x="687247" y="692150"/>
                </a:cubicBezTo>
                <a:cubicBezTo>
                  <a:pt x="702736" y="604380"/>
                  <a:pt x="699947" y="514350"/>
                  <a:pt x="706297" y="425450"/>
                </a:cubicBezTo>
                <a:cubicBezTo>
                  <a:pt x="695116" y="369543"/>
                  <a:pt x="690164" y="324306"/>
                  <a:pt x="668197" y="273050"/>
                </a:cubicBezTo>
                <a:cubicBezTo>
                  <a:pt x="657010" y="246948"/>
                  <a:pt x="648578" y="218411"/>
                  <a:pt x="630097" y="196850"/>
                </a:cubicBezTo>
                <a:cubicBezTo>
                  <a:pt x="609434" y="172744"/>
                  <a:pt x="580821" y="156527"/>
                  <a:pt x="553897" y="139700"/>
                </a:cubicBezTo>
                <a:cubicBezTo>
                  <a:pt x="529815" y="124649"/>
                  <a:pt x="504064" y="112147"/>
                  <a:pt x="477697" y="101600"/>
                </a:cubicBezTo>
                <a:cubicBezTo>
                  <a:pt x="440409" y="86685"/>
                  <a:pt x="363397" y="63500"/>
                  <a:pt x="363397" y="63500"/>
                </a:cubicBezTo>
                <a:cubicBezTo>
                  <a:pt x="344347" y="50800"/>
                  <a:pt x="327169" y="34699"/>
                  <a:pt x="306247" y="25400"/>
                </a:cubicBezTo>
                <a:cubicBezTo>
                  <a:pt x="269547" y="9089"/>
                  <a:pt x="230047" y="0"/>
                  <a:pt x="191947" y="635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Freeform 69"/>
          <p:cNvSpPr>
            <a:spLocks/>
          </p:cNvSpPr>
          <p:nvPr/>
        </p:nvSpPr>
        <p:spPr bwMode="auto">
          <a:xfrm>
            <a:off x="39044563" y="9772650"/>
            <a:ext cx="1025525" cy="1160463"/>
          </a:xfrm>
          <a:custGeom>
            <a:avLst/>
            <a:gdLst>
              <a:gd name="T0" fmla="*/ 281712 w 1025437"/>
              <a:gd name="T1" fmla="*/ 19057 h 1160038"/>
              <a:gd name="T2" fmla="*/ 148351 w 1025437"/>
              <a:gd name="T3" fmla="*/ 95285 h 1160038"/>
              <a:gd name="T4" fmla="*/ 110247 w 1025437"/>
              <a:gd name="T5" fmla="*/ 152456 h 1160038"/>
              <a:gd name="T6" fmla="*/ 91196 w 1025437"/>
              <a:gd name="T7" fmla="*/ 495481 h 1160038"/>
              <a:gd name="T8" fmla="*/ 34041 w 1025437"/>
              <a:gd name="T9" fmla="*/ 552652 h 1160038"/>
              <a:gd name="T10" fmla="*/ 14989 w 1025437"/>
              <a:gd name="T11" fmla="*/ 609823 h 1160038"/>
              <a:gd name="T12" fmla="*/ 72144 w 1025437"/>
              <a:gd name="T13" fmla="*/ 895678 h 1160038"/>
              <a:gd name="T14" fmla="*/ 148351 w 1025437"/>
              <a:gd name="T15" fmla="*/ 990963 h 1160038"/>
              <a:gd name="T16" fmla="*/ 243609 w 1025437"/>
              <a:gd name="T17" fmla="*/ 1010020 h 1160038"/>
              <a:gd name="T18" fmla="*/ 300764 w 1025437"/>
              <a:gd name="T19" fmla="*/ 1048134 h 1160038"/>
              <a:gd name="T20" fmla="*/ 376970 w 1025437"/>
              <a:gd name="T21" fmla="*/ 1105305 h 1160038"/>
              <a:gd name="T22" fmla="*/ 453177 w 1025437"/>
              <a:gd name="T23" fmla="*/ 1086248 h 1160038"/>
              <a:gd name="T24" fmla="*/ 643693 w 1025437"/>
              <a:gd name="T25" fmla="*/ 1143419 h 1160038"/>
              <a:gd name="T26" fmla="*/ 719900 w 1025437"/>
              <a:gd name="T27" fmla="*/ 1124362 h 1160038"/>
              <a:gd name="T28" fmla="*/ 815158 w 1025437"/>
              <a:gd name="T29" fmla="*/ 1010020 h 1160038"/>
              <a:gd name="T30" fmla="*/ 948519 w 1025437"/>
              <a:gd name="T31" fmla="*/ 914735 h 1160038"/>
              <a:gd name="T32" fmla="*/ 967571 w 1025437"/>
              <a:gd name="T33" fmla="*/ 571709 h 1160038"/>
              <a:gd name="T34" fmla="*/ 948519 w 1025437"/>
              <a:gd name="T35" fmla="*/ 381140 h 1160038"/>
              <a:gd name="T36" fmla="*/ 891364 w 1025437"/>
              <a:gd name="T37" fmla="*/ 343026 h 1160038"/>
              <a:gd name="T38" fmla="*/ 815158 w 1025437"/>
              <a:gd name="T39" fmla="*/ 304912 h 1160038"/>
              <a:gd name="T40" fmla="*/ 681797 w 1025437"/>
              <a:gd name="T41" fmla="*/ 266798 h 1160038"/>
              <a:gd name="T42" fmla="*/ 548435 w 1025437"/>
              <a:gd name="T43" fmla="*/ 114342 h 1160038"/>
              <a:gd name="T44" fmla="*/ 491280 w 1025437"/>
              <a:gd name="T45" fmla="*/ 57171 h 1160038"/>
              <a:gd name="T46" fmla="*/ 376970 w 1025437"/>
              <a:gd name="T47" fmla="*/ 0 h 1160038"/>
              <a:gd name="T48" fmla="*/ 281712 w 1025437"/>
              <a:gd name="T49" fmla="*/ 19057 h 11600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25437" h="1160038">
                <a:moveTo>
                  <a:pt x="281688" y="19050"/>
                </a:moveTo>
                <a:cubicBezTo>
                  <a:pt x="243588" y="34925"/>
                  <a:pt x="175264" y="68324"/>
                  <a:pt x="148338" y="95250"/>
                </a:cubicBezTo>
                <a:cubicBezTo>
                  <a:pt x="132149" y="111439"/>
                  <a:pt x="122938" y="133350"/>
                  <a:pt x="110238" y="152400"/>
                </a:cubicBezTo>
                <a:cubicBezTo>
                  <a:pt x="103888" y="266700"/>
                  <a:pt x="112608" y="382846"/>
                  <a:pt x="91188" y="495300"/>
                </a:cubicBezTo>
                <a:cubicBezTo>
                  <a:pt x="86147" y="521765"/>
                  <a:pt x="48982" y="530034"/>
                  <a:pt x="34038" y="552450"/>
                </a:cubicBezTo>
                <a:cubicBezTo>
                  <a:pt x="22899" y="569158"/>
                  <a:pt x="21338" y="590550"/>
                  <a:pt x="14988" y="609600"/>
                </a:cubicBezTo>
                <a:cubicBezTo>
                  <a:pt x="43208" y="920019"/>
                  <a:pt x="0" y="727027"/>
                  <a:pt x="72138" y="895350"/>
                </a:cubicBezTo>
                <a:cubicBezTo>
                  <a:pt x="97730" y="955065"/>
                  <a:pt x="75276" y="963202"/>
                  <a:pt x="148338" y="990600"/>
                </a:cubicBezTo>
                <a:cubicBezTo>
                  <a:pt x="178655" y="1001969"/>
                  <a:pt x="211838" y="1003300"/>
                  <a:pt x="243588" y="1009650"/>
                </a:cubicBezTo>
                <a:cubicBezTo>
                  <a:pt x="262638" y="1022350"/>
                  <a:pt x="282107" y="1034442"/>
                  <a:pt x="300738" y="1047750"/>
                </a:cubicBezTo>
                <a:cubicBezTo>
                  <a:pt x="326574" y="1066204"/>
                  <a:pt x="346136" y="1097199"/>
                  <a:pt x="376938" y="1104900"/>
                </a:cubicBezTo>
                <a:lnTo>
                  <a:pt x="453138" y="1085850"/>
                </a:lnTo>
                <a:cubicBezTo>
                  <a:pt x="529009" y="1123786"/>
                  <a:pt x="548764" y="1143000"/>
                  <a:pt x="643638" y="1143000"/>
                </a:cubicBezTo>
                <a:cubicBezTo>
                  <a:pt x="669820" y="1143000"/>
                  <a:pt x="694438" y="1130300"/>
                  <a:pt x="719838" y="1123950"/>
                </a:cubicBezTo>
                <a:cubicBezTo>
                  <a:pt x="865570" y="1026795"/>
                  <a:pt x="686184" y="1160038"/>
                  <a:pt x="815088" y="1009650"/>
                </a:cubicBezTo>
                <a:cubicBezTo>
                  <a:pt x="830841" y="991272"/>
                  <a:pt x="921668" y="932247"/>
                  <a:pt x="948438" y="914400"/>
                </a:cubicBezTo>
                <a:cubicBezTo>
                  <a:pt x="1025437" y="760401"/>
                  <a:pt x="991572" y="860505"/>
                  <a:pt x="967488" y="571500"/>
                </a:cubicBezTo>
                <a:cubicBezTo>
                  <a:pt x="962188" y="507904"/>
                  <a:pt x="968619" y="441542"/>
                  <a:pt x="948438" y="381000"/>
                </a:cubicBezTo>
                <a:cubicBezTo>
                  <a:pt x="941198" y="359280"/>
                  <a:pt x="911167" y="354259"/>
                  <a:pt x="891288" y="342900"/>
                </a:cubicBezTo>
                <a:cubicBezTo>
                  <a:pt x="866632" y="328811"/>
                  <a:pt x="841190" y="315987"/>
                  <a:pt x="815088" y="304800"/>
                </a:cubicBezTo>
                <a:cubicBezTo>
                  <a:pt x="776827" y="288402"/>
                  <a:pt x="720406" y="276367"/>
                  <a:pt x="681738" y="266700"/>
                </a:cubicBezTo>
                <a:cubicBezTo>
                  <a:pt x="545213" y="61913"/>
                  <a:pt x="667450" y="213519"/>
                  <a:pt x="548388" y="114300"/>
                </a:cubicBezTo>
                <a:cubicBezTo>
                  <a:pt x="527692" y="97053"/>
                  <a:pt x="511934" y="74397"/>
                  <a:pt x="491238" y="57150"/>
                </a:cubicBezTo>
                <a:cubicBezTo>
                  <a:pt x="441999" y="16118"/>
                  <a:pt x="434216" y="19093"/>
                  <a:pt x="376938" y="0"/>
                </a:cubicBezTo>
                <a:cubicBezTo>
                  <a:pt x="292026" y="21228"/>
                  <a:pt x="319788" y="3175"/>
                  <a:pt x="281688" y="1905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472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Cain Project Rice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Volz</dc:creator>
  <cp:lastModifiedBy>Barbara</cp:lastModifiedBy>
  <cp:revision>149</cp:revision>
  <dcterms:created xsi:type="dcterms:W3CDTF">2000-03-31T17:39:35Z</dcterms:created>
  <dcterms:modified xsi:type="dcterms:W3CDTF">2011-04-14T01:08:50Z</dcterms:modified>
</cp:coreProperties>
</file>