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976800" cy="3200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Copperplate Gothic Bold" pitchFamily="34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D2AA3"/>
    <a:srgbClr val="9FB4D9"/>
    <a:srgbClr val="C3D0E7"/>
    <a:srgbClr val="9595EB"/>
    <a:srgbClr val="7C7CE6"/>
    <a:srgbClr val="99FF33"/>
    <a:srgbClr val="339933"/>
    <a:srgbClr val="46E4D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721" autoAdjust="0"/>
    <p:restoredTop sz="99824" autoAdjust="0"/>
  </p:normalViewPr>
  <p:slideViewPr>
    <p:cSldViewPr snapToGrid="0">
      <p:cViewPr>
        <p:scale>
          <a:sx n="30" d="100"/>
          <a:sy n="30" d="100"/>
        </p:scale>
        <p:origin x="-1254" y="408"/>
      </p:cViewPr>
      <p:guideLst>
        <p:guide orient="horz" pos="10080"/>
        <p:guide pos="13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623" tIns="52311" rIns="104623" bIns="52311" numCol="1" anchor="t" anchorCtr="0" compatLnSpc="1">
            <a:prstTxWarp prst="textNoShape">
              <a:avLst/>
            </a:prstTxWarp>
          </a:bodyPr>
          <a:lstStyle>
            <a:lvl1pPr defTabSz="1046163">
              <a:defRPr sz="1300">
                <a:latin typeface="Copperplate Gothic Bold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623" tIns="52311" rIns="104623" bIns="52311" numCol="1" anchor="t" anchorCtr="0" compatLnSpc="1">
            <a:prstTxWarp prst="textNoShape">
              <a:avLst/>
            </a:prstTxWarp>
          </a:bodyPr>
          <a:lstStyle>
            <a:lvl1pPr algn="r" defTabSz="1046163">
              <a:defRPr sz="1300">
                <a:latin typeface="Copperplate Gothic Bold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623" tIns="52311" rIns="104623" bIns="52311" numCol="1" anchor="b" anchorCtr="0" compatLnSpc="1">
            <a:prstTxWarp prst="textNoShape">
              <a:avLst/>
            </a:prstTxWarp>
          </a:bodyPr>
          <a:lstStyle>
            <a:lvl1pPr defTabSz="1046163">
              <a:defRPr sz="1300">
                <a:latin typeface="Copperplate Gothic Bold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972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623" tIns="52311" rIns="104623" bIns="52311" numCol="1" anchor="b" anchorCtr="0" compatLnSpc="1">
            <a:prstTxWarp prst="textNoShape">
              <a:avLst/>
            </a:prstTxWarp>
          </a:bodyPr>
          <a:lstStyle>
            <a:lvl1pPr algn="r" defTabSz="1046163">
              <a:defRPr sz="1300">
                <a:latin typeface="Copperplate Gothic Bol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C448FE1D-B1F1-47F7-A3BC-78C562890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273" tIns="9636" rIns="19273" bIns="9636" numCol="1" anchor="t" anchorCtr="0" compatLnSpc="1">
            <a:prstTxWarp prst="textNoShape">
              <a:avLst/>
            </a:prstTxWarp>
          </a:bodyPr>
          <a:lstStyle>
            <a:lvl1pPr defTabSz="193675">
              <a:defRPr sz="300">
                <a:latin typeface="Copperplate Gothic Bold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273" tIns="9636" rIns="19273" bIns="9636" numCol="1" anchor="t" anchorCtr="0" compatLnSpc="1">
            <a:prstTxWarp prst="textNoShape">
              <a:avLst/>
            </a:prstTxWarp>
          </a:bodyPr>
          <a:lstStyle>
            <a:lvl1pPr algn="r" defTabSz="193675">
              <a:defRPr sz="300">
                <a:latin typeface="Copperplate Gothic Bol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F58A3C4-9A3C-4D00-82CF-4F1BFBE7AF37}" type="datetime1">
              <a:rPr lang="en-US"/>
              <a:pPr>
                <a:defRPr/>
              </a:pPr>
              <a:t>4/27/2011</a:t>
            </a:fld>
            <a:endParaRPr lang="en-US"/>
          </a:p>
        </p:txBody>
      </p:sp>
      <p:sp>
        <p:nvSpPr>
          <p:cNvPr id="13316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27125" y="685800"/>
            <a:ext cx="4605338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273" tIns="9636" rIns="19273" bIns="9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273" tIns="9636" rIns="19273" bIns="9636" numCol="1" anchor="b" anchorCtr="0" compatLnSpc="1">
            <a:prstTxWarp prst="textNoShape">
              <a:avLst/>
            </a:prstTxWarp>
          </a:bodyPr>
          <a:lstStyle>
            <a:lvl1pPr defTabSz="193675">
              <a:defRPr sz="300">
                <a:latin typeface="Copperplate Gothic Bold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9273" tIns="9636" rIns="19273" bIns="9636" numCol="1" anchor="b" anchorCtr="0" compatLnSpc="1">
            <a:prstTxWarp prst="textNoShape">
              <a:avLst/>
            </a:prstTxWarp>
          </a:bodyPr>
          <a:lstStyle>
            <a:lvl1pPr algn="r" defTabSz="193675">
              <a:defRPr sz="300">
                <a:latin typeface="Copperplate Gothic Bold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DC7E380-4C4C-4F9B-B7AE-D2BF00E36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Add picture for introduction panel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Add email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Add references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Fix Conclusions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Figure labels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New picture in Fenestrator panel showing transseptal needle inside the dilator.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>
                <a:ea typeface="ＭＳ Ｐゴシック" pitchFamily="34" charset="-128"/>
              </a:rPr>
              <a:t>Fenestrator Panel: Add colored box and caption for aqueous testing environment.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5D708-87A6-4DD6-B1F7-9BABF396F9FC}" type="slidenum">
              <a:rPr lang="en-US" smtClean="0">
                <a:latin typeface="Copperplate Gothic Bold" pitchFamily="34" charset="0"/>
                <a:ea typeface="ＭＳ Ｐゴシック" pitchFamily="34" charset="-128"/>
              </a:rPr>
              <a:pPr/>
              <a:t>1</a:t>
            </a:fld>
            <a:endParaRPr lang="en-US" smtClean="0">
              <a:latin typeface="Copperplate Gothic Bold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2625" y="9942513"/>
            <a:ext cx="36531550" cy="6859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838" y="18135600"/>
            <a:ext cx="30083125" cy="8178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75D12-8295-40A2-A52E-500D79DE1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9878B-9D36-483E-9056-3EA315024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1288" y="2844800"/>
            <a:ext cx="9131300" cy="2560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4213" y="2844800"/>
            <a:ext cx="27244675" cy="2560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37BB0-0F03-4869-94B2-8D5E941FE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75FA-FD79-404B-A539-E57E5AC7E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663" y="20566063"/>
            <a:ext cx="36529962" cy="6356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5663" y="13565188"/>
            <a:ext cx="36529962" cy="7000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F39CB-1761-4201-9D1E-A0FC007BA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4213" y="9245600"/>
            <a:ext cx="18187987" cy="1920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64600" y="9245600"/>
            <a:ext cx="18187988" cy="1920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B60B-C50A-45AD-A000-D48BB8F21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75" y="1281113"/>
            <a:ext cx="38677850" cy="533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9475" y="7164388"/>
            <a:ext cx="18988088" cy="2984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9475" y="10148888"/>
            <a:ext cx="18988088" cy="1844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300" y="7164388"/>
            <a:ext cx="18996025" cy="2984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300" y="10148888"/>
            <a:ext cx="18996025" cy="1844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30BA0-11E8-469A-950C-B13B4B656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AF756-9A1D-41B4-9C8F-E61716007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25A4C-C2FE-42D6-84AE-7BAA5F52E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475" y="1274763"/>
            <a:ext cx="14138275" cy="5422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100" y="1274763"/>
            <a:ext cx="24025225" cy="27314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9475" y="6697663"/>
            <a:ext cx="14138275" cy="218916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2970-BF10-49AB-9B03-683A1A4A3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275" y="22402800"/>
            <a:ext cx="25787350" cy="26447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275" y="2859088"/>
            <a:ext cx="25787350" cy="1920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275" y="25047575"/>
            <a:ext cx="25787350" cy="3756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AAB-8E26-40AE-9E1B-05F908365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9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4213" y="2844800"/>
            <a:ext cx="365283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4213" y="9245600"/>
            <a:ext cx="36528375" cy="192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24213" y="29159200"/>
            <a:ext cx="8953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>
              <a:defRPr sz="6100"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82788" y="29159200"/>
            <a:ext cx="13611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>
              <a:defRPr sz="6100">
                <a:latin typeface="Times New Roman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799088" y="29159200"/>
            <a:ext cx="89535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>
              <a:defRPr sz="61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586747D-BC5C-4B5B-898F-31E6154D0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389438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+mj-lt"/>
          <a:ea typeface="ＭＳ Ｐゴシック" pitchFamily="-106" charset="-128"/>
          <a:cs typeface="ＭＳ Ｐゴシック" charset="-128"/>
        </a:defRPr>
      </a:lvl1pPr>
      <a:lvl2pPr algn="ctr" defTabSz="4389438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  <a:ea typeface="ＭＳ Ｐゴシック" pitchFamily="-106" charset="-128"/>
          <a:cs typeface="ＭＳ Ｐゴシック" charset="-128"/>
        </a:defRPr>
      </a:lvl2pPr>
      <a:lvl3pPr algn="ctr" defTabSz="4389438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  <a:ea typeface="ＭＳ Ｐゴシック" pitchFamily="-106" charset="-128"/>
          <a:cs typeface="ＭＳ Ｐゴシック" charset="-128"/>
        </a:defRPr>
      </a:lvl3pPr>
      <a:lvl4pPr algn="ctr" defTabSz="4389438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  <a:ea typeface="ＭＳ Ｐゴシック" pitchFamily="-106" charset="-128"/>
          <a:cs typeface="ＭＳ Ｐゴシック" charset="-128"/>
        </a:defRPr>
      </a:lvl4pPr>
      <a:lvl5pPr algn="ctr" defTabSz="4389438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  <a:ea typeface="ＭＳ Ｐゴシック" pitchFamily="-106" charset="-128"/>
          <a:cs typeface="ＭＳ Ｐゴシック" charset="-128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000">
          <a:solidFill>
            <a:schemeClr val="tx2"/>
          </a:solidFill>
          <a:latin typeface="Times New Roman" pitchFamily="18" charset="0"/>
        </a:defRPr>
      </a:lvl9pPr>
    </p:titleStyle>
    <p:bodyStyle>
      <a:lvl1pPr marL="1646238" indent="-1646238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5200">
          <a:solidFill>
            <a:schemeClr val="tx1"/>
          </a:solidFill>
          <a:latin typeface="+mn-lt"/>
          <a:ea typeface="ＭＳ Ｐゴシック" pitchFamily="-106" charset="-128"/>
          <a:cs typeface="ＭＳ Ｐゴシック" charset="-128"/>
        </a:defRPr>
      </a:lvl1pPr>
      <a:lvl2pPr marL="3565525" indent="-1371600" algn="l" defTabSz="4389438" rtl="0" eaLnBrk="0" fontAlgn="base" hangingPunct="0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  <a:ea typeface="ＭＳ Ｐゴシック" pitchFamily="-106" charset="-128"/>
        </a:defRPr>
      </a:lvl2pPr>
      <a:lvl3pPr marL="5486400" indent="-1096963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1300">
          <a:solidFill>
            <a:schemeClr val="tx1"/>
          </a:solidFill>
          <a:latin typeface="+mn-lt"/>
          <a:ea typeface="ＭＳ Ｐゴシック" pitchFamily="-106" charset="-128"/>
        </a:defRPr>
      </a:lvl3pPr>
      <a:lvl4pPr marL="7680325" indent="-1096963" algn="l" defTabSz="4389438" rtl="0" eaLnBrk="0" fontAlgn="base" hangingPunct="0">
        <a:spcBef>
          <a:spcPct val="20000"/>
        </a:spcBef>
        <a:spcAft>
          <a:spcPct val="0"/>
        </a:spcAft>
        <a:buChar char="–"/>
        <a:defRPr sz="9400">
          <a:solidFill>
            <a:schemeClr val="tx1"/>
          </a:solidFill>
          <a:latin typeface="+mn-lt"/>
          <a:ea typeface="ＭＳ Ｐゴシック" pitchFamily="-106" charset="-128"/>
        </a:defRPr>
      </a:lvl4pPr>
      <a:lvl5pPr marL="9875838" indent="-1096963" algn="l" defTabSz="4389438" rtl="0" eaLnBrk="0" fontAlgn="base" hangingPunct="0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  <a:ea typeface="ＭＳ Ｐゴシック" pitchFamily="-106" charset="-128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Line 206"/>
          <p:cNvSpPr>
            <a:spLocks noChangeShapeType="1"/>
          </p:cNvSpPr>
          <p:nvPr/>
        </p:nvSpPr>
        <p:spPr bwMode="auto">
          <a:xfrm>
            <a:off x="16611600" y="5262563"/>
            <a:ext cx="309086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Line 209"/>
          <p:cNvSpPr>
            <a:spLocks noChangeShapeType="1"/>
          </p:cNvSpPr>
          <p:nvPr/>
        </p:nvSpPr>
        <p:spPr bwMode="auto">
          <a:xfrm>
            <a:off x="16611600" y="7766050"/>
            <a:ext cx="98298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0" y="457200"/>
            <a:ext cx="42900600" cy="2941260"/>
            <a:chOff x="0" y="457200"/>
            <a:chExt cx="42900600" cy="2941260"/>
          </a:xfrm>
        </p:grpSpPr>
        <p:sp>
          <p:nvSpPr>
            <p:cNvPr id="2062" name="Rectangle 288"/>
            <p:cNvSpPr>
              <a:spLocks noChangeArrowheads="1"/>
            </p:cNvSpPr>
            <p:nvPr/>
          </p:nvSpPr>
          <p:spPr bwMode="auto">
            <a:xfrm>
              <a:off x="533399" y="457200"/>
              <a:ext cx="41828085" cy="29035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254000" dir="2700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0" y="627063"/>
              <a:ext cx="42900600" cy="2771397"/>
              <a:chOff x="0" y="627063"/>
              <a:chExt cx="42900600" cy="2771397"/>
            </a:xfrm>
          </p:grpSpPr>
          <p:pic>
            <p:nvPicPr>
              <p:cNvPr id="15381" name="Picture 9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957" t="3792" r="67078" b="76622"/>
              <a:stretch>
                <a:fillRect/>
              </a:stretch>
            </p:blipFill>
            <p:spPr bwMode="auto">
              <a:xfrm>
                <a:off x="1018804" y="1981200"/>
                <a:ext cx="3629396" cy="138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 Box 3"/>
              <p:cNvSpPr txBox="1">
                <a:spLocks noChangeArrowheads="1"/>
              </p:cNvSpPr>
              <p:nvPr/>
            </p:nvSpPr>
            <p:spPr bwMode="auto">
              <a:xfrm>
                <a:off x="0" y="627063"/>
                <a:ext cx="42900600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80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  <a:ea typeface="ＭＳ Ｐゴシック" pitchFamily="-106" charset="-128"/>
                    <a:cs typeface="+mn-cs"/>
                  </a:rPr>
                  <a:t>The </a:t>
                </a:r>
                <a:r>
                  <a:rPr lang="en-US" sz="8000" b="1" dirty="0" err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  <a:ea typeface="ＭＳ Ｐゴシック" pitchFamily="-106" charset="-128"/>
                    <a:cs typeface="+mn-cs"/>
                  </a:rPr>
                  <a:t>Fenestrator</a:t>
                </a:r>
                <a:r>
                  <a:rPr lang="en-US" sz="8000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  <a:ea typeface="ＭＳ Ｐゴシック" pitchFamily="-106" charset="-128"/>
                    <a:cs typeface="+mn-cs"/>
                  </a:rPr>
                  <a:t>: In </a:t>
                </a:r>
                <a:r>
                  <a:rPr lang="en-US" sz="8000" b="1" i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  <a:ea typeface="ＭＳ Ｐゴシック" pitchFamily="-106" charset="-128"/>
                    <a:cs typeface="+mn-cs"/>
                  </a:rPr>
                  <a:t>Situ</a:t>
                </a:r>
                <a:r>
                  <a:rPr lang="en-US" sz="80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  <a:ea typeface="ＭＳ Ｐゴシック" pitchFamily="-106" charset="-128"/>
                    <a:cs typeface="+mn-cs"/>
                  </a:rPr>
                  <a:t> Fenestration of Endoaortic Stent Grafts</a:t>
                </a:r>
              </a:p>
            </p:txBody>
          </p:sp>
          <p:sp>
            <p:nvSpPr>
              <p:cNvPr id="15366" name="Text Box 4"/>
              <p:cNvSpPr txBox="1">
                <a:spLocks noChangeArrowheads="1"/>
              </p:cNvSpPr>
              <p:nvPr/>
            </p:nvSpPr>
            <p:spPr bwMode="auto">
              <a:xfrm>
                <a:off x="0" y="1828800"/>
                <a:ext cx="42900600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4800" i="1" dirty="0" smtClean="0">
                    <a:latin typeface="Palatino Linotype" pitchFamily="18" charset="0"/>
                  </a:rPr>
                  <a:t>Rachel </a:t>
                </a:r>
                <a:r>
                  <a:rPr lang="en-US" sz="4800" i="1" dirty="0">
                    <a:latin typeface="Palatino Linotype" pitchFamily="18" charset="0"/>
                  </a:rPr>
                  <a:t>Clark, </a:t>
                </a:r>
                <a:r>
                  <a:rPr lang="en-US" sz="4800" i="1" dirty="0" smtClean="0">
                    <a:latin typeface="Palatino Linotype" pitchFamily="18" charset="0"/>
                  </a:rPr>
                  <a:t>Evan </a:t>
                </a:r>
                <a:r>
                  <a:rPr lang="en-US" sz="4800" i="1" dirty="0">
                    <a:latin typeface="Palatino Linotype" pitchFamily="18" charset="0"/>
                  </a:rPr>
                  <a:t>Gilmore, </a:t>
                </a:r>
                <a:r>
                  <a:rPr lang="en-US" sz="4800" i="1" dirty="0" smtClean="0">
                    <a:latin typeface="Palatino Linotype" pitchFamily="18" charset="0"/>
                  </a:rPr>
                  <a:t>Ronnie </a:t>
                </a:r>
                <a:r>
                  <a:rPr lang="en-US" sz="4800" i="1" dirty="0" err="1">
                    <a:latin typeface="Palatino Linotype" pitchFamily="18" charset="0"/>
                  </a:rPr>
                  <a:t>Ren</a:t>
                </a:r>
                <a:r>
                  <a:rPr lang="en-US" sz="4800" i="1" dirty="0">
                    <a:latin typeface="Palatino Linotype" pitchFamily="18" charset="0"/>
                  </a:rPr>
                  <a:t>, </a:t>
                </a:r>
                <a:r>
                  <a:rPr lang="en-US" sz="4800" i="1" dirty="0" smtClean="0">
                    <a:latin typeface="Palatino Linotype" pitchFamily="18" charset="0"/>
                  </a:rPr>
                  <a:t>David </a:t>
                </a:r>
                <a:r>
                  <a:rPr lang="en-US" sz="4800" i="1" dirty="0" err="1">
                    <a:latin typeface="Palatino Linotype" pitchFamily="18" charset="0"/>
                  </a:rPr>
                  <a:t>Skrobarczyk</a:t>
                </a:r>
                <a:r>
                  <a:rPr lang="en-US" sz="4800" i="1" dirty="0">
                    <a:latin typeface="Palatino Linotype" pitchFamily="18" charset="0"/>
                  </a:rPr>
                  <a:t>, </a:t>
                </a:r>
                <a:r>
                  <a:rPr lang="en-US" sz="4800" i="1" dirty="0" smtClean="0">
                    <a:latin typeface="Palatino Linotype" pitchFamily="18" charset="0"/>
                  </a:rPr>
                  <a:t>Wendy Zhang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sz="4800" i="1" dirty="0" smtClean="0">
                    <a:latin typeface="Palatino Linotype" pitchFamily="18" charset="0"/>
                  </a:rPr>
                  <a:t>Dept </a:t>
                </a:r>
                <a:r>
                  <a:rPr lang="en-US" sz="4800" i="1" dirty="0">
                    <a:latin typeface="Palatino Linotype" pitchFamily="18" charset="0"/>
                  </a:rPr>
                  <a:t>of Bioengineering and </a:t>
                </a:r>
                <a:r>
                  <a:rPr lang="en-US" sz="4800" i="1" dirty="0" smtClean="0">
                    <a:latin typeface="Palatino Linotype" pitchFamily="18" charset="0"/>
                  </a:rPr>
                  <a:t>Dept of Mechanical </a:t>
                </a:r>
                <a:r>
                  <a:rPr lang="en-US" sz="4800" i="1" dirty="0">
                    <a:latin typeface="Palatino Linotype" pitchFamily="18" charset="0"/>
                  </a:rPr>
                  <a:t>Engineering, Rice University, </a:t>
                </a:r>
                <a:r>
                  <a:rPr lang="en-US" sz="4800" i="1" dirty="0" smtClean="0">
                    <a:latin typeface="Palatino Linotype" pitchFamily="18" charset="0"/>
                  </a:rPr>
                  <a:t>Houston, Texas , FUNestration@gmail.com</a:t>
                </a:r>
                <a:endParaRPr lang="en-US" sz="4800" i="1" dirty="0">
                  <a:latin typeface="Palatino Linotype" pitchFamily="18" charset="0"/>
                </a:endParaRPr>
              </a:p>
            </p:txBody>
          </p:sp>
          <p:pic>
            <p:nvPicPr>
              <p:cNvPr id="15377" name="Picture 6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0600" y="685800"/>
                <a:ext cx="3290888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Content Placeholder 3" descr="hansenlogo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414200" y="2095118"/>
                <a:ext cx="4627104" cy="1152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67" descr="whatisoedk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090600" y="838200"/>
                <a:ext cx="3079750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Rectangle 284"/>
          <p:cNvSpPr>
            <a:spLocks noChangeArrowheads="1"/>
          </p:cNvSpPr>
          <p:nvPr/>
        </p:nvSpPr>
        <p:spPr bwMode="auto">
          <a:xfrm>
            <a:off x="27584399" y="18981682"/>
            <a:ext cx="14777085" cy="96123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254000" dir="2700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" name="TextBox 82"/>
          <p:cNvSpPr txBox="1">
            <a:spLocks noChangeArrowheads="1"/>
          </p:cNvSpPr>
          <p:nvPr/>
        </p:nvSpPr>
        <p:spPr bwMode="auto">
          <a:xfrm>
            <a:off x="27889200" y="19271159"/>
            <a:ext cx="13868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atin typeface="Helvetica Neue"/>
              </a:rPr>
              <a:t>Conclusion</a:t>
            </a:r>
          </a:p>
        </p:txBody>
      </p:sp>
      <p:sp>
        <p:nvSpPr>
          <p:cNvPr id="68" name="TextBox 65"/>
          <p:cNvSpPr txBox="1">
            <a:spLocks noChangeArrowheads="1"/>
          </p:cNvSpPr>
          <p:nvPr/>
        </p:nvSpPr>
        <p:spPr bwMode="auto">
          <a:xfrm>
            <a:off x="27736800" y="20226550"/>
            <a:ext cx="14325600" cy="804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en-US" sz="3600" b="1" dirty="0" smtClean="0">
                <a:latin typeface="Helvetica Neue"/>
                <a:ea typeface="Helvetica Neue"/>
                <a:cs typeface="Helvetica Neue"/>
              </a:rPr>
              <a:t>Need: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A device which enables the minimally invasive treatment of </a:t>
            </a:r>
            <a:r>
              <a:rPr lang="en-US" sz="3600" dirty="0" err="1" smtClean="0">
                <a:latin typeface="Helvetica Neue"/>
                <a:ea typeface="Helvetica Neue"/>
                <a:cs typeface="Helvetica Neue"/>
              </a:rPr>
              <a:t>intrarenal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 aneurysms.</a:t>
            </a:r>
          </a:p>
          <a:p>
            <a:pPr algn="just">
              <a:spcAft>
                <a:spcPts val="2400"/>
              </a:spcAft>
            </a:pPr>
            <a:r>
              <a:rPr lang="en-US" sz="3600" b="1" dirty="0" smtClean="0">
                <a:latin typeface="Helvetica Neue"/>
                <a:ea typeface="Helvetica Neue"/>
                <a:cs typeface="Helvetica Neue"/>
              </a:rPr>
              <a:t>Solution</a:t>
            </a:r>
            <a:r>
              <a:rPr lang="en-US" sz="3600" b="1" dirty="0">
                <a:latin typeface="Helvetica Neue"/>
                <a:ea typeface="Helvetica Neue"/>
                <a:cs typeface="Helvetica Neue"/>
              </a:rPr>
              <a:t>: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 A catheter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assisted dilator-needle 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system which </a:t>
            </a:r>
            <a:r>
              <a:rPr lang="en-US" sz="3600" dirty="0" err="1">
                <a:latin typeface="Helvetica Neue"/>
                <a:ea typeface="Helvetica Neue"/>
                <a:cs typeface="Helvetica Neue"/>
              </a:rPr>
              <a:t>fenestrates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 the stent graft at the location of the renal arteries using current-sensing depth control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3600" b="1" dirty="0" smtClean="0">
                <a:latin typeface="Helvetica Neue"/>
                <a:ea typeface="Helvetica Neue"/>
                <a:cs typeface="Helvetica Neue"/>
              </a:rPr>
              <a:t>Next Steps: 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 Optimization of motor control to enable  precise depth control.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 Testing in aqueous environments and  animal tissue</a:t>
            </a:r>
          </a:p>
          <a:p>
            <a:pPr algn="just">
              <a:spcBef>
                <a:spcPts val="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3600" i="1" dirty="0" smtClean="0">
                <a:latin typeface="Helvetica Neue"/>
                <a:ea typeface="Helvetica Neue"/>
                <a:cs typeface="Helvetica Neue"/>
              </a:rPr>
              <a:t> In situ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 operation during endovascular surgery in a living pig.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latin typeface="Helvetica Neue"/>
                <a:ea typeface="Helvetica Neue"/>
                <a:cs typeface="Helvetica Neue"/>
              </a:rPr>
              <a:t>Implications</a:t>
            </a:r>
            <a:r>
              <a:rPr lang="en-US" sz="3600" b="1" dirty="0">
                <a:latin typeface="Helvetica Neue"/>
                <a:ea typeface="Helvetica Neue"/>
                <a:cs typeface="Helvetica Neue"/>
              </a:rPr>
              <a:t>: 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The </a:t>
            </a:r>
            <a:r>
              <a:rPr lang="en-US" sz="3600" dirty="0" err="1">
                <a:latin typeface="Helvetica Neue"/>
                <a:ea typeface="Helvetica Neue"/>
                <a:cs typeface="Helvetica Neue"/>
              </a:rPr>
              <a:t>Fenestrator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 enables the minimally invasive treatment of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aneurysms 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located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on </a:t>
            </a:r>
            <a:r>
              <a:rPr lang="en-US" sz="3600" dirty="0">
                <a:latin typeface="Helvetica Neue"/>
                <a:ea typeface="Helvetica Neue"/>
                <a:cs typeface="Helvetica Neue"/>
              </a:rPr>
              <a:t>branched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</a:rPr>
              <a:t>arteries, thereby reducing the mortality of such aneurysms.</a:t>
            </a:r>
            <a:endParaRPr lang="en-US" sz="3600" b="1" dirty="0">
              <a:latin typeface="Helvetica Neue"/>
              <a:ea typeface="Helvetica Neue"/>
              <a:cs typeface="Helvetica Neue"/>
            </a:endParaRPr>
          </a:p>
        </p:txBody>
      </p:sp>
      <p:grpSp>
        <p:nvGrpSpPr>
          <p:cNvPr id="71" name="Group 77"/>
          <p:cNvGrpSpPr>
            <a:grpSpLocks/>
          </p:cNvGrpSpPr>
          <p:nvPr/>
        </p:nvGrpSpPr>
        <p:grpSpPr bwMode="auto">
          <a:xfrm>
            <a:off x="27584398" y="28982890"/>
            <a:ext cx="14761031" cy="2514599"/>
            <a:chOff x="27584400" y="29057266"/>
            <a:chExt cx="14706600" cy="2786448"/>
          </a:xfrm>
          <a:effectLst>
            <a:outerShdw dist="254000" dir="2700000" algn="tl" rotWithShape="0">
              <a:schemeClr val="tx1">
                <a:alpha val="50000"/>
              </a:schemeClr>
            </a:outerShdw>
          </a:effectLst>
        </p:grpSpPr>
        <p:sp>
          <p:nvSpPr>
            <p:cNvPr id="72" name="Rectangle 284"/>
            <p:cNvSpPr>
              <a:spLocks noChangeArrowheads="1"/>
            </p:cNvSpPr>
            <p:nvPr/>
          </p:nvSpPr>
          <p:spPr bwMode="auto">
            <a:xfrm>
              <a:off x="27584400" y="29057266"/>
              <a:ext cx="14706600" cy="27864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3" name="TextBox 76"/>
            <p:cNvSpPr txBox="1">
              <a:spLocks noChangeArrowheads="1"/>
            </p:cNvSpPr>
            <p:nvPr/>
          </p:nvSpPr>
          <p:spPr bwMode="auto">
            <a:xfrm>
              <a:off x="27863580" y="29166122"/>
              <a:ext cx="14097000" cy="2455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atin typeface="Helvetica Neue"/>
                </a:rPr>
                <a:t>Acknowledgements</a:t>
              </a:r>
            </a:p>
            <a:p>
              <a:pPr>
                <a:spcAft>
                  <a:spcPts val="1200"/>
                </a:spcAft>
              </a:pPr>
              <a:r>
                <a:rPr lang="en-US" sz="2400" dirty="0" smtClean="0">
                  <a:latin typeface="Helvetica Neue"/>
                </a:rPr>
                <a:t>Many thanks for the support </a:t>
              </a:r>
              <a:r>
                <a:rPr lang="en-US" sz="2400" dirty="0">
                  <a:latin typeface="Helvetica Neue"/>
                </a:rPr>
                <a:t>of </a:t>
              </a:r>
              <a:r>
                <a:rPr lang="en-US" sz="2400" dirty="0" smtClean="0">
                  <a:latin typeface="Helvetica Neue"/>
                </a:rPr>
                <a:t>Dr</a:t>
              </a:r>
              <a:r>
                <a:rPr lang="en-US" sz="2400" dirty="0">
                  <a:latin typeface="Helvetica Neue"/>
                </a:rPr>
                <a:t>. Jean Bismuth, Mr. Dan Wallace, </a:t>
              </a:r>
              <a:r>
                <a:rPr lang="en-US" sz="2400" dirty="0" smtClean="0">
                  <a:latin typeface="Helvetica Neue"/>
                </a:rPr>
                <a:t>Mr. Daryl Schulz, Dr</a:t>
              </a:r>
              <a:r>
                <a:rPr lang="en-US" sz="2400" dirty="0">
                  <a:latin typeface="Helvetica Neue"/>
                </a:rPr>
                <a:t>. Maria </a:t>
              </a:r>
              <a:r>
                <a:rPr lang="en-US" sz="2400" dirty="0" err="1">
                  <a:latin typeface="Helvetica Neue"/>
                </a:rPr>
                <a:t>Oden</a:t>
              </a:r>
              <a:r>
                <a:rPr lang="en-US" sz="2400" dirty="0">
                  <a:latin typeface="Helvetica Neue"/>
                </a:rPr>
                <a:t>, </a:t>
              </a:r>
              <a:r>
                <a:rPr lang="en-US" sz="2400" dirty="0" smtClean="0">
                  <a:latin typeface="Helvetica Neue"/>
                </a:rPr>
                <a:t>Dr</a:t>
              </a:r>
              <a:r>
                <a:rPr lang="en-US" sz="2400" dirty="0">
                  <a:latin typeface="Helvetica Neue"/>
                </a:rPr>
                <a:t>. Marcia </a:t>
              </a:r>
              <a:r>
                <a:rPr lang="en-US" sz="2400" dirty="0" smtClean="0">
                  <a:latin typeface="Helvetica Neue"/>
                </a:rPr>
                <a:t>O’Malley, Hansen Medical, and the </a:t>
              </a:r>
              <a:r>
                <a:rPr lang="en-US" sz="2400" dirty="0" err="1" smtClean="0">
                  <a:latin typeface="Helvetica Neue"/>
                </a:rPr>
                <a:t>Oshman</a:t>
              </a:r>
              <a:r>
                <a:rPr lang="en-US" sz="2400" dirty="0" smtClean="0">
                  <a:latin typeface="Helvetica Neue"/>
                </a:rPr>
                <a:t> Engineering Design Kitchen.</a:t>
              </a:r>
            </a:p>
            <a:p>
              <a:pPr algn="ctr"/>
              <a:r>
                <a:rPr lang="en-US" sz="2800" b="1" dirty="0" smtClean="0">
                  <a:latin typeface="Helvetica Neue"/>
                </a:rPr>
                <a:t>References</a:t>
              </a:r>
            </a:p>
            <a:p>
              <a:r>
                <a:rPr lang="en-US" sz="2400" dirty="0" err="1" smtClean="0">
                  <a:latin typeface="Helvetica Neue"/>
                </a:rPr>
                <a:t>Sakalihasn</a:t>
              </a:r>
              <a:r>
                <a:rPr lang="en-US" sz="2400" dirty="0" smtClean="0">
                  <a:latin typeface="Helvetica Neue"/>
                </a:rPr>
                <a:t> N, </a:t>
              </a:r>
              <a:r>
                <a:rPr lang="en-US" sz="2400" dirty="0" err="1" smtClean="0">
                  <a:latin typeface="Helvetica Neue"/>
                </a:rPr>
                <a:t>Limet</a:t>
              </a:r>
              <a:r>
                <a:rPr lang="en-US" sz="2400" dirty="0" smtClean="0">
                  <a:latin typeface="Helvetica Neue"/>
                </a:rPr>
                <a:t> R, </a:t>
              </a:r>
              <a:r>
                <a:rPr lang="en-US" sz="2400" dirty="0" err="1" smtClean="0">
                  <a:latin typeface="Helvetica Neue"/>
                </a:rPr>
                <a:t>Defawe</a:t>
              </a:r>
              <a:r>
                <a:rPr lang="en-US" sz="2400" dirty="0" smtClean="0">
                  <a:latin typeface="Helvetica Neue"/>
                </a:rPr>
                <a:t> OD.  Abdominal aortic aneurysm.  </a:t>
              </a:r>
              <a:r>
                <a:rPr lang="en-US" sz="2400" i="1" dirty="0" smtClean="0">
                  <a:latin typeface="Helvetica Neue"/>
                </a:rPr>
                <a:t>Lancet</a:t>
              </a:r>
              <a:r>
                <a:rPr lang="en-US" sz="2400" dirty="0" smtClean="0">
                  <a:latin typeface="Helvetica Neue"/>
                </a:rPr>
                <a:t>. 365(9470):1577-89, 2005. </a:t>
              </a:r>
              <a:endParaRPr lang="en-US" sz="2400" dirty="0">
                <a:latin typeface="Helvetica Neue"/>
              </a:endParaRPr>
            </a:p>
          </p:txBody>
        </p:sp>
      </p:grpSp>
      <p:sp>
        <p:nvSpPr>
          <p:cNvPr id="100" name="Rectangle 284"/>
          <p:cNvSpPr>
            <a:spLocks noChangeArrowheads="1"/>
          </p:cNvSpPr>
          <p:nvPr/>
        </p:nvSpPr>
        <p:spPr bwMode="auto">
          <a:xfrm>
            <a:off x="533400" y="18981683"/>
            <a:ext cx="26593800" cy="125074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254000" dir="2700000" algn="tl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" name="Group 89"/>
          <p:cNvGrpSpPr/>
          <p:nvPr/>
        </p:nvGrpSpPr>
        <p:grpSpPr>
          <a:xfrm>
            <a:off x="1187698" y="19217948"/>
            <a:ext cx="24789916" cy="12570579"/>
            <a:chOff x="1183948" y="18094271"/>
            <a:chExt cx="24647853" cy="13835077"/>
          </a:xfrm>
        </p:grpSpPr>
        <p:sp>
          <p:nvSpPr>
            <p:cNvPr id="102" name="Text Box 62"/>
            <p:cNvSpPr txBox="1">
              <a:spLocks noChangeArrowheads="1"/>
            </p:cNvSpPr>
            <p:nvPr/>
          </p:nvSpPr>
          <p:spPr bwMode="auto">
            <a:xfrm>
              <a:off x="19659600" y="23107472"/>
              <a:ext cx="5862633" cy="132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dirty="0" smtClean="0">
                  <a:latin typeface="Helvetica Neue"/>
                </a:rPr>
                <a:t>Figure 6. Successful penetration is defined by the ability to pass a guide wire through the hole.</a:t>
              </a:r>
              <a:endParaRPr lang="en-US" sz="2400" dirty="0">
                <a:latin typeface="Helvetica Neue"/>
              </a:endParaRPr>
            </a:p>
          </p:txBody>
        </p:sp>
        <p:grpSp>
          <p:nvGrpSpPr>
            <p:cNvPr id="103" name="Group 88"/>
            <p:cNvGrpSpPr/>
            <p:nvPr/>
          </p:nvGrpSpPr>
          <p:grpSpPr>
            <a:xfrm>
              <a:off x="1183948" y="18094271"/>
              <a:ext cx="24647853" cy="13835077"/>
              <a:chOff x="1183948" y="18094271"/>
              <a:chExt cx="24647853" cy="13835077"/>
            </a:xfrm>
          </p:grpSpPr>
          <p:sp>
            <p:nvSpPr>
              <p:cNvPr id="108" name="TextBox 84"/>
              <p:cNvSpPr txBox="1">
                <a:spLocks noChangeArrowheads="1"/>
              </p:cNvSpPr>
              <p:nvPr/>
            </p:nvSpPr>
            <p:spPr bwMode="auto">
              <a:xfrm>
                <a:off x="5791200" y="18094271"/>
                <a:ext cx="15163800" cy="173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4400" b="1" dirty="0">
                    <a:latin typeface="Helvetica Neue"/>
                  </a:rPr>
                  <a:t>Puncture Testing</a:t>
                </a:r>
              </a:p>
              <a:p>
                <a:pPr algn="ctr"/>
                <a:endParaRPr lang="en-US" sz="5400" dirty="0"/>
              </a:p>
            </p:txBody>
          </p:sp>
          <p:grpSp>
            <p:nvGrpSpPr>
              <p:cNvPr id="109" name="Group 83"/>
              <p:cNvGrpSpPr/>
              <p:nvPr/>
            </p:nvGrpSpPr>
            <p:grpSpPr>
              <a:xfrm>
                <a:off x="1183948" y="18230182"/>
                <a:ext cx="24647853" cy="13699166"/>
                <a:chOff x="1183948" y="18458782"/>
                <a:chExt cx="24647853" cy="13699166"/>
              </a:xfrm>
            </p:grpSpPr>
            <p:sp>
              <p:nvSpPr>
                <p:cNvPr id="110" name="TextBox 85"/>
                <p:cNvSpPr txBox="1">
                  <a:spLocks noChangeArrowheads="1"/>
                </p:cNvSpPr>
                <p:nvPr/>
              </p:nvSpPr>
              <p:spPr bwMode="auto">
                <a:xfrm>
                  <a:off x="8153400" y="25736367"/>
                  <a:ext cx="10896600" cy="4052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182880">
                  <a:spAutoFit/>
                </a:bodyPr>
                <a:lstStyle/>
                <a:p>
                  <a:pPr marL="249238" indent="-249238">
                    <a:spcAft>
                      <a:spcPts val="1800"/>
                    </a:spcAft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Changes in motor current used to control depth of needle penetration (Fig. 7)</a:t>
                  </a:r>
                </a:p>
                <a:p>
                  <a:pPr marL="249238" indent="-249238">
                    <a:spcAft>
                      <a:spcPts val="1800"/>
                    </a:spcAft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Contact with graft wall stalls the motor, increasing motor current (Fig. 8 A)</a:t>
                  </a:r>
                </a:p>
                <a:p>
                  <a:pPr marL="249238" indent="-249238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Post-puncture, current decreases and triggers </a:t>
                  </a:r>
                  <a:r>
                    <a:rPr lang="en-US" sz="3600" dirty="0" err="1" smtClean="0">
                      <a:latin typeface="Helvetica Neue"/>
                    </a:rPr>
                    <a:t>LabVIEW</a:t>
                  </a:r>
                  <a:r>
                    <a:rPr lang="en-US" sz="3600" dirty="0" smtClean="0">
                      <a:latin typeface="Helvetica Neue"/>
                    </a:rPr>
                    <a:t> program to stop motor (Fig. 8 B,C)</a:t>
                  </a:r>
                  <a:endParaRPr lang="en-US" sz="3600" dirty="0">
                    <a:latin typeface="Helvetica Neue"/>
                  </a:endParaRPr>
                </a:p>
              </p:txBody>
            </p:sp>
            <p:pic>
              <p:nvPicPr>
                <p:cNvPr id="111" name="Picture 35" descr="Still 1.jpeg"/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9811999" y="18458783"/>
                  <a:ext cx="5638800" cy="4900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" name="Picture 5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286001" y="18458782"/>
                  <a:ext cx="4648200" cy="49050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3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8001000" y="19436343"/>
                  <a:ext cx="11125200" cy="1477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 Open </a:t>
                  </a:r>
                  <a:r>
                    <a:rPr lang="en-US" sz="3600" dirty="0">
                      <a:latin typeface="Helvetica Neue"/>
                    </a:rPr>
                    <a:t>catheter tip </a:t>
                  </a:r>
                  <a:r>
                    <a:rPr lang="en-US" sz="3600" dirty="0" smtClean="0">
                      <a:latin typeface="Helvetica Neue"/>
                    </a:rPr>
                    <a:t>is aligned against the graft wall </a:t>
                  </a:r>
                </a:p>
                <a:p>
                  <a:pPr>
                    <a:spcBef>
                      <a:spcPct val="50000"/>
                    </a:spcBef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 Dilator-needle is housed inside the catheter  (Fig. 5)</a:t>
                  </a:r>
                  <a:endParaRPr lang="en-US" sz="3600" dirty="0">
                    <a:latin typeface="Helvetica Neue"/>
                  </a:endParaRPr>
                </a:p>
              </p:txBody>
            </p:sp>
            <p:sp>
              <p:nvSpPr>
                <p:cNvPr id="114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7924800" y="21874743"/>
                  <a:ext cx="10744200" cy="14773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 Dilator-needle is </a:t>
                  </a:r>
                  <a:r>
                    <a:rPr lang="en-US" sz="3600" dirty="0">
                      <a:latin typeface="Helvetica Neue"/>
                    </a:rPr>
                    <a:t>pushed from the proximal end </a:t>
                  </a:r>
                  <a:endParaRPr lang="en-US" sz="3600" dirty="0" smtClean="0">
                    <a:latin typeface="Helvetica Neue"/>
                  </a:endParaRPr>
                </a:p>
                <a:p>
                  <a:pPr>
                    <a:spcBef>
                      <a:spcPct val="50000"/>
                    </a:spcBef>
                    <a:buFont typeface="Arial" pitchFamily="34" charset="0"/>
                    <a:buChar char="•"/>
                  </a:pPr>
                  <a:r>
                    <a:rPr lang="en-US" sz="3600" dirty="0" smtClean="0">
                      <a:latin typeface="Helvetica Neue"/>
                    </a:rPr>
                    <a:t> Graft penetration success rate ~80% (Fig. 6)</a:t>
                  </a:r>
                  <a:endParaRPr lang="en-US" sz="3600" dirty="0">
                    <a:latin typeface="Helvetica Neue"/>
                  </a:endParaRPr>
                </a:p>
              </p:txBody>
            </p:sp>
            <p:sp>
              <p:nvSpPr>
                <p:cNvPr id="115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842298" y="23317201"/>
                  <a:ext cx="5590787" cy="914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en-US" sz="2400" dirty="0" smtClean="0">
                      <a:latin typeface="Helvetica Neue"/>
                    </a:rPr>
                    <a:t>Figure 5.  Catheter is shown making a turn of ~90</a:t>
                  </a:r>
                  <a:r>
                    <a:rPr lang="en-US" sz="2400" baseline="30000" dirty="0" smtClean="0">
                      <a:latin typeface="Helvetica Neue"/>
                    </a:rPr>
                    <a:t>o</a:t>
                  </a:r>
                  <a:r>
                    <a:rPr lang="en-US" sz="2400" dirty="0" smtClean="0">
                      <a:latin typeface="Helvetica Neue"/>
                    </a:rPr>
                    <a:t> toward </a:t>
                  </a:r>
                  <a:r>
                    <a:rPr lang="en-US" sz="2400" dirty="0">
                      <a:latin typeface="Helvetica Neue"/>
                    </a:rPr>
                    <a:t>the </a:t>
                  </a:r>
                  <a:r>
                    <a:rPr lang="en-US" sz="2400" dirty="0" smtClean="0">
                      <a:latin typeface="Helvetica Neue"/>
                    </a:rPr>
                    <a:t>wall of the graft.</a:t>
                  </a:r>
                  <a:endParaRPr lang="en-US" sz="2400" dirty="0">
                    <a:latin typeface="Helvetica Neue"/>
                  </a:endParaRPr>
                </a:p>
              </p:txBody>
            </p:sp>
            <p:sp>
              <p:nvSpPr>
                <p:cNvPr id="116" name="AutoShape 63"/>
                <p:cNvSpPr>
                  <a:spLocks noChangeArrowheads="1"/>
                </p:cNvSpPr>
                <p:nvPr/>
              </p:nvSpPr>
              <p:spPr bwMode="auto">
                <a:xfrm>
                  <a:off x="8915400" y="21188943"/>
                  <a:ext cx="8991600" cy="457200"/>
                </a:xfrm>
                <a:prstGeom prst="rightArrow">
                  <a:avLst>
                    <a:gd name="adj1" fmla="val 50000"/>
                    <a:gd name="adj2" fmla="val 491667"/>
                  </a:avLst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17" name="Picture 64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295400" y="24936904"/>
                  <a:ext cx="6476999" cy="4724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8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183948" y="29577304"/>
                  <a:ext cx="6934200" cy="21340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en-US" sz="2400" dirty="0" smtClean="0">
                      <a:latin typeface="Helvetica Neue"/>
                    </a:rPr>
                    <a:t>Figure 7. National </a:t>
                  </a:r>
                  <a:r>
                    <a:rPr lang="en-US" sz="2400" dirty="0">
                      <a:latin typeface="Helvetica Neue"/>
                    </a:rPr>
                    <a:t>Instruments </a:t>
                  </a:r>
                  <a:r>
                    <a:rPr lang="en-US" sz="2400" dirty="0" err="1">
                      <a:latin typeface="Helvetica Neue"/>
                    </a:rPr>
                    <a:t>CompactRIO</a:t>
                  </a:r>
                  <a:r>
                    <a:rPr lang="en-US" sz="2400" dirty="0">
                      <a:latin typeface="Helvetica Neue"/>
                    </a:rPr>
                    <a:t> </a:t>
                  </a:r>
                  <a:r>
                    <a:rPr lang="en-US" sz="2400" dirty="0" smtClean="0">
                      <a:latin typeface="Helvetica Neue"/>
                    </a:rPr>
                    <a:t> system is </a:t>
                  </a:r>
                  <a:r>
                    <a:rPr lang="en-US" sz="2400" dirty="0">
                      <a:latin typeface="Helvetica Neue"/>
                    </a:rPr>
                    <a:t>used </a:t>
                  </a:r>
                  <a:r>
                    <a:rPr lang="en-US" sz="2400" dirty="0" smtClean="0">
                      <a:latin typeface="Helvetica Neue"/>
                    </a:rPr>
                    <a:t>to communicate between the computer and  the motor.  It acquired signal from the motor (e.g. current) and translated </a:t>
                  </a:r>
                  <a:r>
                    <a:rPr lang="en-US" sz="2400" dirty="0" err="1" smtClean="0">
                      <a:latin typeface="Helvetica Neue"/>
                    </a:rPr>
                    <a:t>LabVIEW</a:t>
                  </a:r>
                  <a:r>
                    <a:rPr lang="en-US" sz="2400" dirty="0" smtClean="0">
                      <a:latin typeface="Helvetica Neue"/>
                    </a:rPr>
                    <a:t> commands to the motor (e.g. stopping the motor).</a:t>
                  </a:r>
                  <a:endParaRPr lang="en-US" sz="2400" dirty="0">
                    <a:latin typeface="Helvetica Neue"/>
                  </a:endParaRPr>
                </a:p>
              </p:txBody>
            </p:sp>
            <p:sp>
              <p:nvSpPr>
                <p:cNvPr id="119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9420884" y="29820667"/>
                  <a:ext cx="6410917" cy="23372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0"/>
                    </a:spcBef>
                  </a:pPr>
                  <a:r>
                    <a:rPr lang="en-US" sz="2400" dirty="0" smtClean="0">
                      <a:latin typeface="Helvetica Neue"/>
                    </a:rPr>
                    <a:t>Figure 8. A) Increase in current corresponding with initial encounter with stent graft wall. </a:t>
                  </a:r>
                </a:p>
                <a:p>
                  <a:pPr algn="just">
                    <a:spcBef>
                      <a:spcPts val="0"/>
                    </a:spcBef>
                  </a:pPr>
                  <a:r>
                    <a:rPr lang="en-US" sz="2400" dirty="0" smtClean="0">
                      <a:latin typeface="Helvetica Neue"/>
                    </a:rPr>
                    <a:t>B) Current drop when stent graft is punctured.  C) Motor is stopped.</a:t>
                  </a:r>
                </a:p>
                <a:p>
                  <a:pPr>
                    <a:spcBef>
                      <a:spcPct val="50000"/>
                    </a:spcBef>
                  </a:pPr>
                  <a:endParaRPr lang="en-US" sz="2400" dirty="0">
                    <a:latin typeface="Helvetica Neue"/>
                  </a:endParaRPr>
                </a:p>
              </p:txBody>
            </p:sp>
            <p:sp>
              <p:nvSpPr>
                <p:cNvPr id="120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6172200" y="24667979"/>
                  <a:ext cx="14020800" cy="16818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4400" b="1" dirty="0">
                      <a:latin typeface="Helvetica Neue"/>
                    </a:rPr>
                    <a:t>Depth Control</a:t>
                  </a:r>
                </a:p>
                <a:p>
                  <a:pPr algn="ctr"/>
                  <a:endParaRPr lang="en-US" sz="5400" dirty="0"/>
                </a:p>
              </p:txBody>
            </p:sp>
            <p:grpSp>
              <p:nvGrpSpPr>
                <p:cNvPr id="121" name="Group 81"/>
                <p:cNvGrpSpPr/>
                <p:nvPr/>
              </p:nvGrpSpPr>
              <p:grpSpPr>
                <a:xfrm>
                  <a:off x="21843358" y="25554143"/>
                  <a:ext cx="2924212" cy="2344711"/>
                  <a:chOff x="20421600" y="25984200"/>
                  <a:chExt cx="3657600" cy="2716887"/>
                </a:xfrm>
              </p:grpSpPr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20421600" y="26365200"/>
                    <a:ext cx="9144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A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22174200" y="25984200"/>
                    <a:ext cx="9144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B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" name="TextBox 124"/>
                  <p:cNvSpPr txBox="1"/>
                  <p:nvPr/>
                </p:nvSpPr>
                <p:spPr>
                  <a:xfrm>
                    <a:off x="23164800" y="28270200"/>
                    <a:ext cx="914400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C</a:t>
                    </a:r>
                  </a:p>
                </p:txBody>
              </p:sp>
            </p:grpSp>
          </p:grpSp>
        </p:grpSp>
        <p:sp>
          <p:nvSpPr>
            <p:cNvPr id="104" name="TextBox 103"/>
            <p:cNvSpPr txBox="1"/>
            <p:nvPr/>
          </p:nvSpPr>
          <p:spPr>
            <a:xfrm>
              <a:off x="22250400" y="22124313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Neue"/>
                </a:rPr>
                <a:t>Guide wire</a:t>
              </a:r>
              <a:endParaRPr lang="en-US" sz="2400" dirty="0">
                <a:latin typeface="Helvetica Neue"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 rot="16200000" flipH="1">
              <a:off x="22212300" y="21450300"/>
              <a:ext cx="838200" cy="76200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23088600" y="21412200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Helvetica Neue"/>
                </a:rPr>
                <a:t>Needle tip</a:t>
              </a:r>
              <a:endParaRPr lang="en-US" sz="2400" dirty="0">
                <a:latin typeface="Helvetica Neue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22783800" y="20574000"/>
              <a:ext cx="1219200" cy="91440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541380" y="3791115"/>
            <a:ext cx="17797810" cy="14822426"/>
            <a:chOff x="609600" y="3810000"/>
            <a:chExt cx="17797810" cy="13639800"/>
          </a:xfrm>
          <a:effectLst>
            <a:outerShdw dist="254000" dir="2700000" algn="tl" rotWithShape="0">
              <a:prstClr val="black">
                <a:alpha val="50000"/>
              </a:prstClr>
            </a:outerShdw>
          </a:effectLst>
        </p:grpSpPr>
        <p:grpSp>
          <p:nvGrpSpPr>
            <p:cNvPr id="76" name="Group 84"/>
            <p:cNvGrpSpPr/>
            <p:nvPr/>
          </p:nvGrpSpPr>
          <p:grpSpPr>
            <a:xfrm>
              <a:off x="609600" y="3810000"/>
              <a:ext cx="17797810" cy="13639800"/>
              <a:chOff x="609600" y="3810000"/>
              <a:chExt cx="17797810" cy="13639800"/>
            </a:xfrm>
          </p:grpSpPr>
          <p:grpSp>
            <p:nvGrpSpPr>
              <p:cNvPr id="78" name="Group 76"/>
              <p:cNvGrpSpPr/>
              <p:nvPr/>
            </p:nvGrpSpPr>
            <p:grpSpPr>
              <a:xfrm>
                <a:off x="609600" y="3810000"/>
                <a:ext cx="17797810" cy="13639800"/>
                <a:chOff x="609600" y="3810000"/>
                <a:chExt cx="17797810" cy="13639800"/>
              </a:xfrm>
            </p:grpSpPr>
            <p:grpSp>
              <p:nvGrpSpPr>
                <p:cNvPr id="81" name="Group 78"/>
                <p:cNvGrpSpPr/>
                <p:nvPr/>
              </p:nvGrpSpPr>
              <p:grpSpPr>
                <a:xfrm>
                  <a:off x="609600" y="3810000"/>
                  <a:ext cx="17449800" cy="13639800"/>
                  <a:chOff x="533401" y="3810000"/>
                  <a:chExt cx="17449800" cy="13639800"/>
                </a:xfrm>
              </p:grpSpPr>
              <p:sp>
                <p:nvSpPr>
                  <p:cNvPr id="83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533401" y="3810000"/>
                    <a:ext cx="17449800" cy="136398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dirty="0">
                      <a:latin typeface="+mj-lt"/>
                      <a:cs typeface="+mn-cs"/>
                    </a:endParaRPr>
                  </a:p>
                </p:txBody>
              </p:sp>
              <p:pic>
                <p:nvPicPr>
                  <p:cNvPr id="84" name="Picture 3" descr="U:\Desktop\Senior Design\Intrarenal AAA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11430001" y="7924800"/>
                    <a:ext cx="6096000" cy="922020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5" name="Text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4400" y="4277897"/>
                    <a:ext cx="16687800" cy="60543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271463" indent="-271463" algn="just">
                      <a:spcAft>
                        <a:spcPts val="1200"/>
                      </a:spcAft>
                    </a:pPr>
                    <a:r>
                      <a:rPr lang="en-US" sz="4400" b="1" dirty="0" smtClean="0">
                        <a:latin typeface="Helvetica Neue"/>
                      </a:rPr>
                      <a:t>Problem: No Minimally </a:t>
                    </a:r>
                    <a:r>
                      <a:rPr lang="en-US" sz="4400" b="1" dirty="0">
                        <a:latin typeface="Helvetica Neue"/>
                      </a:rPr>
                      <a:t>Invasive Treatment for </a:t>
                    </a:r>
                    <a:r>
                      <a:rPr lang="en-US" sz="4400" b="1" dirty="0" err="1">
                        <a:latin typeface="Helvetica Neue"/>
                      </a:rPr>
                      <a:t>Intrarenal</a:t>
                    </a:r>
                    <a:r>
                      <a:rPr lang="en-US" sz="4400" b="1" dirty="0">
                        <a:latin typeface="Helvetica Neue"/>
                      </a:rPr>
                      <a:t> </a:t>
                    </a:r>
                    <a:r>
                      <a:rPr lang="en-US" sz="4400" b="1" dirty="0" smtClean="0">
                        <a:latin typeface="Helvetica Neue"/>
                      </a:rPr>
                      <a:t>AAAs</a:t>
                    </a:r>
                  </a:p>
                  <a:p>
                    <a:pPr marL="271463" indent="-271463" algn="just">
                      <a:spcAft>
                        <a:spcPts val="600"/>
                      </a:spcAft>
                    </a:pPr>
                    <a:endParaRPr lang="en-US" sz="300" b="1" dirty="0">
                      <a:latin typeface="Helvetica Neue"/>
                    </a:endParaRPr>
                  </a:p>
                  <a:p>
                    <a:pPr marL="271463" indent="-271463" algn="just">
                      <a:spcAft>
                        <a:spcPts val="12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Abdominal Aortic Aneurysm (AAA) is a bulge in the abdominal artery</a:t>
                    </a:r>
                  </a:p>
                  <a:p>
                    <a:pPr marL="271463" indent="-271463" algn="just">
                      <a:spcAft>
                        <a:spcPts val="12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Minimally invasive treatment uses catheter insertion of stent graft into aneurysm</a:t>
                    </a:r>
                  </a:p>
                  <a:p>
                    <a:pPr marL="271463" indent="-271463" algn="just">
                      <a:spcAft>
                        <a:spcPts val="1200"/>
                      </a:spcAft>
                      <a:buFont typeface="Arial" charset="0"/>
                      <a:buChar char="•"/>
                    </a:pPr>
                    <a:r>
                      <a:rPr lang="en-US" sz="3600" dirty="0" err="1" smtClean="0">
                        <a:latin typeface="Helvetica Neue"/>
                      </a:rPr>
                      <a:t>Intrarenal</a:t>
                    </a:r>
                    <a:r>
                      <a:rPr lang="en-US" sz="3600" dirty="0" smtClean="0">
                        <a:latin typeface="Helvetica Neue"/>
                      </a:rPr>
                      <a:t> AAAs are at located the branching of renal arteries (Fig. 1)</a:t>
                    </a:r>
                  </a:p>
                  <a:p>
                    <a:pPr marL="742950" lvl="1" indent="-285750" algn="just">
                      <a:spcAft>
                        <a:spcPts val="12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Inserted stent graft would block blood flow to the kidneys </a:t>
                    </a:r>
                  </a:p>
                  <a:p>
                    <a:pPr marL="728663" lvl="1" indent="-271463" algn="just">
                      <a:spcAft>
                        <a:spcPts val="6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Only available treatment is high-risk open surgery</a:t>
                    </a:r>
                    <a:endParaRPr lang="en-US" sz="3400" dirty="0" smtClean="0">
                      <a:latin typeface="Helvetica Neue"/>
                    </a:endParaRPr>
                  </a:p>
                  <a:p>
                    <a:pPr marL="271463" indent="-271463">
                      <a:spcAft>
                        <a:spcPts val="1200"/>
                      </a:spcAft>
                      <a:buFont typeface="Arial" charset="0"/>
                      <a:buChar char="•"/>
                    </a:pPr>
                    <a:endParaRPr lang="en-US" sz="3600" dirty="0" smtClean="0">
                      <a:latin typeface="Helvetica Neue"/>
                    </a:endParaRPr>
                  </a:p>
                  <a:p>
                    <a:pPr marL="271463" indent="-271463">
                      <a:spcAft>
                        <a:spcPts val="600"/>
                      </a:spcAft>
                      <a:buFont typeface="Arial" charset="0"/>
                      <a:buChar char="•"/>
                    </a:pPr>
                    <a:endParaRPr lang="en-US" sz="3400" dirty="0">
                      <a:latin typeface="Helvetica Neue"/>
                    </a:endParaRPr>
                  </a:p>
                  <a:p>
                    <a:pPr marL="271463" indent="-271463">
                      <a:spcAft>
                        <a:spcPts val="600"/>
                      </a:spcAft>
                    </a:pPr>
                    <a:endParaRPr lang="en-US" sz="4400" dirty="0">
                      <a:latin typeface="Helvetica Neue"/>
                    </a:endParaRPr>
                  </a:p>
                </p:txBody>
              </p:sp>
              <p:sp>
                <p:nvSpPr>
                  <p:cNvPr id="86" name="Text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201" y="9422785"/>
                    <a:ext cx="10896600" cy="69151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338138" indent="-338138">
                      <a:spcAft>
                        <a:spcPts val="1800"/>
                      </a:spcAft>
                    </a:pPr>
                    <a:r>
                      <a:rPr lang="en-US" sz="4400" b="1" dirty="0" smtClean="0">
                        <a:latin typeface="Helvetica Neue"/>
                      </a:rPr>
                      <a:t>Design Objectives</a:t>
                    </a:r>
                  </a:p>
                  <a:p>
                    <a:pPr marL="338138" indent="-338138">
                      <a:spcAft>
                        <a:spcPts val="1800"/>
                      </a:spcAft>
                    </a:pPr>
                    <a:endParaRPr lang="en-US" sz="300" b="1" dirty="0">
                      <a:latin typeface="Helvetica Neue"/>
                    </a:endParaRP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Create holes, or fenestrations, during surgery following the insertion of the stent graft</a:t>
                    </a:r>
                    <a:endParaRPr lang="en-US" sz="3600" dirty="0">
                      <a:latin typeface="Helvetica Neue"/>
                    </a:endParaRP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Accurate placement of the holes, assisted by 3D imaging and Hansen robotic catheter system</a:t>
                    </a: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Suitable for stent grafts of various materials</a:t>
                    </a: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Prevent vascular damage from </a:t>
                    </a:r>
                    <a:r>
                      <a:rPr lang="en-US" sz="3600" dirty="0" err="1" smtClean="0">
                        <a:latin typeface="Helvetica Neue"/>
                      </a:rPr>
                      <a:t>overpenetration</a:t>
                    </a:r>
                    <a:r>
                      <a:rPr lang="en-US" sz="3600" dirty="0" smtClean="0">
                        <a:latin typeface="Helvetica Neue"/>
                      </a:rPr>
                      <a:t> of the cutting tip</a:t>
                    </a: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r>
                      <a:rPr lang="en-US" sz="3600" dirty="0" smtClean="0">
                        <a:latin typeface="Helvetica Neue"/>
                      </a:rPr>
                      <a:t>Holes can be expanded to restore renal blood flow </a:t>
                    </a:r>
                  </a:p>
                  <a:p>
                    <a:pPr marL="338138" indent="-338138">
                      <a:spcAft>
                        <a:spcPts val="1800"/>
                      </a:spcAft>
                      <a:buFont typeface="Arial" charset="0"/>
                      <a:buChar char="•"/>
                    </a:pPr>
                    <a:endParaRPr lang="en-US" sz="3600" dirty="0">
                      <a:latin typeface="Helvetica Neue"/>
                    </a:endParaRPr>
                  </a:p>
                </p:txBody>
              </p:sp>
            </p:grpSp>
            <p:sp>
              <p:nvSpPr>
                <p:cNvPr id="82" name="TextBox 81"/>
                <p:cNvSpPr txBox="1"/>
                <p:nvPr/>
              </p:nvSpPr>
              <p:spPr>
                <a:xfrm>
                  <a:off x="16578610" y="12293929"/>
                  <a:ext cx="18288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latin typeface="Helvetica Neue"/>
                    </a:rPr>
                    <a:t>Kidney</a:t>
                  </a:r>
                  <a:endParaRPr lang="en-US" sz="2400" b="1" dirty="0">
                    <a:latin typeface="Helvetica Neue"/>
                  </a:endParaRPr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15757465" y="13013817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Helvetica Neue"/>
                  </a:rPr>
                  <a:t>Renal Artery</a:t>
                </a:r>
                <a:endParaRPr lang="en-US" sz="2400" b="1" dirty="0">
                  <a:latin typeface="Helvetica Neue"/>
                </a:endParaRP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 rot="16200000" flipV="1">
              <a:off x="14935200" y="11582400"/>
              <a:ext cx="2590800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/>
          <p:cNvSpPr txBox="1"/>
          <p:nvPr/>
        </p:nvSpPr>
        <p:spPr>
          <a:xfrm>
            <a:off x="12268200" y="16916399"/>
            <a:ext cx="5562600" cy="14661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just"/>
            <a:r>
              <a:rPr lang="en-US" sz="2400" dirty="0" smtClean="0">
                <a:latin typeface="Helvetica Neue"/>
              </a:rPr>
              <a:t>Figure 1. Concept drawing of </a:t>
            </a:r>
            <a:r>
              <a:rPr lang="en-US" sz="2400" dirty="0" err="1" smtClean="0">
                <a:latin typeface="Helvetica Neue"/>
              </a:rPr>
              <a:t>intrarenal</a:t>
            </a:r>
            <a:r>
              <a:rPr lang="en-US" sz="2400" dirty="0" smtClean="0">
                <a:latin typeface="Helvetica Neue"/>
              </a:rPr>
              <a:t> AAA with inserted stent graft.</a:t>
            </a:r>
            <a:endParaRPr lang="en-US" sz="2400" dirty="0">
              <a:latin typeface="Helvetica Neue"/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18364200" y="3791115"/>
            <a:ext cx="24707193" cy="14822426"/>
            <a:chOff x="18364200" y="3886200"/>
            <a:chExt cx="24477714" cy="13569127"/>
          </a:xfrm>
          <a:effectLst>
            <a:outerShdw dist="254000" dir="2700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grpSpPr>
        <p:grpSp>
          <p:nvGrpSpPr>
            <p:cNvPr id="159" name="Group 38"/>
            <p:cNvGrpSpPr/>
            <p:nvPr/>
          </p:nvGrpSpPr>
          <p:grpSpPr>
            <a:xfrm>
              <a:off x="18364200" y="3886200"/>
              <a:ext cx="24477714" cy="13569127"/>
              <a:chOff x="18364200" y="3886200"/>
              <a:chExt cx="24477714" cy="13569127"/>
            </a:xfrm>
          </p:grpSpPr>
          <p:grpSp>
            <p:nvGrpSpPr>
              <p:cNvPr id="169" name="Group 36"/>
              <p:cNvGrpSpPr/>
              <p:nvPr/>
            </p:nvGrpSpPr>
            <p:grpSpPr>
              <a:xfrm>
                <a:off x="18364200" y="3886200"/>
                <a:ext cx="23774400" cy="13569127"/>
                <a:chOff x="18364200" y="3886200"/>
                <a:chExt cx="23774400" cy="13569127"/>
              </a:xfrm>
            </p:grpSpPr>
            <p:sp>
              <p:nvSpPr>
                <p:cNvPr id="17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364200" y="3886200"/>
                  <a:ext cx="23774400" cy="1356912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grpSp>
              <p:nvGrpSpPr>
                <p:cNvPr id="178" name="Group 35"/>
                <p:cNvGrpSpPr/>
                <p:nvPr/>
              </p:nvGrpSpPr>
              <p:grpSpPr>
                <a:xfrm>
                  <a:off x="19050000" y="4343400"/>
                  <a:ext cx="22860000" cy="13092694"/>
                  <a:chOff x="19050000" y="4343400"/>
                  <a:chExt cx="22860000" cy="13092694"/>
                </a:xfrm>
              </p:grpSpPr>
              <p:pic>
                <p:nvPicPr>
                  <p:cNvPr id="180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/>
                  <a:srcRect t="30115" r="11577" b="19460"/>
                  <a:stretch>
                    <a:fillRect/>
                  </a:stretch>
                </p:blipFill>
                <p:spPr bwMode="auto">
                  <a:xfrm>
                    <a:off x="35890200" y="13917695"/>
                    <a:ext cx="5522913" cy="2362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81" name="Group 34"/>
                  <p:cNvGrpSpPr/>
                  <p:nvPr/>
                </p:nvGrpSpPr>
                <p:grpSpPr>
                  <a:xfrm>
                    <a:off x="19050000" y="4343400"/>
                    <a:ext cx="22860000" cy="8647376"/>
                    <a:chOff x="19050000" y="4343400"/>
                    <a:chExt cx="22860000" cy="8647376"/>
                  </a:xfrm>
                </p:grpSpPr>
                <p:sp>
                  <p:nvSpPr>
                    <p:cNvPr id="184" name="TextBox 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126200" y="10574948"/>
                      <a:ext cx="3534966" cy="236924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800" b="1" dirty="0">
                          <a:latin typeface="Helvetica Neue"/>
                        </a:rPr>
                        <a:t>Linear Actuator</a:t>
                      </a:r>
                    </a:p>
                    <a:p>
                      <a:pPr algn="just"/>
                      <a:r>
                        <a:rPr lang="en-US" dirty="0">
                          <a:latin typeface="Helvetica Neue"/>
                        </a:rPr>
                        <a:t>Computer-controlled motor system that pushes the </a:t>
                      </a:r>
                      <a:r>
                        <a:rPr lang="en-US" dirty="0" err="1" smtClean="0">
                          <a:latin typeface="Helvetica Neue"/>
                        </a:rPr>
                        <a:t>Fenestrator</a:t>
                      </a:r>
                      <a:r>
                        <a:rPr lang="en-US" dirty="0" smtClean="0">
                          <a:latin typeface="Helvetica Neue"/>
                        </a:rPr>
                        <a:t> tip forward</a:t>
                      </a:r>
                      <a:r>
                        <a:rPr lang="en-US" dirty="0">
                          <a:latin typeface="Helvetica Neue"/>
                        </a:rPr>
                        <a:t>.  When the stent graft has been penetrated, </a:t>
                      </a:r>
                      <a:r>
                        <a:rPr lang="en-US" dirty="0" smtClean="0">
                          <a:latin typeface="Helvetica Neue"/>
                        </a:rPr>
                        <a:t>the </a:t>
                      </a:r>
                      <a:r>
                        <a:rPr lang="en-US" dirty="0">
                          <a:latin typeface="Helvetica Neue"/>
                        </a:rPr>
                        <a:t>motor stops.</a:t>
                      </a:r>
                    </a:p>
                  </p:txBody>
                </p:sp>
                <p:sp>
                  <p:nvSpPr>
                    <p:cNvPr id="185" name="TextBox 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241000" y="10462398"/>
                      <a:ext cx="3810000" cy="21408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800" b="1" dirty="0">
                          <a:latin typeface="Helvetica Neue"/>
                        </a:rPr>
                        <a:t>Hansen </a:t>
                      </a:r>
                      <a:r>
                        <a:rPr lang="en-US" sz="2800" b="1" dirty="0" smtClean="0">
                          <a:latin typeface="Helvetica Neue"/>
                        </a:rPr>
                        <a:t>Artisan Robotic Catheter</a:t>
                      </a:r>
                      <a:endParaRPr lang="en-US" sz="2800" b="1" dirty="0">
                        <a:latin typeface="Helvetica Neue"/>
                      </a:endParaRPr>
                    </a:p>
                    <a:p>
                      <a:pPr algn="just"/>
                      <a:r>
                        <a:rPr lang="en-US" dirty="0">
                          <a:latin typeface="Helvetica Neue"/>
                        </a:rPr>
                        <a:t>Surgeon-controlled robot that houses the </a:t>
                      </a:r>
                      <a:r>
                        <a:rPr lang="en-US" dirty="0" err="1" smtClean="0">
                          <a:latin typeface="Helvetica Neue"/>
                        </a:rPr>
                        <a:t>Fenestrator</a:t>
                      </a:r>
                      <a:r>
                        <a:rPr lang="en-US" dirty="0" smtClean="0">
                          <a:latin typeface="Helvetica Neue"/>
                        </a:rPr>
                        <a:t>  tube and </a:t>
                      </a:r>
                      <a:r>
                        <a:rPr lang="en-US" dirty="0">
                          <a:latin typeface="Helvetica Neue"/>
                        </a:rPr>
                        <a:t>controls its position and direction within the </a:t>
                      </a:r>
                      <a:r>
                        <a:rPr lang="en-US" dirty="0" smtClean="0">
                          <a:latin typeface="Helvetica Neue"/>
                        </a:rPr>
                        <a:t>graft.</a:t>
                      </a:r>
                      <a:endParaRPr lang="en-US" dirty="0">
                        <a:latin typeface="Helvetica Neue"/>
                      </a:endParaRPr>
                    </a:p>
                  </p:txBody>
                </p:sp>
                <p:grpSp>
                  <p:nvGrpSpPr>
                    <p:cNvPr id="187" name="Group 33"/>
                    <p:cNvGrpSpPr/>
                    <p:nvPr/>
                  </p:nvGrpSpPr>
                  <p:grpSpPr>
                    <a:xfrm>
                      <a:off x="19050000" y="4343400"/>
                      <a:ext cx="22860000" cy="8647376"/>
                      <a:chOff x="19050000" y="4343400"/>
                      <a:chExt cx="22860000" cy="8647376"/>
                    </a:xfrm>
                  </p:grpSpPr>
                  <p:pic>
                    <p:nvPicPr>
                      <p:cNvPr id="188" name="Picture 3" descr="U:\Desktop\Senior Design\CAD Drawings\Fenestration Concept\Final Design Concept 4-6-2011\Complete Assembly\Complete Assembly on Paint 4-7-2011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9400" y="4800600"/>
                        <a:ext cx="8449887" cy="8190176"/>
                      </a:xfrm>
                      <a:prstGeom prst="rect">
                        <a:avLst/>
                      </a:prstGeom>
                      <a:noFill/>
                    </p:spPr>
                  </p:pic>
                  <p:sp>
                    <p:nvSpPr>
                      <p:cNvPr id="189" name="TextBox 6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203400" y="10482615"/>
                        <a:ext cx="3088578" cy="214088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sz="2800" b="1" dirty="0" smtClean="0">
                            <a:latin typeface="Helvetica Neue"/>
                          </a:rPr>
                          <a:t>Simulated Vessel</a:t>
                        </a:r>
                      </a:p>
                      <a:p>
                        <a:r>
                          <a:rPr lang="en-US" sz="2800" b="1" dirty="0" smtClean="0">
                            <a:latin typeface="Helvetica Neue"/>
                          </a:rPr>
                          <a:t>and Aneurysm</a:t>
                        </a:r>
                        <a:endParaRPr lang="en-US" sz="2800" b="1" dirty="0">
                          <a:latin typeface="Helvetica Neue"/>
                        </a:endParaRPr>
                      </a:p>
                      <a:p>
                        <a:pPr algn="just" fontAlgn="auto">
                          <a:tabLst>
                            <a:tab pos="2800350" algn="l"/>
                          </a:tabLst>
                        </a:pPr>
                        <a:r>
                          <a:rPr lang="en-US" dirty="0">
                            <a:latin typeface="Helvetica Neue"/>
                          </a:rPr>
                          <a:t>Vinyl tubing </a:t>
                        </a:r>
                        <a:r>
                          <a:rPr lang="en-US" dirty="0" smtClean="0">
                            <a:latin typeface="Helvetica Neue"/>
                          </a:rPr>
                          <a:t>and a plastic jar were used to construct an aqueous testing environment.</a:t>
                        </a:r>
                        <a:endParaRPr lang="en-US" dirty="0">
                          <a:latin typeface="Helvetica Neue"/>
                        </a:endParaRPr>
                      </a:p>
                    </p:txBody>
                  </p:sp>
                  <p:sp>
                    <p:nvSpPr>
                      <p:cNvPr id="190" name="TextBox 8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050000" y="4343400"/>
                        <a:ext cx="22860000" cy="76944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spcAft>
                            <a:spcPts val="600"/>
                          </a:spcAft>
                        </a:pPr>
                        <a:r>
                          <a:rPr lang="en-US" sz="4400" b="1" dirty="0" smtClean="0">
                            <a:latin typeface="Helvetica Neue"/>
                          </a:rPr>
                          <a:t>The </a:t>
                        </a:r>
                        <a:r>
                          <a:rPr lang="en-US" sz="4400" b="1" dirty="0" err="1" smtClean="0">
                            <a:latin typeface="Helvetica Neue"/>
                          </a:rPr>
                          <a:t>Fenestrator</a:t>
                        </a:r>
                        <a:r>
                          <a:rPr lang="en-US" sz="4400" b="1" dirty="0" smtClean="0">
                            <a:latin typeface="Helvetica Neue"/>
                          </a:rPr>
                          <a:t> is a Controllable, Needled Tube that Makes Holes on a Stent Graft</a:t>
                        </a:r>
                        <a:endParaRPr lang="en-US" sz="4400" b="1" dirty="0">
                          <a:latin typeface="Helvetica Neue"/>
                        </a:endParaRPr>
                      </a:p>
                    </p:txBody>
                  </p:sp>
                  <p:sp>
                    <p:nvSpPr>
                      <p:cNvPr id="191" name="TextBox 8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115821" y="5318091"/>
                        <a:ext cx="16611600" cy="416758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spcAft>
                            <a:spcPts val="1800"/>
                          </a:spcAft>
                        </a:pPr>
                        <a:r>
                          <a:rPr lang="en-US" sz="3600" b="1" dirty="0" smtClean="0">
                            <a:latin typeface="Helvetica Neue"/>
                          </a:rPr>
                          <a:t>Implementation with Current Treatment Protocol (Fig. 3)</a:t>
                        </a:r>
                        <a:endParaRPr lang="en-US" sz="3600" dirty="0">
                          <a:latin typeface="Helvetica Neue"/>
                        </a:endParaRP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Hansen robotic catheter installs the stent graft within the aneurysm</a:t>
                        </a: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The </a:t>
                        </a:r>
                        <a:r>
                          <a:rPr lang="en-US" sz="3500" dirty="0" err="1" smtClean="0">
                            <a:latin typeface="Helvetica Neue"/>
                          </a:rPr>
                          <a:t>Fenestrator</a:t>
                        </a:r>
                        <a:r>
                          <a:rPr lang="en-US" sz="3500" dirty="0" smtClean="0">
                            <a:latin typeface="Helvetica Neue"/>
                          </a:rPr>
                          <a:t> tube is inserted into the same Hansen robotic catheter</a:t>
                        </a: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The catheter places the needle at the proper location on the stent graft</a:t>
                        </a: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The linear actuator pushes the needle against the stent graft until puncture</a:t>
                        </a: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Guide wire is passed through the newly made hole</a:t>
                        </a:r>
                      </a:p>
                      <a:p>
                        <a:pPr marL="561975" indent="-280988">
                          <a:spcAft>
                            <a:spcPts val="600"/>
                          </a:spcAft>
                          <a:buFont typeface="+mj-lt"/>
                          <a:buAutoNum type="arabicPeriod"/>
                        </a:pPr>
                        <a:r>
                          <a:rPr lang="en-US" sz="3500" dirty="0" smtClean="0">
                            <a:latin typeface="Helvetica Neue"/>
                          </a:rPr>
                          <a:t>Surgeon restores renal blood flow using the hole and the guide wire</a:t>
                        </a:r>
                      </a:p>
                    </p:txBody>
                  </p:sp>
                  <p:sp>
                    <p:nvSpPr>
                      <p:cNvPr id="192" name="TextBox 8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050000" y="9915700"/>
                        <a:ext cx="14020800" cy="61555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spcAft>
                            <a:spcPts val="600"/>
                          </a:spcAft>
                        </a:pPr>
                        <a:r>
                          <a:rPr lang="en-US" sz="3600" b="1" dirty="0" smtClean="0">
                            <a:latin typeface="Helvetica Neue"/>
                          </a:rPr>
                          <a:t>Testing in Simulated Aneurysm</a:t>
                        </a:r>
                        <a:endParaRPr lang="en-US" sz="3600" dirty="0">
                          <a:latin typeface="Helvetica Neue"/>
                        </a:endParaRPr>
                      </a:p>
                    </p:txBody>
                  </p:sp>
                </p:grpSp>
                <p:sp>
                  <p:nvSpPr>
                    <p:cNvPr id="186" name="TextBox 5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708600" y="10566589"/>
                      <a:ext cx="3505200" cy="205524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2800" b="1" dirty="0">
                          <a:latin typeface="Helvetica Neue"/>
                        </a:rPr>
                        <a:t>Stent Graft</a:t>
                      </a:r>
                    </a:p>
                    <a:p>
                      <a:pPr algn="just"/>
                      <a:r>
                        <a:rPr lang="en-US" dirty="0">
                          <a:latin typeface="Helvetica Neue"/>
                        </a:rPr>
                        <a:t>Graft bypasses blood flow through the aneurysm but blocks flow to the renal arteries. It must be fenestrated to restore flow.</a:t>
                      </a:r>
                    </a:p>
                  </p:txBody>
                </p:sp>
              </p:grpSp>
              <p:pic>
                <p:nvPicPr>
                  <p:cNvPr id="179" name="Picture 2" descr="U:\Desktop\Senior Design\Full Assembly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19126200" y="12932285"/>
                    <a:ext cx="15987195" cy="335280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8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050000" y="16230599"/>
                    <a:ext cx="15925800" cy="9419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en-US" sz="2000" b="1" dirty="0" smtClean="0">
                        <a:latin typeface="Helvetica Neue"/>
                      </a:rPr>
                      <a:t>Figure 2</a:t>
                    </a:r>
                    <a:r>
                      <a:rPr lang="en-US" sz="2000" dirty="0" smtClean="0">
                        <a:latin typeface="Helvetica Neue"/>
                      </a:rPr>
                      <a:t>: This bench-top set up was used to approximate the surgical condition and to test the effectiveness of the </a:t>
                    </a:r>
                    <a:r>
                      <a:rPr lang="en-US" sz="2000" dirty="0" err="1" smtClean="0">
                        <a:latin typeface="Helvetica Neue"/>
                      </a:rPr>
                      <a:t>Fenestrator</a:t>
                    </a:r>
                    <a:r>
                      <a:rPr lang="en-US" sz="2000" dirty="0" smtClean="0">
                        <a:latin typeface="Helvetica Neue"/>
                      </a:rPr>
                      <a:t>. Two tests were performed: 1) Assessment of the needle’s ability to make holes, and 2) Assessment of the actuator’s ability to find a measurable change in resistance against the needle during puncture. </a:t>
                    </a:r>
                    <a:endParaRPr lang="en-US" sz="2600" dirty="0">
                      <a:latin typeface="Helvetica Neue"/>
                    </a:endParaRPr>
                  </a:p>
                </p:txBody>
              </p:sp>
              <p:sp>
                <p:nvSpPr>
                  <p:cNvPr id="183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4000" y="16208656"/>
                    <a:ext cx="5726325" cy="12274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just"/>
                    <a:r>
                      <a:rPr lang="en-US" sz="2000" b="1" dirty="0" smtClean="0">
                        <a:latin typeface="Helvetica Neue"/>
                      </a:rPr>
                      <a:t>Figure 4</a:t>
                    </a:r>
                    <a:r>
                      <a:rPr lang="en-US" sz="2000" dirty="0" smtClean="0">
                        <a:latin typeface="Helvetica Neue"/>
                      </a:rPr>
                      <a:t>: Tip of the </a:t>
                    </a:r>
                    <a:r>
                      <a:rPr lang="en-US" sz="2000" dirty="0" err="1" smtClean="0">
                        <a:latin typeface="Helvetica Neue"/>
                      </a:rPr>
                      <a:t>Fenestrator</a:t>
                    </a:r>
                    <a:r>
                      <a:rPr lang="en-US" sz="2000" dirty="0" smtClean="0">
                        <a:latin typeface="Helvetica Neue"/>
                      </a:rPr>
                      <a:t> tube.  </a:t>
                    </a:r>
                    <a:r>
                      <a:rPr lang="en-US" sz="2000" dirty="0" err="1" smtClean="0">
                        <a:latin typeface="Helvetica Neue"/>
                      </a:rPr>
                      <a:t>Fenestrator</a:t>
                    </a:r>
                    <a:r>
                      <a:rPr lang="en-US" sz="2000" dirty="0" smtClean="0">
                        <a:latin typeface="Helvetica Neue"/>
                      </a:rPr>
                      <a:t> tube consists of an 18g + ¼” needle attached to a flexible tube called a dilator.   The guide wire is shown passing through the lumen.</a:t>
                    </a:r>
                  </a:p>
                </p:txBody>
              </p:sp>
            </p:grpSp>
          </p:grpSp>
          <p:sp>
            <p:nvSpPr>
              <p:cNvPr id="170" name="TextBox 39"/>
              <p:cNvSpPr txBox="1">
                <a:spLocks noChangeArrowheads="1"/>
              </p:cNvSpPr>
              <p:nvPr/>
            </p:nvSpPr>
            <p:spPr bwMode="auto">
              <a:xfrm>
                <a:off x="35814000" y="12753600"/>
                <a:ext cx="5599112" cy="941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50800" indent="-50800" algn="just"/>
                <a:r>
                  <a:rPr lang="en-US" sz="2000" b="1" dirty="0" smtClean="0">
                    <a:latin typeface="Helvetica Neue"/>
                  </a:rPr>
                  <a:t>Figure 3</a:t>
                </a:r>
                <a:r>
                  <a:rPr lang="en-US" sz="2000" dirty="0" smtClean="0">
                    <a:latin typeface="Helvetica Neue"/>
                  </a:rPr>
                  <a:t>: Concept drawing of the </a:t>
                </a:r>
                <a:r>
                  <a:rPr lang="en-US" sz="2000" dirty="0" err="1" smtClean="0">
                    <a:latin typeface="Helvetica Neue"/>
                  </a:rPr>
                  <a:t>Fenestrator</a:t>
                </a:r>
                <a:r>
                  <a:rPr lang="en-US" sz="2000" dirty="0" smtClean="0">
                    <a:latin typeface="Helvetica Neue"/>
                  </a:rPr>
                  <a:t> making a hole in a graft inserted in an </a:t>
                </a:r>
                <a:r>
                  <a:rPr lang="en-US" sz="2000" dirty="0" err="1" smtClean="0">
                    <a:latin typeface="Helvetica Neue"/>
                  </a:rPr>
                  <a:t>intraregnal</a:t>
                </a:r>
                <a:r>
                  <a:rPr lang="en-US" sz="2000" dirty="0" smtClean="0">
                    <a:latin typeface="Helvetica Neue"/>
                  </a:rPr>
                  <a:t> AAA.</a:t>
                </a:r>
              </a:p>
            </p:txBody>
          </p:sp>
          <p:sp>
            <p:nvSpPr>
              <p:cNvPr id="171" name="TextBox 39"/>
              <p:cNvSpPr txBox="1">
                <a:spLocks noChangeArrowheads="1"/>
              </p:cNvSpPr>
              <p:nvPr/>
            </p:nvSpPr>
            <p:spPr bwMode="auto">
              <a:xfrm>
                <a:off x="39395400" y="6781800"/>
                <a:ext cx="1828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085850" indent="-1085850"/>
                <a:r>
                  <a:rPr lang="en-US" sz="2000" b="1" dirty="0" smtClean="0">
                    <a:latin typeface="Helvetica Neue"/>
                  </a:rPr>
                  <a:t>1. Stent Graft</a:t>
                </a:r>
                <a:endParaRPr lang="en-US" sz="2000" dirty="0" smtClean="0">
                  <a:latin typeface="Helvetica Neue"/>
                </a:endParaRPr>
              </a:p>
            </p:txBody>
          </p:sp>
          <p:sp>
            <p:nvSpPr>
              <p:cNvPr id="172" name="TextBox 39"/>
              <p:cNvSpPr txBox="1">
                <a:spLocks noChangeArrowheads="1"/>
              </p:cNvSpPr>
              <p:nvPr/>
            </p:nvSpPr>
            <p:spPr bwMode="auto">
              <a:xfrm>
                <a:off x="39166800" y="11811000"/>
                <a:ext cx="2590800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/>
                <a:r>
                  <a:rPr lang="en-US" sz="2000" b="1" dirty="0" smtClean="0">
                    <a:latin typeface="Helvetica Neue"/>
                  </a:rPr>
                  <a:t>2. </a:t>
                </a:r>
                <a:r>
                  <a:rPr lang="en-US" sz="2000" b="1" dirty="0" err="1" smtClean="0">
                    <a:latin typeface="Helvetica Neue"/>
                  </a:rPr>
                  <a:t>Fenestrator</a:t>
                </a:r>
                <a:r>
                  <a:rPr lang="en-US" sz="2000" b="1" dirty="0" smtClean="0">
                    <a:latin typeface="Helvetica Neue"/>
                  </a:rPr>
                  <a:t> Tube inside Hansen Robotic Catheter</a:t>
                </a:r>
                <a:endParaRPr lang="en-US" sz="2000" dirty="0" smtClean="0">
                  <a:latin typeface="Helvetica Neue"/>
                </a:endParaRPr>
              </a:p>
            </p:txBody>
          </p:sp>
          <p:sp>
            <p:nvSpPr>
              <p:cNvPr id="173" name="TextBox 39"/>
              <p:cNvSpPr txBox="1">
                <a:spLocks noChangeArrowheads="1"/>
              </p:cNvSpPr>
              <p:nvPr/>
            </p:nvSpPr>
            <p:spPr bwMode="auto">
              <a:xfrm>
                <a:off x="39166800" y="8458200"/>
                <a:ext cx="2819400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514350" indent="-514350"/>
                <a:r>
                  <a:rPr lang="en-US" sz="2000" b="1" dirty="0" smtClean="0">
                    <a:latin typeface="Helvetica Neue"/>
                  </a:rPr>
                  <a:t>3,5. </a:t>
                </a:r>
                <a:r>
                  <a:rPr lang="en-US" sz="2000" b="1" dirty="0" err="1" smtClean="0">
                    <a:latin typeface="Helvetica Neue"/>
                  </a:rPr>
                  <a:t>Fenestrator</a:t>
                </a:r>
                <a:r>
                  <a:rPr lang="en-US" sz="2000" b="1" dirty="0" smtClean="0">
                    <a:latin typeface="Helvetica Neue"/>
                  </a:rPr>
                  <a:t> Needle with Guide Wire</a:t>
                </a:r>
                <a:endParaRPr lang="en-US" sz="2000" dirty="0" smtClean="0">
                  <a:latin typeface="Helvetica Neue"/>
                </a:endParaRPr>
              </a:p>
            </p:txBody>
          </p:sp>
          <p:sp>
            <p:nvSpPr>
              <p:cNvPr id="174" name="TextBox 39"/>
              <p:cNvSpPr txBox="1">
                <a:spLocks noChangeArrowheads="1"/>
              </p:cNvSpPr>
              <p:nvPr/>
            </p:nvSpPr>
            <p:spPr bwMode="auto">
              <a:xfrm>
                <a:off x="35814000" y="9753600"/>
                <a:ext cx="2362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085850" indent="-1085850"/>
                <a:r>
                  <a:rPr lang="en-US" sz="2000" b="1" dirty="0" smtClean="0">
                    <a:latin typeface="Helvetica Neue"/>
                  </a:rPr>
                  <a:t>4. Linear Actuator</a:t>
                </a:r>
                <a:endParaRPr lang="en-US" sz="2000" dirty="0" smtClean="0">
                  <a:latin typeface="Helvetica Neue"/>
                </a:endParaRPr>
              </a:p>
            </p:txBody>
          </p:sp>
          <p:sp>
            <p:nvSpPr>
              <p:cNvPr id="175" name="TextBox 39"/>
              <p:cNvSpPr txBox="1">
                <a:spLocks noChangeArrowheads="1"/>
              </p:cNvSpPr>
              <p:nvPr/>
            </p:nvSpPr>
            <p:spPr bwMode="auto">
              <a:xfrm>
                <a:off x="40174914" y="10079190"/>
                <a:ext cx="26670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085850" indent="-1085850"/>
                <a:r>
                  <a:rPr lang="en-US" sz="2000" b="1" dirty="0" smtClean="0">
                    <a:latin typeface="Helvetica Neue"/>
                  </a:rPr>
                  <a:t>6. Renal Artery</a:t>
                </a:r>
                <a:endParaRPr lang="en-US" sz="2000" dirty="0" smtClean="0">
                  <a:latin typeface="Helvetica Neue"/>
                </a:endParaRPr>
              </a:p>
            </p:txBody>
          </p:sp>
          <p:sp>
            <p:nvSpPr>
              <p:cNvPr id="176" name="TextBox 39"/>
              <p:cNvSpPr txBox="1">
                <a:spLocks noChangeArrowheads="1"/>
              </p:cNvSpPr>
              <p:nvPr/>
            </p:nvSpPr>
            <p:spPr bwMode="auto">
              <a:xfrm>
                <a:off x="35585400" y="6553200"/>
                <a:ext cx="28194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 err="1" smtClean="0">
                    <a:latin typeface="Helvetica Neue"/>
                  </a:rPr>
                  <a:t>Intrarenal</a:t>
                </a:r>
                <a:r>
                  <a:rPr lang="en-US" sz="2000" b="1" dirty="0" smtClean="0">
                    <a:latin typeface="Helvetica Neue"/>
                  </a:rPr>
                  <a:t> Abdominal Aortic Aneurysm</a:t>
                </a:r>
                <a:endParaRPr lang="en-US" sz="2000" dirty="0" smtClean="0">
                  <a:latin typeface="Helvetica Neue"/>
                </a:endParaRPr>
              </a:p>
            </p:txBody>
          </p:sp>
        </p:grpSp>
        <p:grpSp>
          <p:nvGrpSpPr>
            <p:cNvPr id="160" name="Group 39"/>
            <p:cNvGrpSpPr/>
            <p:nvPr/>
          </p:nvGrpSpPr>
          <p:grpSpPr>
            <a:xfrm>
              <a:off x="19526781" y="12532608"/>
              <a:ext cx="15449019" cy="3367923"/>
              <a:chOff x="19526781" y="12532608"/>
              <a:chExt cx="15449019" cy="3367923"/>
            </a:xfrm>
          </p:grpSpPr>
          <p:sp>
            <p:nvSpPr>
              <p:cNvPr id="161" name="Rounded Rectangle 160"/>
              <p:cNvSpPr/>
              <p:nvPr/>
            </p:nvSpPr>
            <p:spPr>
              <a:xfrm>
                <a:off x="19526781" y="13843131"/>
                <a:ext cx="1371600" cy="2057400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>
                <a:off x="21717000" y="14001058"/>
                <a:ext cx="12649200" cy="1828800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>
                <a:off x="25755600" y="14491424"/>
                <a:ext cx="6934200" cy="9144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>
                <a:off x="32689800" y="13021513"/>
                <a:ext cx="2286000" cy="2667001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5" name="Straight Arrow Connector 164"/>
              <p:cNvCxnSpPr>
                <a:endCxn id="161" idx="0"/>
              </p:cNvCxnSpPr>
              <p:nvPr/>
            </p:nvCxnSpPr>
            <p:spPr>
              <a:xfrm rot="5400000">
                <a:off x="19717281" y="13119231"/>
                <a:ext cx="1219200" cy="2286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5400000">
                <a:off x="24321454" y="13218674"/>
                <a:ext cx="1510614" cy="13848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>
                <a:endCxn id="163" idx="0"/>
              </p:cNvCxnSpPr>
              <p:nvPr/>
            </p:nvCxnSpPr>
            <p:spPr>
              <a:xfrm rot="16200000" flipH="1">
                <a:off x="28083911" y="13352635"/>
                <a:ext cx="1912502" cy="36507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>
                <a:off x="29008610" y="12649597"/>
                <a:ext cx="3681191" cy="103341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93" name="Straight Connector 192"/>
          <p:cNvCxnSpPr/>
          <p:nvPr/>
        </p:nvCxnSpPr>
        <p:spPr>
          <a:xfrm rot="16200000" flipV="1">
            <a:off x="16573500" y="12458700"/>
            <a:ext cx="9144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Wendy\Desktop\Senior Design\LabVIEW graph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683365" y="25209596"/>
            <a:ext cx="6172200" cy="4502989"/>
          </a:xfrm>
          <a:prstGeom prst="rect">
            <a:avLst/>
          </a:prstGeom>
          <a:noFill/>
        </p:spPr>
      </p:pic>
      <p:sp>
        <p:nvSpPr>
          <p:cNvPr id="207" name="Rounded Rectangle 206"/>
          <p:cNvSpPr/>
          <p:nvPr/>
        </p:nvSpPr>
        <p:spPr>
          <a:xfrm>
            <a:off x="33070800" y="15087600"/>
            <a:ext cx="1371600" cy="6858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Arrow Connector 207"/>
          <p:cNvCxnSpPr>
            <a:stCxn id="186" idx="2"/>
            <a:endCxn id="207" idx="0"/>
          </p:cNvCxnSpPr>
          <p:nvPr/>
        </p:nvCxnSpPr>
        <p:spPr>
          <a:xfrm rot="16200000" flipH="1">
            <a:off x="32297984" y="13628983"/>
            <a:ext cx="1753991" cy="116324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1869400" y="262083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 Neue"/>
              </a:rPr>
              <a:t>A</a:t>
            </a:r>
            <a:endParaRPr lang="en-US" sz="2400" b="1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367124" y="258318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 Neue"/>
              </a:rPr>
              <a:t>B</a:t>
            </a:r>
            <a:endParaRPr lang="en-US" sz="2400" b="1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4003000" y="276606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 Neue"/>
              </a:rPr>
              <a:t>C</a:t>
            </a:r>
            <a:endParaRPr lang="en-US" sz="2400" b="1" dirty="0">
              <a:solidFill>
                <a:schemeClr val="bg1"/>
              </a:solidFill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8390</TotalTime>
  <Words>921</Words>
  <Application>Microsoft Office PowerPoint</Application>
  <PresentationFormat>Custom</PresentationFormat>
  <Paragraphs>90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Slide 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Sriram Venkata Eleswarapu</dc:creator>
  <cp:lastModifiedBy>Rachel</cp:lastModifiedBy>
  <cp:revision>922</cp:revision>
  <cp:lastPrinted>2008-12-04T16:52:48Z</cp:lastPrinted>
  <dcterms:created xsi:type="dcterms:W3CDTF">2011-03-30T07:08:51Z</dcterms:created>
  <dcterms:modified xsi:type="dcterms:W3CDTF">2011-04-27T23:36:44Z</dcterms:modified>
</cp:coreProperties>
</file>