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43891200" cy="32918400"/>
  <p:notesSz cx="6858000" cy="9144000"/>
  <p:defaultTextStyle>
    <a:defPPr>
      <a:defRPr lang="en-US"/>
    </a:defPPr>
    <a:lvl1pPr marL="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438912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B18"/>
    <a:srgbClr val="340A5E"/>
    <a:srgbClr val="FDFBB3"/>
    <a:srgbClr val="F8F888"/>
    <a:srgbClr val="493E72"/>
    <a:srgbClr val="FAF65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4" autoAdjust="0"/>
    <p:restoredTop sz="99809" autoAdjust="0"/>
  </p:normalViewPr>
  <p:slideViewPr>
    <p:cSldViewPr>
      <p:cViewPr varScale="1">
        <p:scale>
          <a:sx n="22" d="100"/>
          <a:sy n="22" d="100"/>
        </p:scale>
        <p:origin x="-1116" y="-198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1764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C51210-3FF0-483C-BC82-FC45A29FF9B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C07D1-850D-4810-9BB0-07C8C0B6A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C07D1-850D-4810-9BB0-07C8C0B6AD3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D1FAB-225D-457D-BB87-5AB83AEE0DA6}" type="datetimeFigureOut">
              <a:rPr lang="en-US" smtClean="0"/>
              <a:pPr/>
              <a:t>4/11/2011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E63C-D477-47B9-A45A-4D09D2A49D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4389120" rtl="0" eaLnBrk="1" latinLnBrk="0" hangingPunct="1">
        <a:spcBef>
          <a:spcPct val="20000"/>
        </a:spcBef>
        <a:buFont typeface="Arial" pitchFamily="34" charset="0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4389120" rtl="0" eaLnBrk="1" latinLnBrk="0" hangingPunct="1">
        <a:spcBef>
          <a:spcPct val="20000"/>
        </a:spcBef>
        <a:buFont typeface="Arial" pitchFamily="34" charset="0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spcBef>
          <a:spcPct val="20000"/>
        </a:spcBef>
        <a:buFont typeface="Arial" pitchFamily="34" charset="0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spcBef>
          <a:spcPct val="20000"/>
        </a:spcBef>
        <a:buFont typeface="Arial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5" Type="http://schemas.openxmlformats.org/officeDocument/2006/relationships/image" Target="../media/image13.tiff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tiff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0A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11430000" y="5638800"/>
            <a:ext cx="32004000" cy="13639800"/>
          </a:xfrm>
          <a:prstGeom prst="rect">
            <a:avLst/>
          </a:prstGeom>
          <a:solidFill>
            <a:srgbClr val="FCCB18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 descr="TotalSystem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83201" y="6562399"/>
            <a:ext cx="26898598" cy="10125401"/>
          </a:xfrm>
          <a:prstGeom prst="rect">
            <a:avLst/>
          </a:prstGeom>
        </p:spPr>
      </p:pic>
      <p:pic>
        <p:nvPicPr>
          <p:cNvPr id="120" name="Picture 119" descr="ResultsTa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33000" y="6894835"/>
            <a:ext cx="5088492" cy="4077965"/>
          </a:xfrm>
          <a:prstGeom prst="rect">
            <a:avLst/>
          </a:prstGeom>
        </p:spPr>
      </p:pic>
      <p:sp>
        <p:nvSpPr>
          <p:cNvPr id="137" name="Rectangle 136"/>
          <p:cNvSpPr/>
          <p:nvPr/>
        </p:nvSpPr>
        <p:spPr>
          <a:xfrm>
            <a:off x="38560248" y="457200"/>
            <a:ext cx="4873752" cy="396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Rectangle 132"/>
          <p:cNvSpPr/>
          <p:nvPr/>
        </p:nvSpPr>
        <p:spPr>
          <a:xfrm>
            <a:off x="457200" y="457200"/>
            <a:ext cx="4873752" cy="3968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5" name="Rectangle 124"/>
          <p:cNvSpPr/>
          <p:nvPr/>
        </p:nvSpPr>
        <p:spPr>
          <a:xfrm>
            <a:off x="21945600" y="21579840"/>
            <a:ext cx="10972800" cy="8138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301752" y="304800"/>
            <a:ext cx="43278552" cy="421538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457200"/>
            <a:ext cx="32385000" cy="4093428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CCB18"/>
                </a:solidFill>
                <a:latin typeface="helvitica"/>
              </a:rPr>
              <a:t>A Novel Device for Tracking Motion Path in Three Dimensions Using Accelerometers, Gyroscopes, and Software Schemes</a:t>
            </a:r>
            <a:r>
              <a:rPr lang="en-US" dirty="0" smtClean="0">
                <a:solidFill>
                  <a:srgbClr val="FCCB18"/>
                </a:solidFill>
                <a:latin typeface="helvitica"/>
              </a:rPr>
              <a:t/>
            </a:r>
            <a:br>
              <a:rPr lang="en-US" dirty="0" smtClean="0">
                <a:solidFill>
                  <a:srgbClr val="FCCB18"/>
                </a:solidFill>
                <a:latin typeface="helvitica"/>
              </a:rPr>
            </a:br>
            <a:endParaRPr lang="en-US" sz="1200" dirty="0" smtClean="0">
              <a:solidFill>
                <a:srgbClr val="FCCB18"/>
              </a:solidFill>
              <a:latin typeface="helvitica"/>
            </a:endParaRPr>
          </a:p>
          <a:p>
            <a:pPr algn="ctr"/>
            <a:r>
              <a:rPr lang="en-US" sz="3700" dirty="0" smtClean="0">
                <a:solidFill>
                  <a:srgbClr val="FCCB18"/>
                </a:solidFill>
                <a:latin typeface="helvitica"/>
              </a:rPr>
              <a:t>Avery Cate</a:t>
            </a:r>
            <a:r>
              <a:rPr lang="en-US" sz="3700" baseline="30000" dirty="0" smtClean="0">
                <a:solidFill>
                  <a:srgbClr val="FCCB18"/>
                </a:solidFill>
                <a:latin typeface="helvitica"/>
              </a:rPr>
              <a:t>1</a:t>
            </a:r>
            <a:r>
              <a:rPr lang="en-US" sz="3700" dirty="0" smtClean="0">
                <a:solidFill>
                  <a:srgbClr val="FCCB18"/>
                </a:solidFill>
                <a:latin typeface="helvitica"/>
              </a:rPr>
              <a:t>, Dillon Eng</a:t>
            </a:r>
            <a:r>
              <a:rPr lang="en-US" sz="3700" baseline="30000" dirty="0" smtClean="0">
                <a:solidFill>
                  <a:srgbClr val="FCCB18"/>
                </a:solidFill>
                <a:latin typeface="helvitica"/>
              </a:rPr>
              <a:t>1</a:t>
            </a:r>
            <a:r>
              <a:rPr lang="en-US" sz="3700" dirty="0" smtClean="0">
                <a:solidFill>
                  <a:srgbClr val="FCCB18"/>
                </a:solidFill>
                <a:latin typeface="helvitica"/>
              </a:rPr>
              <a:t>, Rachel Jackson</a:t>
            </a:r>
            <a:r>
              <a:rPr lang="en-US" sz="3700" baseline="30000" dirty="0" smtClean="0">
                <a:solidFill>
                  <a:srgbClr val="FCCB18"/>
                </a:solidFill>
                <a:latin typeface="helvitica"/>
              </a:rPr>
              <a:t>1</a:t>
            </a:r>
            <a:r>
              <a:rPr lang="en-US" sz="3700" dirty="0" smtClean="0">
                <a:solidFill>
                  <a:srgbClr val="FCCB18"/>
                </a:solidFill>
                <a:latin typeface="helvitica"/>
              </a:rPr>
              <a:t>, Alli Scully</a:t>
            </a:r>
            <a:r>
              <a:rPr lang="en-US" sz="3700" baseline="30000" dirty="0" smtClean="0">
                <a:solidFill>
                  <a:srgbClr val="FCCB18"/>
                </a:solidFill>
                <a:latin typeface="helvitica"/>
              </a:rPr>
              <a:t>2</a:t>
            </a:r>
            <a:r>
              <a:rPr lang="en-US" sz="3700" dirty="0" smtClean="0">
                <a:solidFill>
                  <a:srgbClr val="FCCB18"/>
                </a:solidFill>
                <a:latin typeface="helvitica"/>
              </a:rPr>
              <a:t>, Jessica Scully</a:t>
            </a:r>
            <a:r>
              <a:rPr lang="en-US" sz="3700" baseline="30000" dirty="0" smtClean="0">
                <a:solidFill>
                  <a:srgbClr val="FCCB18"/>
                </a:solidFill>
                <a:latin typeface="helvitica"/>
              </a:rPr>
              <a:t>2</a:t>
            </a:r>
          </a:p>
          <a:p>
            <a:pPr algn="ctr"/>
            <a:r>
              <a:rPr lang="en-US" sz="3700" i="1" baseline="30000" dirty="0" smtClean="0">
                <a:solidFill>
                  <a:srgbClr val="FCCB18"/>
                </a:solidFill>
                <a:latin typeface="helvitica"/>
              </a:rPr>
              <a:t>1</a:t>
            </a:r>
            <a:r>
              <a:rPr lang="en-US" sz="3700" i="1" dirty="0" smtClean="0">
                <a:solidFill>
                  <a:srgbClr val="FCCB18"/>
                </a:solidFill>
                <a:latin typeface="helvitica"/>
              </a:rPr>
              <a:t>Department of Mechanical Engineering, </a:t>
            </a:r>
            <a:r>
              <a:rPr lang="en-US" sz="3700" i="1" baseline="30000" dirty="0" smtClean="0">
                <a:solidFill>
                  <a:srgbClr val="FCCB18"/>
                </a:solidFill>
                <a:latin typeface="helvitica"/>
              </a:rPr>
              <a:t>2</a:t>
            </a:r>
            <a:r>
              <a:rPr lang="en-US" sz="3700" i="1" dirty="0" smtClean="0">
                <a:solidFill>
                  <a:srgbClr val="FCCB18"/>
                </a:solidFill>
                <a:latin typeface="helvitica"/>
              </a:rPr>
              <a:t>Department of Bioengineering, Rice University</a:t>
            </a:r>
            <a:endParaRPr lang="en-US" sz="3700" i="1" dirty="0">
              <a:solidFill>
                <a:srgbClr val="FCCB18"/>
              </a:solidFill>
              <a:latin typeface="helvi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638800"/>
            <a:ext cx="10515600" cy="9848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latin typeface="helvitica"/>
              </a:rPr>
              <a:t>Real World Problem</a:t>
            </a:r>
            <a:endParaRPr lang="en-US" sz="5800" b="1" dirty="0">
              <a:latin typeface="helvi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6553199"/>
            <a:ext cx="10515600" cy="55229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3200" dirty="0" smtClean="0">
                <a:latin typeface="helvitica"/>
              </a:rPr>
              <a:t> 800,000 </a:t>
            </a:r>
            <a:r>
              <a:rPr lang="en-US" sz="3200" dirty="0" smtClean="0">
                <a:latin typeface="helvitica"/>
              </a:rPr>
              <a:t>children </a:t>
            </a:r>
            <a:r>
              <a:rPr lang="en-US" sz="3200" dirty="0" smtClean="0">
                <a:latin typeface="helvitica"/>
              </a:rPr>
              <a:t>in US affected </a:t>
            </a:r>
            <a:r>
              <a:rPr lang="en-US" sz="3200" dirty="0" smtClean="0">
                <a:latin typeface="helvitica"/>
              </a:rPr>
              <a:t>with cerebral palsy</a:t>
            </a:r>
          </a:p>
          <a:p>
            <a:pPr marL="574675" lvl="1" indent="-228600">
              <a:buFontTx/>
              <a:buChar char="−"/>
            </a:pPr>
            <a:r>
              <a:rPr lang="en-US" sz="3200" dirty="0" smtClean="0">
                <a:latin typeface="helvitica"/>
              </a:rPr>
              <a:t>  Permanent damage </a:t>
            </a:r>
            <a:r>
              <a:rPr lang="en-US" sz="3200" dirty="0" smtClean="0">
                <a:latin typeface="helvitica"/>
              </a:rPr>
              <a:t>to cerebral cortex</a:t>
            </a:r>
          </a:p>
          <a:p>
            <a:pPr marL="574675" lvl="1" indent="-228600">
              <a:buFontTx/>
              <a:buChar char="−"/>
            </a:pPr>
            <a:r>
              <a:rPr lang="en-US" sz="3200" dirty="0" smtClean="0">
                <a:latin typeface="helvitica"/>
              </a:rPr>
              <a:t>  Inhibited </a:t>
            </a:r>
            <a:r>
              <a:rPr lang="en-US" sz="3200" dirty="0" smtClean="0">
                <a:latin typeface="helvitica"/>
              </a:rPr>
              <a:t>motor </a:t>
            </a:r>
            <a:r>
              <a:rPr lang="en-US" sz="3200" dirty="0" smtClean="0">
                <a:latin typeface="helvitica"/>
              </a:rPr>
              <a:t>control</a:t>
            </a:r>
          </a:p>
          <a:p>
            <a:pPr marL="574675" lvl="1" indent="-228600">
              <a:spcAft>
                <a:spcPts val="1800"/>
              </a:spcAft>
              <a:buFontTx/>
              <a:buChar char="−"/>
            </a:pPr>
            <a:r>
              <a:rPr lang="en-US" sz="3200" dirty="0" smtClean="0">
                <a:latin typeface="helvitica"/>
              </a:rPr>
              <a:t>  No </a:t>
            </a:r>
            <a:r>
              <a:rPr lang="en-US" sz="3200" dirty="0" smtClean="0">
                <a:latin typeface="helvitica"/>
              </a:rPr>
              <a:t>cognitive impairments</a:t>
            </a:r>
          </a:p>
          <a:p>
            <a:pPr marL="228600" lvl="1" indent="-228600">
              <a:buFont typeface="Arial" pitchFamily="34" charset="0"/>
              <a:buChar char="•"/>
            </a:pPr>
            <a:r>
              <a:rPr lang="en-US" sz="3200" dirty="0" smtClean="0">
                <a:latin typeface="helvitica"/>
              </a:rPr>
              <a:t> Video Analysis current gold standard for CP patients</a:t>
            </a:r>
            <a:endParaRPr lang="en-US" sz="3200" dirty="0" smtClean="0">
              <a:latin typeface="helvitica"/>
            </a:endParaRPr>
          </a:p>
          <a:p>
            <a:pPr marL="571500" lvl="1" indent="-228600">
              <a:buFontTx/>
              <a:buChar char="−"/>
            </a:pPr>
            <a:r>
              <a:rPr lang="en-US" sz="3200" dirty="0" smtClean="0">
                <a:latin typeface="helvitica"/>
              </a:rPr>
              <a:t>  Videotape child </a:t>
            </a:r>
            <a:r>
              <a:rPr lang="en-US" sz="3200" dirty="0" smtClean="0">
                <a:latin typeface="helvitica"/>
              </a:rPr>
              <a:t>performing day to day tasks</a:t>
            </a:r>
          </a:p>
          <a:p>
            <a:pPr marL="571500" lvl="1" indent="-228600">
              <a:spcAft>
                <a:spcPts val="1800"/>
              </a:spcAft>
              <a:buFontTx/>
              <a:buChar char="−"/>
            </a:pPr>
            <a:r>
              <a:rPr lang="en-US" sz="3200" dirty="0" smtClean="0">
                <a:latin typeface="helvitica"/>
              </a:rPr>
              <a:t>  8 </a:t>
            </a:r>
            <a:r>
              <a:rPr lang="en-US" sz="3200" dirty="0" smtClean="0">
                <a:latin typeface="helvitica"/>
              </a:rPr>
              <a:t>hours to reach a qualitative conclusion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3200" dirty="0" smtClean="0">
                <a:latin typeface="helvitica"/>
              </a:rPr>
              <a:t> Vicon- current </a:t>
            </a:r>
            <a:r>
              <a:rPr lang="en-US" sz="3200" dirty="0" smtClean="0">
                <a:latin typeface="helvitica"/>
              </a:rPr>
              <a:t>standard of motion capture</a:t>
            </a:r>
          </a:p>
          <a:p>
            <a:pPr marL="571500" lvl="1" indent="-228600">
              <a:buFontTx/>
              <a:buChar char="−"/>
            </a:pPr>
            <a:r>
              <a:rPr lang="en-US" sz="3200" dirty="0" smtClean="0">
                <a:latin typeface="helvitica"/>
              </a:rPr>
              <a:t>  8 </a:t>
            </a:r>
            <a:r>
              <a:rPr lang="en-US" sz="3200" dirty="0" smtClean="0">
                <a:latin typeface="helvitica"/>
              </a:rPr>
              <a:t>video </a:t>
            </a:r>
            <a:r>
              <a:rPr lang="en-US" sz="3200" dirty="0" smtClean="0">
                <a:latin typeface="helvitica"/>
              </a:rPr>
              <a:t>cameras</a:t>
            </a:r>
          </a:p>
          <a:p>
            <a:pPr marL="571500" lvl="1" indent="-228600">
              <a:buFontTx/>
              <a:buChar char="−"/>
            </a:pPr>
            <a:r>
              <a:rPr lang="en-US" sz="3200" dirty="0" smtClean="0">
                <a:latin typeface="helvitica"/>
              </a:rPr>
              <a:t>  Very </a:t>
            </a:r>
            <a:r>
              <a:rPr lang="en-US" sz="3200" dirty="0" smtClean="0">
                <a:latin typeface="helvitica"/>
              </a:rPr>
              <a:t>time intensive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430000" y="19741896"/>
            <a:ext cx="21488400" cy="9875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latin typeface="helvitica"/>
              </a:rPr>
              <a:t>Software Components</a:t>
            </a:r>
            <a:endParaRPr lang="en-US" sz="5800" b="1" dirty="0">
              <a:latin typeface="helvi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430000" y="20729448"/>
            <a:ext cx="10515600" cy="8503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helvitica"/>
              </a:rPr>
              <a:t>MATLAB</a:t>
            </a:r>
            <a:endParaRPr lang="en-US" sz="4800" dirty="0">
              <a:latin typeface="helvi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945600" y="20729448"/>
            <a:ext cx="10972800" cy="8503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helvitica"/>
              </a:rPr>
              <a:t>NI LabVIEW</a:t>
            </a:r>
            <a:endParaRPr lang="en-US" sz="4800" dirty="0">
              <a:latin typeface="helvi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" y="19741896"/>
            <a:ext cx="105156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latin typeface="helvitica"/>
              </a:rPr>
              <a:t>Testing</a:t>
            </a:r>
            <a:endParaRPr lang="en-US" sz="5800" b="1" dirty="0">
              <a:latin typeface="helvi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375600" y="25566624"/>
            <a:ext cx="100584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latin typeface="helvitica"/>
              </a:rPr>
              <a:t>Conclusions</a:t>
            </a:r>
            <a:endParaRPr lang="en-US" sz="5800" b="1" dirty="0">
              <a:latin typeface="helvitic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430000" y="21579840"/>
            <a:ext cx="10515600" cy="8138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b="1" dirty="0" smtClean="0">
                <a:latin typeface="helvitica"/>
              </a:rPr>
              <a:t>Purpose: Mathematically find position from acceleration data</a:t>
            </a:r>
          </a:p>
          <a:p>
            <a:pPr marL="228600" lvl="1" indent="-228600">
              <a:buFont typeface="Arial" pitchFamily="34" charset="0"/>
              <a:buChar char="•"/>
            </a:pPr>
            <a:endParaRPr lang="en-US" sz="1200" dirty="0" smtClean="0">
              <a:latin typeface="helvitica"/>
            </a:endParaRPr>
          </a:p>
          <a:p>
            <a:pPr marL="228600" lvl="1" indent="-228600">
              <a:buFont typeface="Arial" pitchFamily="34" charset="0"/>
              <a:buChar char="•"/>
            </a:pPr>
            <a:endParaRPr lang="en-US" sz="1200" dirty="0" smtClean="0">
              <a:latin typeface="helvitica"/>
            </a:endParaRPr>
          </a:p>
          <a:p>
            <a:pPr marL="228600" lvl="1" indent="-228600">
              <a:buFont typeface="Arial" pitchFamily="34" charset="0"/>
              <a:buChar char="•"/>
            </a:pPr>
            <a:endParaRPr lang="en-US" sz="1200" dirty="0" smtClean="0">
              <a:latin typeface="helvitica"/>
            </a:endParaRPr>
          </a:p>
          <a:p>
            <a:pPr marL="228600" lvl="1" indent="-228600">
              <a:buFont typeface="Arial" pitchFamily="34" charset="0"/>
              <a:buChar char="•"/>
            </a:pPr>
            <a:endParaRPr lang="en-US" sz="1200" dirty="0" smtClean="0">
              <a:latin typeface="helvitica"/>
            </a:endParaRPr>
          </a:p>
          <a:p>
            <a:pPr marL="228600" lvl="1" indent="-228600">
              <a:buFont typeface="Arial" pitchFamily="34" charset="0"/>
              <a:buChar char="•"/>
            </a:pPr>
            <a:endParaRPr lang="en-US" sz="1200" dirty="0" smtClean="0">
              <a:latin typeface="helvitica"/>
            </a:endParaRPr>
          </a:p>
          <a:p>
            <a:pPr marL="228600" lvl="1" indent="-228600">
              <a:buFont typeface="Arial" pitchFamily="34" charset="0"/>
              <a:buChar char="•"/>
            </a:pPr>
            <a:endParaRPr lang="en-US" sz="1200" dirty="0" smtClean="0">
              <a:latin typeface="helvitica"/>
            </a:endParaRPr>
          </a:p>
          <a:p>
            <a:pPr marL="228600" lvl="1" indent="-228600">
              <a:buFont typeface="Arial" pitchFamily="34" charset="0"/>
              <a:buChar char="•"/>
            </a:pPr>
            <a:endParaRPr lang="en-US" sz="1200" dirty="0" smtClean="0">
              <a:latin typeface="helvitica"/>
            </a:endParaRPr>
          </a:p>
          <a:p>
            <a:pPr marL="228600" lvl="1" indent="-228600">
              <a:buFont typeface="Arial" pitchFamily="34" charset="0"/>
              <a:buChar char="•"/>
            </a:pPr>
            <a:endParaRPr lang="en-US" sz="1200" dirty="0" smtClean="0">
              <a:latin typeface="helvitica"/>
            </a:endParaRPr>
          </a:p>
          <a:p>
            <a:pPr marL="228600" lvl="1" indent="-228600">
              <a:buFont typeface="Arial" pitchFamily="34" charset="0"/>
              <a:buChar char="•"/>
            </a:pPr>
            <a:endParaRPr lang="en-US" sz="1200" dirty="0" smtClean="0">
              <a:latin typeface="helvitica"/>
            </a:endParaRPr>
          </a:p>
          <a:p>
            <a:pPr marL="228600" lvl="1" indent="-228600"/>
            <a:endParaRPr lang="en-US" sz="1200" dirty="0" smtClean="0">
              <a:latin typeface="helvitica"/>
            </a:endParaRPr>
          </a:p>
          <a:p>
            <a:pPr marL="228600" lvl="1" indent="-228600"/>
            <a:endParaRPr lang="en-US" sz="1200" dirty="0" smtClean="0">
              <a:latin typeface="helvitica"/>
            </a:endParaRPr>
          </a:p>
          <a:p>
            <a:pPr marL="228600" lvl="1" indent="-228600"/>
            <a:endParaRPr lang="en-US" sz="12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  <a:p>
            <a:pPr marL="228600" lvl="1" indent="-228600"/>
            <a:endParaRPr lang="en-US" sz="2400" dirty="0" smtClean="0">
              <a:latin typeface="helvitic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707600" y="21717000"/>
            <a:ext cx="10210800" cy="35394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b="1" dirty="0" smtClean="0">
                <a:latin typeface="helvitica"/>
              </a:rPr>
              <a:t>Purpose: Store, save and display data on a graphical user </a:t>
            </a:r>
            <a:r>
              <a:rPr lang="en-US" sz="2800" b="1" dirty="0" smtClean="0">
                <a:latin typeface="helvitica"/>
              </a:rPr>
              <a:t>interface</a:t>
            </a:r>
          </a:p>
          <a:p>
            <a:pPr marL="228600" indent="-228600"/>
            <a:endParaRPr lang="en-US" sz="2800" dirty="0">
              <a:latin typeface="helvitica"/>
            </a:endParaRPr>
          </a:p>
          <a:p>
            <a:pPr marL="468313" lvl="1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Reads data from USB receiver</a:t>
            </a:r>
          </a:p>
          <a:p>
            <a:pPr marL="468313" lvl="1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Times the length of the task</a:t>
            </a:r>
          </a:p>
          <a:p>
            <a:pPr marL="468313" lvl="1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Sends data to Matlab to be processed</a:t>
            </a:r>
          </a:p>
          <a:p>
            <a:pPr marL="468313" lvl="1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Plots 3D graph of motion path</a:t>
            </a:r>
          </a:p>
          <a:p>
            <a:pPr marL="468313" lvl="1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Saves motion path data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7200" y="20656294"/>
            <a:ext cx="10515600" cy="118049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Comparisons between prototype and state-of-the-art Vicon motion capture system shows close similarities in position data</a:t>
            </a: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  <a:p>
            <a:pPr marL="228600" indent="-228600">
              <a:buFont typeface="Arial" pitchFamily="34" charset="0"/>
              <a:buChar char="•"/>
            </a:pPr>
            <a:endParaRPr lang="en-US" sz="2400" dirty="0" smtClean="0">
              <a:latin typeface="helvitic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430000" y="30175200"/>
            <a:ext cx="214884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helvitica"/>
              </a:rPr>
              <a:t>Acknowledgements and References</a:t>
            </a:r>
            <a:endParaRPr lang="en-US" sz="3600" b="1" dirty="0">
              <a:latin typeface="helvitic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30000" y="30824424"/>
            <a:ext cx="21488400" cy="16367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400" dirty="0" smtClean="0">
                <a:latin typeface="helvitica"/>
                <a:ea typeface="GungsuhChe" pitchFamily="49" charset="-127"/>
              </a:rPr>
              <a:t>Yang, 2006, “A Simple Approach to Integration of Acceleration Data for Dynamic Soil-Structure Interaction Analysis”, Soil Dynamics and Earthquake Eng </a:t>
            </a:r>
          </a:p>
          <a:p>
            <a:pPr marL="228600" indent="-228600"/>
            <a:endParaRPr lang="en-US" sz="2400" dirty="0">
              <a:latin typeface="helvitica"/>
              <a:ea typeface="GungsuhChe" pitchFamily="49" charset="-127"/>
            </a:endParaRPr>
          </a:p>
          <a:p>
            <a:r>
              <a:rPr lang="en-US" sz="2400" dirty="0" smtClean="0">
                <a:latin typeface="helvitica"/>
                <a:ea typeface="GungsuhChe" pitchFamily="49" charset="-127"/>
              </a:rPr>
              <a:t>This design project was sponsored through a gift from KBR to sponsor an interdisciplinary team.  The design work for this project was supported by resources of the Oshman Engineering Design Kitchen.</a:t>
            </a:r>
            <a:endParaRPr lang="en-US" sz="2400" dirty="0">
              <a:latin typeface="helvitica"/>
              <a:ea typeface="GungsuhChe" pitchFamily="49" charset="-127"/>
            </a:endParaRPr>
          </a:p>
        </p:txBody>
      </p:sp>
      <p:pic>
        <p:nvPicPr>
          <p:cNvPr id="44" name="Picture 1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963400" y="8305800"/>
            <a:ext cx="270050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33375600" y="26481024"/>
            <a:ext cx="10058400" cy="460857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Initial plots show feasibility of solution</a:t>
            </a:r>
          </a:p>
          <a:p>
            <a:pPr marL="571500" indent="-228600">
              <a:buFontTx/>
              <a:buChar char="−"/>
            </a:pPr>
            <a:r>
              <a:rPr lang="en-US" sz="2800" dirty="0" smtClean="0">
                <a:latin typeface="helvitica"/>
              </a:rPr>
              <a:t>  Prototype </a:t>
            </a:r>
            <a:r>
              <a:rPr lang="en-US" sz="2800" dirty="0" smtClean="0">
                <a:latin typeface="helvitica"/>
              </a:rPr>
              <a:t>showed similar results to Vicon motion capture</a:t>
            </a:r>
          </a:p>
          <a:p>
            <a:pPr marL="571500" indent="-228600">
              <a:buFontTx/>
              <a:buChar char="−"/>
            </a:pPr>
            <a:r>
              <a:rPr lang="en-US" sz="2800" dirty="0" smtClean="0">
                <a:latin typeface="helvitica"/>
              </a:rPr>
              <a:t>  Accurately </a:t>
            </a:r>
            <a:r>
              <a:rPr lang="en-US" sz="2800" dirty="0" smtClean="0">
                <a:latin typeface="helvitica"/>
              </a:rPr>
              <a:t>collects and stores data</a:t>
            </a:r>
          </a:p>
          <a:p>
            <a:pPr marL="571500" indent="-228600">
              <a:spcAft>
                <a:spcPts val="1200"/>
              </a:spcAft>
              <a:buFontTx/>
              <a:buChar char="−"/>
            </a:pPr>
            <a:r>
              <a:rPr lang="en-US" sz="2800" dirty="0" smtClean="0">
                <a:latin typeface="helvitica"/>
              </a:rPr>
              <a:t>  Finds approximate position </a:t>
            </a:r>
            <a:r>
              <a:rPr lang="en-US" sz="2800" dirty="0" smtClean="0">
                <a:latin typeface="helvitica"/>
              </a:rPr>
              <a:t>from acceleration data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Future Work</a:t>
            </a:r>
          </a:p>
          <a:p>
            <a:pPr marL="571500" indent="-228600">
              <a:buFontTx/>
              <a:buChar char="−"/>
            </a:pPr>
            <a:r>
              <a:rPr lang="en-US" sz="2800" dirty="0" smtClean="0">
                <a:latin typeface="helvitica"/>
              </a:rPr>
              <a:t>  Decrease </a:t>
            </a:r>
            <a:r>
              <a:rPr lang="en-US" sz="2800" dirty="0" smtClean="0">
                <a:latin typeface="helvitica"/>
              </a:rPr>
              <a:t>drift and increase resolution</a:t>
            </a:r>
          </a:p>
          <a:p>
            <a:pPr marL="571500" indent="-228600">
              <a:buFontTx/>
              <a:buChar char="−"/>
            </a:pPr>
            <a:r>
              <a:rPr lang="en-US" sz="2800" dirty="0" smtClean="0">
                <a:latin typeface="helvitica"/>
              </a:rPr>
              <a:t>  Analyze other metrics</a:t>
            </a:r>
            <a:endParaRPr lang="en-US" sz="2800" dirty="0" smtClean="0">
              <a:latin typeface="helvitica"/>
            </a:endParaRPr>
          </a:p>
          <a:p>
            <a:pPr marL="1193800" lvl="1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Smoothness</a:t>
            </a:r>
            <a:r>
              <a:rPr lang="en-US" sz="2800" dirty="0" smtClean="0">
                <a:latin typeface="helvitica"/>
              </a:rPr>
              <a:t>, peak velocity, jerk, total distance traveled</a:t>
            </a:r>
          </a:p>
          <a:p>
            <a:pPr marL="571500" indent="-228600">
              <a:buFontTx/>
              <a:buChar char="−"/>
            </a:pPr>
            <a:r>
              <a:rPr lang="en-US" sz="2800" dirty="0" smtClean="0">
                <a:latin typeface="helvitica"/>
              </a:rPr>
              <a:t>  Determine standard test with clinicians</a:t>
            </a:r>
            <a:endParaRPr lang="en-US" sz="2800" dirty="0" smtClean="0">
              <a:latin typeface="helvitica"/>
            </a:endParaRPr>
          </a:p>
          <a:p>
            <a:pPr marL="571500" indent="-228600">
              <a:buFontTx/>
              <a:buChar char="−"/>
            </a:pPr>
            <a:r>
              <a:rPr lang="en-US" sz="2800" dirty="0" smtClean="0">
                <a:latin typeface="helvitica"/>
              </a:rPr>
              <a:t>  Test </a:t>
            </a:r>
            <a:r>
              <a:rPr lang="en-US" sz="2800" dirty="0" smtClean="0">
                <a:latin typeface="helvitica"/>
              </a:rPr>
              <a:t>efficacy in patients with cerebral palsy</a:t>
            </a:r>
            <a:endParaRPr lang="en-US" sz="2400" dirty="0">
              <a:latin typeface="helvitic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582400" y="22936200"/>
            <a:ext cx="2209800" cy="1295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helvitica"/>
              </a:rPr>
              <a:t>Initial Acceleration Data (1)</a:t>
            </a:r>
            <a:endParaRPr lang="en-US" sz="2800" dirty="0">
              <a:solidFill>
                <a:schemeClr val="tx1"/>
              </a:solidFill>
              <a:latin typeface="helvitica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3868400" y="23538116"/>
            <a:ext cx="17526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3964662" y="23164800"/>
            <a:ext cx="1503938" cy="914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>
                <a:latin typeface="helvitica"/>
              </a:rPr>
              <a:t>Integrate</a:t>
            </a:r>
          </a:p>
          <a:p>
            <a:pPr algn="ctr"/>
            <a:r>
              <a:rPr lang="en-US" sz="2600" dirty="0" smtClean="0">
                <a:latin typeface="helvitica"/>
              </a:rPr>
              <a:t>twice</a:t>
            </a:r>
            <a:endParaRPr lang="en-US" sz="2600" dirty="0">
              <a:latin typeface="helvitica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697200" y="22936200"/>
            <a:ext cx="1600200" cy="1298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helvitica"/>
              </a:rPr>
              <a:t>Initial Position Data</a:t>
            </a:r>
            <a:endParaRPr lang="en-US" sz="2800" dirty="0">
              <a:solidFill>
                <a:schemeClr val="tx1"/>
              </a:solidFill>
              <a:latin typeface="helvitica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17373600" y="23545800"/>
            <a:ext cx="2057400" cy="45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9431000" y="22936200"/>
            <a:ext cx="2438400" cy="1298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helvitica"/>
              </a:rPr>
              <a:t>Initial Position Data Polynomial</a:t>
            </a:r>
            <a:endParaRPr lang="en-US" sz="2800" dirty="0">
              <a:solidFill>
                <a:schemeClr val="tx1"/>
              </a:solidFill>
              <a:latin typeface="helvitic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7449800" y="23164800"/>
            <a:ext cx="1905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helvitica"/>
              </a:rPr>
              <a:t>Fit polynomial</a:t>
            </a:r>
            <a:endParaRPr lang="en-US" sz="2600" dirty="0">
              <a:latin typeface="helvitic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9050000" y="24460200"/>
            <a:ext cx="2286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helvitica"/>
              </a:rPr>
              <a:t>Differentiate</a:t>
            </a:r>
          </a:p>
          <a:p>
            <a:pPr algn="ctr"/>
            <a:r>
              <a:rPr lang="en-US" sz="2600" dirty="0" smtClean="0">
                <a:latin typeface="helvitica"/>
              </a:rPr>
              <a:t>twice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19735800" y="25633741"/>
            <a:ext cx="2209800" cy="8686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helvitica"/>
              </a:rPr>
              <a:t>Acceleration Drift (2)</a:t>
            </a:r>
            <a:endParaRPr lang="en-US" sz="2800" dirty="0">
              <a:solidFill>
                <a:schemeClr val="tx1"/>
              </a:solidFill>
              <a:latin typeface="helvitica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7373600" y="25450800"/>
            <a:ext cx="24384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helvitica"/>
              </a:rPr>
              <a:t>Subtract drift (2) from initial data (1)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5163800" y="25423368"/>
            <a:ext cx="2209800" cy="12984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helvitica"/>
              </a:rPr>
              <a:t>Corrected Acceleration Data</a:t>
            </a:r>
            <a:endParaRPr lang="en-US" sz="2800" dirty="0">
              <a:solidFill>
                <a:schemeClr val="tx1"/>
              </a:solidFill>
              <a:latin typeface="helvitica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rot="10800000">
            <a:off x="13563600" y="26060400"/>
            <a:ext cx="144780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3563600" y="25679400"/>
            <a:ext cx="16002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helvitica"/>
              </a:rPr>
              <a:t>Integrate</a:t>
            </a:r>
          </a:p>
          <a:p>
            <a:pPr algn="ctr"/>
            <a:r>
              <a:rPr lang="en-US" sz="2600" dirty="0" smtClean="0">
                <a:latin typeface="helvitica"/>
              </a:rPr>
              <a:t>twice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1582400" y="25423368"/>
            <a:ext cx="1828800" cy="1298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helvitica"/>
              </a:rPr>
              <a:t>Corrected Position Data (3)</a:t>
            </a:r>
            <a:endParaRPr lang="en-US" sz="2800" dirty="0">
              <a:solidFill>
                <a:schemeClr val="tx1"/>
              </a:solidFill>
              <a:latin typeface="helvitica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2420600" y="27127200"/>
            <a:ext cx="2286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helvitica"/>
              </a:rPr>
              <a:t>Fit polynomial</a:t>
            </a:r>
            <a:endParaRPr lang="en-US" sz="2600" dirty="0">
              <a:latin typeface="helvitica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11582400" y="28148341"/>
            <a:ext cx="2590800" cy="1298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helvitica"/>
              </a:rPr>
              <a:t>Corrected Position Polynomial (4)</a:t>
            </a:r>
            <a:endParaRPr lang="en-US" sz="2800" dirty="0">
              <a:solidFill>
                <a:schemeClr val="tx1"/>
              </a:solidFill>
              <a:latin typeface="helvitica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4401800" y="27883104"/>
            <a:ext cx="35814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helvitica"/>
              </a:rPr>
              <a:t>Subtract corrected position polynomial (4) from corrected position data (3)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8288000" y="28148280"/>
            <a:ext cx="2133600" cy="12984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helvitica"/>
              </a:rPr>
              <a:t>Final Corrected Position</a:t>
            </a:r>
            <a:endParaRPr lang="en-US" sz="2800" dirty="0">
              <a:solidFill>
                <a:schemeClr val="tx1"/>
              </a:solidFill>
              <a:latin typeface="helvitica"/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14325600" y="28727400"/>
            <a:ext cx="3886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rot="5400000">
            <a:off x="20651788" y="25022553"/>
            <a:ext cx="106521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8498800" y="12496800"/>
            <a:ext cx="455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800" dirty="0" smtClean="0">
                <a:latin typeface="helvitica"/>
              </a:rPr>
              <a:t>CC1111: USB RF receiver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43891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0"/>
            <a:ext cx="43891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56163" y="25450800"/>
            <a:ext cx="6328637" cy="402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6" name="Straight Arrow Connector 105"/>
          <p:cNvCxnSpPr/>
          <p:nvPr/>
        </p:nvCxnSpPr>
        <p:spPr>
          <a:xfrm rot="10800000" flipV="1">
            <a:off x="17449801" y="26288998"/>
            <a:ext cx="2209803" cy="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rot="5400000">
            <a:off x="11812588" y="27430412"/>
            <a:ext cx="106521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 descr="ShrinerTransparent.tif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60248" y="2651760"/>
            <a:ext cx="4873752" cy="17037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1" name="Picture 90" descr="OEDKTransparent.tif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60248" y="457200"/>
            <a:ext cx="4873752" cy="21680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5" name="TextBox 104"/>
          <p:cNvSpPr txBox="1"/>
          <p:nvPr/>
        </p:nvSpPr>
        <p:spPr>
          <a:xfrm>
            <a:off x="33375600" y="31546800"/>
            <a:ext cx="100584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/>
            <a:r>
              <a:rPr lang="en-US" sz="2400" dirty="0" smtClean="0">
                <a:latin typeface="helvitica"/>
              </a:rPr>
              <a:t>If you would like more information about our device, methods or future plans, please contact Jessica Scully at jas7@rice.edu</a:t>
            </a:r>
            <a:endParaRPr lang="en-US" sz="2400" dirty="0">
              <a:latin typeface="helvitica"/>
            </a:endParaRPr>
          </a:p>
        </p:txBody>
      </p:sp>
      <p:pic>
        <p:nvPicPr>
          <p:cNvPr id="104" name="Picture 103" descr="Rice_Whit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6026" y="457200"/>
            <a:ext cx="4659147" cy="1834233"/>
          </a:xfrm>
          <a:prstGeom prst="rect">
            <a:avLst/>
          </a:prstGeom>
        </p:spPr>
      </p:pic>
      <p:sp>
        <p:nvSpPr>
          <p:cNvPr id="135" name="Rectangle 134"/>
          <p:cNvSpPr/>
          <p:nvPr/>
        </p:nvSpPr>
        <p:spPr>
          <a:xfrm>
            <a:off x="0" y="4873752"/>
            <a:ext cx="43891200" cy="30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/>
          <p:cNvGrpSpPr/>
          <p:nvPr/>
        </p:nvGrpSpPr>
        <p:grpSpPr>
          <a:xfrm>
            <a:off x="11887199" y="13792201"/>
            <a:ext cx="7769352" cy="5016282"/>
            <a:chOff x="11887199" y="13792201"/>
            <a:chExt cx="7769352" cy="5016282"/>
          </a:xfrm>
        </p:grpSpPr>
        <p:pic>
          <p:nvPicPr>
            <p:cNvPr id="74" name="Picture 73" descr="IMG_0246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6200000">
              <a:off x="10894759" y="14784641"/>
              <a:ext cx="4800602" cy="2815721"/>
            </a:xfrm>
            <a:prstGeom prst="rect">
              <a:avLst/>
            </a:prstGeom>
          </p:spPr>
        </p:pic>
        <p:sp>
          <p:nvSpPr>
            <p:cNvPr id="87" name="Right Arrow 86"/>
            <p:cNvSpPr/>
            <p:nvPr/>
          </p:nvSpPr>
          <p:spPr>
            <a:xfrm rot="10800000">
              <a:off x="14477996" y="18063657"/>
              <a:ext cx="879677" cy="30175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ight Arrow 87"/>
            <p:cNvSpPr/>
            <p:nvPr/>
          </p:nvSpPr>
          <p:spPr>
            <a:xfrm rot="10800000">
              <a:off x="13944597" y="16764001"/>
              <a:ext cx="914401" cy="3048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Down Arrow 88"/>
            <p:cNvSpPr/>
            <p:nvPr/>
          </p:nvSpPr>
          <p:spPr>
            <a:xfrm>
              <a:off x="14173198" y="14478001"/>
              <a:ext cx="301753" cy="1450848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4401798" y="14478001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5087599" y="16992601"/>
              <a:ext cx="44958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Arial" pitchFamily="34" charset="0"/>
                <a:buChar char="•"/>
              </a:pPr>
              <a:r>
                <a:rPr lang="en-US" sz="2800" dirty="0" smtClean="0">
                  <a:latin typeface="helvitica"/>
                </a:rPr>
                <a:t>ITG-3200</a:t>
              </a:r>
            </a:p>
            <a:p>
              <a:pPr marL="571500" indent="-228600">
                <a:buFontTx/>
                <a:buChar char="−"/>
              </a:pPr>
              <a:r>
                <a:rPr lang="en-US" sz="2800" dirty="0" smtClean="0">
                  <a:latin typeface="helvitica"/>
                </a:rPr>
                <a:t>Triaxial gyroscope</a:t>
              </a:r>
            </a:p>
            <a:p>
              <a:pPr marL="571500" indent="-228600">
                <a:buFontTx/>
                <a:buChar char="−"/>
              </a:pPr>
              <a:r>
                <a:rPr lang="en-US" sz="2800" u="sng" dirty="0" smtClean="0">
                  <a:latin typeface="helvitica"/>
                </a:rPr>
                <a:t>+</a:t>
              </a:r>
              <a:r>
                <a:rPr lang="en-US" sz="2800" dirty="0" smtClean="0">
                  <a:latin typeface="helvitica"/>
                </a:rPr>
                <a:t> 2000</a:t>
              </a:r>
              <a:r>
                <a:rPr lang="en-US" sz="2800" dirty="0" smtClean="0">
                  <a:latin typeface="Impact"/>
                </a:rPr>
                <a:t> °</a:t>
              </a:r>
              <a:r>
                <a:rPr lang="en-US" sz="2800" dirty="0" smtClean="0">
                  <a:latin typeface="helvitica"/>
                </a:rPr>
                <a:t>/s full scale range</a:t>
              </a:r>
              <a:endParaRPr lang="en-US" sz="2800" u="sng" dirty="0" smtClean="0">
                <a:latin typeface="helvitica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5087599" y="15547849"/>
              <a:ext cx="456895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Arial" pitchFamily="34" charset="0"/>
                <a:buChar char="•"/>
              </a:pPr>
              <a:r>
                <a:rPr lang="en-US" sz="2800" dirty="0" smtClean="0">
                  <a:latin typeface="helvitica"/>
                </a:rPr>
                <a:t>MSP430</a:t>
              </a:r>
            </a:p>
            <a:p>
              <a:pPr marL="571500" indent="-228600">
                <a:buFontTx/>
                <a:buChar char="−"/>
              </a:pPr>
              <a:r>
                <a:rPr lang="en-US" sz="2800" dirty="0" smtClean="0">
                  <a:latin typeface="helvitica"/>
                </a:rPr>
                <a:t>Microcontroller</a:t>
              </a:r>
            </a:p>
            <a:p>
              <a:pPr marL="571500" indent="-228600">
                <a:buFontTx/>
                <a:buChar char="−"/>
              </a:pPr>
              <a:r>
                <a:rPr lang="en-US" sz="2800" dirty="0" smtClean="0">
                  <a:latin typeface="helvitica"/>
                </a:rPr>
                <a:t>RF transceiver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087599" y="14020801"/>
              <a:ext cx="43434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Arial" pitchFamily="34" charset="0"/>
                <a:buChar char="•"/>
              </a:pPr>
              <a:r>
                <a:rPr lang="en-US" sz="2800" dirty="0" smtClean="0">
                  <a:latin typeface="helvitica"/>
                </a:rPr>
                <a:t>ADXL 345</a:t>
              </a:r>
            </a:p>
            <a:p>
              <a:pPr marL="571500" indent="-228600">
                <a:buFontTx/>
                <a:buChar char="−"/>
              </a:pPr>
              <a:r>
                <a:rPr lang="en-US" sz="2800" dirty="0" smtClean="0">
                  <a:latin typeface="helvitica"/>
                </a:rPr>
                <a:t>Triaxial accelerometer</a:t>
              </a:r>
            </a:p>
            <a:p>
              <a:pPr marL="571500" indent="-228600">
                <a:buFontTx/>
                <a:buChar char="−"/>
              </a:pPr>
              <a:r>
                <a:rPr lang="en-US" sz="2800" u="sng" dirty="0" smtClean="0">
                  <a:latin typeface="helvitica"/>
                </a:rPr>
                <a:t>+</a:t>
              </a:r>
              <a:r>
                <a:rPr lang="en-US" sz="2800" dirty="0" smtClean="0">
                  <a:latin typeface="helvitica"/>
                </a:rPr>
                <a:t> 16G full scale range</a:t>
              </a:r>
              <a:endParaRPr lang="en-US" sz="2800" u="sng" dirty="0" smtClean="0">
                <a:latin typeface="helvitica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 rot="16200000">
              <a:off x="14477999" y="16535401"/>
              <a:ext cx="7620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6" name="Picture 6" descr="Team Dexter Logo.jpg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57200" y="2286000"/>
            <a:ext cx="4873752" cy="213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" name="TextBox 143"/>
          <p:cNvSpPr txBox="1"/>
          <p:nvPr/>
        </p:nvSpPr>
        <p:spPr>
          <a:xfrm>
            <a:off x="27203400" y="6172200"/>
            <a:ext cx="686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helvitica"/>
              </a:rPr>
              <a:t>1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1242000" y="8915400"/>
            <a:ext cx="686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helvitica"/>
              </a:rPr>
              <a:t>2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32689800" y="14401800"/>
            <a:ext cx="686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helvitica"/>
              </a:rPr>
              <a:t>3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41064456" y="9658362"/>
            <a:ext cx="686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helvitica"/>
              </a:rPr>
              <a:t>4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57200" y="16248888"/>
            <a:ext cx="10515600" cy="9601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latin typeface="helvitica"/>
              </a:rPr>
              <a:t>Design Criteria</a:t>
            </a:r>
            <a:endParaRPr lang="en-US" sz="5800" b="1" dirty="0">
              <a:latin typeface="helvitica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57200" y="17163288"/>
            <a:ext cx="10515600" cy="21214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3200" dirty="0" smtClean="0">
                <a:latin typeface="helvitica"/>
              </a:rPr>
              <a:t>Portable and wireless 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3200" dirty="0" smtClean="0">
                <a:latin typeface="helvitica"/>
              </a:rPr>
              <a:t>Safe </a:t>
            </a:r>
            <a:r>
              <a:rPr lang="en-US" sz="3200" dirty="0" smtClean="0">
                <a:latin typeface="helvitica"/>
              </a:rPr>
              <a:t>and low cost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3200" dirty="0" smtClean="0">
                <a:latin typeface="helvitica"/>
              </a:rPr>
              <a:t>Durable, robust and precise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3200" dirty="0" smtClean="0">
                <a:latin typeface="helvitica"/>
              </a:rPr>
              <a:t>Provides </a:t>
            </a:r>
            <a:r>
              <a:rPr lang="en-US" sz="3200" dirty="0" smtClean="0">
                <a:latin typeface="helvitica"/>
              </a:rPr>
              <a:t>a visual </a:t>
            </a:r>
            <a:r>
              <a:rPr lang="en-US" sz="3200" dirty="0" smtClean="0">
                <a:latin typeface="helvitica"/>
              </a:rPr>
              <a:t>output </a:t>
            </a:r>
            <a:endParaRPr lang="en-US" sz="3200" dirty="0" smtClean="0">
              <a:latin typeface="helvitic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375600" y="19741896"/>
            <a:ext cx="100584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latin typeface="helvitica"/>
              </a:rPr>
              <a:t>Summary of Results</a:t>
            </a:r>
            <a:endParaRPr lang="en-US" sz="5800" b="1" dirty="0">
              <a:latin typeface="helvi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375600" y="20656296"/>
            <a:ext cx="10058400" cy="42780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Comparison with Vicon: proof of principle device gives </a:t>
            </a:r>
            <a:r>
              <a:rPr lang="en-US" sz="2800" dirty="0" smtClean="0">
                <a:latin typeface="helvitica"/>
              </a:rPr>
              <a:t>similar position data</a:t>
            </a:r>
            <a:endParaRPr lang="en-US" sz="2800" dirty="0" smtClean="0">
              <a:latin typeface="helvitica"/>
            </a:endParaRPr>
          </a:p>
          <a:p>
            <a:pPr marL="571500" indent="-228600">
              <a:spcAft>
                <a:spcPts val="1200"/>
              </a:spcAft>
              <a:buFontTx/>
              <a:buChar char="−"/>
            </a:pPr>
            <a:r>
              <a:rPr lang="en-US" sz="2800" dirty="0" smtClean="0">
                <a:latin typeface="helvitica"/>
              </a:rPr>
              <a:t>  Incorporation </a:t>
            </a:r>
            <a:r>
              <a:rPr lang="en-US" sz="2800" dirty="0" smtClean="0">
                <a:latin typeface="helvitica"/>
              </a:rPr>
              <a:t>of gyroscope will further decrease error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Software components accurately manipulate data and interface with user</a:t>
            </a:r>
          </a:p>
          <a:p>
            <a:pPr marL="571500" indent="-228600">
              <a:spcAft>
                <a:spcPts val="1200"/>
              </a:spcAft>
              <a:buFontTx/>
              <a:buChar char="−"/>
            </a:pPr>
            <a:r>
              <a:rPr lang="en-US" sz="2800" dirty="0" smtClean="0">
                <a:latin typeface="helvitica"/>
              </a:rPr>
              <a:t>  LabVIEW </a:t>
            </a:r>
            <a:r>
              <a:rPr lang="en-US" sz="2800" dirty="0" smtClean="0">
                <a:latin typeface="helvitica"/>
              </a:rPr>
              <a:t>shows 3D motion path calculated in Matlab</a:t>
            </a:r>
          </a:p>
          <a:p>
            <a:pPr marL="228600" indent="-228600">
              <a:buFont typeface="Arial" pitchFamily="34" charset="0"/>
              <a:buChar char="•"/>
            </a:pPr>
            <a:r>
              <a:rPr lang="en-US" sz="2800" dirty="0" smtClean="0">
                <a:latin typeface="helvitica"/>
              </a:rPr>
              <a:t>Pegs and pegboard manufactured to allow easy manipulation and data collection</a:t>
            </a:r>
          </a:p>
          <a:p>
            <a:pPr marL="571500" indent="-228600">
              <a:buFontTx/>
              <a:buChar char="−"/>
            </a:pPr>
            <a:r>
              <a:rPr lang="en-US" sz="2800" dirty="0" smtClean="0">
                <a:latin typeface="helvitica"/>
              </a:rPr>
              <a:t>  Pegs </a:t>
            </a:r>
            <a:r>
              <a:rPr lang="en-US" sz="2800" dirty="0" smtClean="0">
                <a:latin typeface="helvitica"/>
              </a:rPr>
              <a:t>incorporating all </a:t>
            </a:r>
            <a:r>
              <a:rPr lang="en-US" sz="2800" dirty="0" smtClean="0">
                <a:latin typeface="helvitica"/>
              </a:rPr>
              <a:t>electronics </a:t>
            </a:r>
            <a:r>
              <a:rPr lang="en-US" sz="2800" dirty="0" smtClean="0">
                <a:latin typeface="helvitica"/>
              </a:rPr>
              <a:t>successfully </a:t>
            </a:r>
            <a:r>
              <a:rPr lang="en-US" sz="2800" dirty="0" smtClean="0">
                <a:latin typeface="helvitica"/>
              </a:rPr>
              <a:t>created</a:t>
            </a:r>
            <a:endParaRPr lang="en-US" sz="2800" dirty="0">
              <a:latin typeface="helvitica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6746200" y="10210800"/>
            <a:ext cx="6925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dirty="0" smtClean="0">
                <a:latin typeface="helvitica"/>
              </a:rPr>
              <a:t>2) Data transmitted wirelessly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8194000" y="16002000"/>
            <a:ext cx="8171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dirty="0" smtClean="0">
                <a:latin typeface="helvitica"/>
              </a:rPr>
              <a:t>3) Data collection and post processing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34594800" y="17373600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dirty="0" smtClean="0">
                <a:latin typeface="helvitica"/>
              </a:rPr>
              <a:t>4) Motion path and time to completion displayed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57200" y="13450824"/>
            <a:ext cx="10515600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6200" lvl="1" indent="-76200"/>
            <a:r>
              <a:rPr lang="en-US" sz="3600" b="1" dirty="0" smtClean="0">
                <a:latin typeface="helvitica"/>
              </a:rPr>
              <a:t>Track motion of cerebral palsy patients in three dimensions to assist in the assessment of </a:t>
            </a:r>
            <a:r>
              <a:rPr lang="en-US" sz="3600" b="1" dirty="0" smtClean="0">
                <a:latin typeface="helvitica"/>
              </a:rPr>
              <a:t>improvements of dexterity throughout treatment with </a:t>
            </a:r>
            <a:r>
              <a:rPr lang="en-US" sz="3600" b="1" dirty="0" smtClean="0">
                <a:latin typeface="helvitica"/>
              </a:rPr>
              <a:t>a </a:t>
            </a:r>
            <a:r>
              <a:rPr lang="en-US" sz="3600" b="1" dirty="0" smtClean="0">
                <a:latin typeface="helvitica"/>
              </a:rPr>
              <a:t>portable and wireless device</a:t>
            </a:r>
            <a:r>
              <a:rPr lang="en-US" sz="3600" dirty="0" smtClean="0">
                <a:latin typeface="helvitica"/>
              </a:rPr>
              <a:t> </a:t>
            </a:r>
            <a:endParaRPr lang="en-US" sz="3600" dirty="0">
              <a:latin typeface="helvitica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7200" y="12536424"/>
            <a:ext cx="105156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latin typeface="helvitica"/>
              </a:rPr>
              <a:t>Goal</a:t>
            </a:r>
            <a:endParaRPr lang="en-US" sz="5800" b="1" dirty="0">
              <a:latin typeface="helvitica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514600" y="26670000"/>
            <a:ext cx="64008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lvl="1" indent="-228600"/>
            <a:r>
              <a:rPr lang="en-US" sz="2800" dirty="0" smtClean="0">
                <a:latin typeface="helvitica"/>
              </a:rPr>
              <a:t>Prototype data similar to gold standard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32766000" y="12649200"/>
            <a:ext cx="685800" cy="3048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6" name="Picture 125" descr="BoldTesting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0100" y="21869400"/>
            <a:ext cx="9867900" cy="4736592"/>
          </a:xfrm>
          <a:prstGeom prst="rect">
            <a:avLst/>
          </a:prstGeom>
        </p:spPr>
      </p:pic>
      <p:sp>
        <p:nvSpPr>
          <p:cNvPr id="143" name="TextBox 142"/>
          <p:cNvSpPr txBox="1"/>
          <p:nvPr/>
        </p:nvSpPr>
        <p:spPr>
          <a:xfrm>
            <a:off x="21336000" y="8534400"/>
            <a:ext cx="5595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arenR"/>
            </a:pPr>
            <a:r>
              <a:rPr lang="en-US" sz="4000" dirty="0" smtClean="0">
                <a:latin typeface="helvitica"/>
              </a:rPr>
              <a:t>Patient moves peg</a:t>
            </a:r>
          </a:p>
        </p:txBody>
      </p:sp>
      <p:pic>
        <p:nvPicPr>
          <p:cNvPr id="139" name="Picture 138" descr="PegboardHighResTransparent.t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135600" y="7162800"/>
            <a:ext cx="14350440" cy="8686800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12725400" y="72390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/>
            <a:r>
              <a:rPr lang="en-US" sz="4000" dirty="0" smtClean="0">
                <a:latin typeface="helvitica"/>
              </a:rPr>
              <a:t>Peg</a:t>
            </a:r>
            <a:endParaRPr lang="en-US" sz="4000" dirty="0" smtClean="0">
              <a:latin typeface="helvitica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4554200" y="5867400"/>
            <a:ext cx="10515600" cy="1877437"/>
          </a:xfrm>
          <a:prstGeom prst="rect">
            <a:avLst/>
          </a:prstGeom>
          <a:solidFill>
            <a:srgbClr val="FCCB18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latin typeface="helvitica"/>
              </a:rPr>
              <a:t>The DexTest:</a:t>
            </a:r>
          </a:p>
          <a:p>
            <a:pPr algn="ctr"/>
            <a:r>
              <a:rPr lang="en-US" sz="5800" b="1" dirty="0" smtClean="0">
                <a:latin typeface="helvitica"/>
              </a:rPr>
              <a:t>An Automated Dexterity Test</a:t>
            </a:r>
            <a:endParaRPr lang="en-US" sz="5800" b="1" dirty="0">
              <a:latin typeface="helvitica"/>
            </a:endParaRPr>
          </a:p>
        </p:txBody>
      </p:sp>
      <p:pic>
        <p:nvPicPr>
          <p:cNvPr id="130" name="Picture 129" descr="BoldTesting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04672" y="27355800"/>
            <a:ext cx="9866376" cy="3946550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457200" y="31556981"/>
            <a:ext cx="105156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28600" lvl="1" indent="-228600"/>
            <a:r>
              <a:rPr lang="en-US" sz="2800" dirty="0" smtClean="0">
                <a:latin typeface="helvitica"/>
              </a:rPr>
              <a:t>Note: EZ-430 data is in raw form and are not spatially calibrated</a:t>
            </a:r>
            <a:endParaRPr lang="en-US" sz="2800" dirty="0" smtClean="0">
              <a:latin typeface="helvitica"/>
            </a:endParaRPr>
          </a:p>
        </p:txBody>
      </p:sp>
      <p:pic>
        <p:nvPicPr>
          <p:cNvPr id="140" name="Picture 139" descr="WirelessData.t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194000" y="8305800"/>
            <a:ext cx="2334985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400" dirty="0" smtClean="0">
            <a:latin typeface="helvitic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9353</TotalTime>
  <Words>559</Words>
  <Application>Microsoft Office PowerPoint</Application>
  <PresentationFormat>Custom</PresentationFormat>
  <Paragraphs>141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Alli</dc:creator>
  <cp:lastModifiedBy>Jessi</cp:lastModifiedBy>
  <cp:revision>134</cp:revision>
  <dcterms:created xsi:type="dcterms:W3CDTF">2011-03-21T19:55:33Z</dcterms:created>
  <dcterms:modified xsi:type="dcterms:W3CDTF">2011-04-14T06:07:16Z</dcterms:modified>
</cp:coreProperties>
</file>