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32104013" cy="428371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2A46"/>
    <a:srgbClr val="1B3F6B"/>
    <a:srgbClr val="000099"/>
    <a:srgbClr val="0F297B"/>
    <a:srgbClr val="102844"/>
    <a:srgbClr val="153357"/>
    <a:srgbClr val="193B65"/>
    <a:srgbClr val="004C22"/>
    <a:srgbClr val="005C2A"/>
    <a:srgbClr val="007A37"/>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6857" autoAdjust="0"/>
  </p:normalViewPr>
  <p:slideViewPr>
    <p:cSldViewPr>
      <p:cViewPr>
        <p:scale>
          <a:sx n="25" d="100"/>
          <a:sy n="25" d="100"/>
        </p:scale>
        <p:origin x="-1278" y="1062"/>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temp\Mass%20Energy%20Economic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32"/>
  <c:chart>
    <c:plotArea>
      <c:layout/>
      <c:barChart>
        <c:barDir val="col"/>
        <c:grouping val="clustered"/>
        <c:ser>
          <c:idx val="0"/>
          <c:order val="0"/>
          <c:spPr>
            <a:effectLst/>
            <a:scene3d>
              <a:camera prst="orthographicFront"/>
              <a:lightRig rig="threePt" dir="t">
                <a:rot lat="0" lon="0" rev="1200000"/>
              </a:lightRig>
            </a:scene3d>
            <a:sp3d/>
          </c:spPr>
          <c:val>
            <c:numRef>
              <c:f>Sheet7!$M$6:$M$21</c:f>
              <c:numCache>
                <c:formatCode>#,##0.00_);\(#,##0.00\)</c:formatCode>
                <c:ptCount val="16"/>
                <c:pt idx="0">
                  <c:v>-5544245.9360217061</c:v>
                </c:pt>
                <c:pt idx="1">
                  <c:v>-4746081.3294240506</c:v>
                </c:pt>
                <c:pt idx="2">
                  <c:v>-4045268.8052856624</c:v>
                </c:pt>
                <c:pt idx="3">
                  <c:v>-3259459.0876872973</c:v>
                </c:pt>
                <c:pt idx="4">
                  <c:v>-2637863.084210149</c:v>
                </c:pt>
                <c:pt idx="5">
                  <c:v>-2133020.2674561315</c:v>
                </c:pt>
                <c:pt idx="6">
                  <c:v>-1713066.8475921347</c:v>
                </c:pt>
                <c:pt idx="7">
                  <c:v>-1331390.5889705415</c:v>
                </c:pt>
                <c:pt idx="8">
                  <c:v>-984321.64693418064</c:v>
                </c:pt>
                <c:pt idx="9">
                  <c:v>-705590.53882385138</c:v>
                </c:pt>
                <c:pt idx="10">
                  <c:v>-485565.72815112135</c:v>
                </c:pt>
                <c:pt idx="11">
                  <c:v>-285543.17299409409</c:v>
                </c:pt>
                <c:pt idx="12">
                  <c:v>-103704.48648770564</c:v>
                </c:pt>
                <c:pt idx="13">
                  <c:v>61603.41033628385</c:v>
                </c:pt>
                <c:pt idx="14">
                  <c:v>211883.31653991062</c:v>
                </c:pt>
                <c:pt idx="15">
                  <c:v>348501.4130886622</c:v>
                </c:pt>
              </c:numCache>
            </c:numRef>
          </c:val>
        </c:ser>
        <c:axId val="65856640"/>
        <c:axId val="65858560"/>
      </c:barChart>
      <c:catAx>
        <c:axId val="65856640"/>
        <c:scaling>
          <c:orientation val="minMax"/>
        </c:scaling>
        <c:axPos val="b"/>
        <c:title>
          <c:tx>
            <c:rich>
              <a:bodyPr/>
              <a:lstStyle/>
              <a:p>
                <a:pPr>
                  <a:defRPr sz="2000"/>
                </a:pPr>
                <a:r>
                  <a:rPr lang="en-US" sz="2000"/>
                  <a:t>Year</a:t>
                </a:r>
              </a:p>
            </c:rich>
          </c:tx>
          <c:layout>
            <c:manualLayout>
              <c:xMode val="edge"/>
              <c:yMode val="edge"/>
              <c:x val="0.53062209329097065"/>
              <c:y val="5.9915182357930717E-2"/>
            </c:manualLayout>
          </c:layout>
        </c:title>
        <c:tickLblPos val="nextTo"/>
        <c:txPr>
          <a:bodyPr/>
          <a:lstStyle/>
          <a:p>
            <a:pPr>
              <a:defRPr sz="1600" b="1"/>
            </a:pPr>
            <a:endParaRPr lang="en-US"/>
          </a:p>
        </c:txPr>
        <c:crossAx val="65858560"/>
        <c:crosses val="autoZero"/>
        <c:auto val="1"/>
        <c:lblAlgn val="ctr"/>
        <c:lblOffset val="100"/>
        <c:tickLblSkip val="2"/>
      </c:catAx>
      <c:valAx>
        <c:axId val="65858560"/>
        <c:scaling>
          <c:orientation val="minMax"/>
        </c:scaling>
        <c:axPos val="l"/>
        <c:numFmt formatCode="#,##0.00_);\(#,##0.00\)" sourceLinked="1"/>
        <c:tickLblPos val="nextTo"/>
        <c:txPr>
          <a:bodyPr/>
          <a:lstStyle/>
          <a:p>
            <a:pPr>
              <a:defRPr sz="1800"/>
            </a:pPr>
            <a:endParaRPr lang="en-US"/>
          </a:p>
        </c:txPr>
        <c:crossAx val="65856640"/>
        <c:crosses val="autoZero"/>
        <c:crossBetween val="between"/>
        <c:dispUnits>
          <c:builtInUnit val="millions"/>
          <c:dispUnitsLbl>
            <c:layout>
              <c:manualLayout>
                <c:xMode val="edge"/>
                <c:yMode val="edge"/>
                <c:x val="1.1578578362636179E-2"/>
                <c:y val="0.27656883798616083"/>
              </c:manualLayout>
            </c:layout>
            <c:tx>
              <c:rich>
                <a:bodyPr/>
                <a:lstStyle/>
                <a:p>
                  <a:pPr>
                    <a:defRPr sz="1400"/>
                  </a:pPr>
                  <a:r>
                    <a:rPr lang="en-US" sz="2000" dirty="0"/>
                    <a:t>$ Million NPV</a:t>
                  </a:r>
                </a:p>
              </c:rich>
            </c:tx>
          </c:dispUnitsLbl>
        </c:dispUnits>
      </c:valAx>
      <c:spPr>
        <a:effectLst/>
      </c:spPr>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13911738" cy="2141855"/>
          </a:xfrm>
          <a:prstGeom prst="rect">
            <a:avLst/>
          </a:prstGeom>
        </p:spPr>
        <p:txBody>
          <a:bodyPr vert="horz" lIns="428224" tIns="214112" rIns="428224" bIns="214112" rtlCol="0"/>
          <a:lstStyle>
            <a:lvl1pPr algn="l">
              <a:defRPr sz="5600"/>
            </a:lvl1pPr>
          </a:lstStyle>
          <a:p>
            <a:endParaRPr lang="en-US"/>
          </a:p>
        </p:txBody>
      </p:sp>
      <p:sp>
        <p:nvSpPr>
          <p:cNvPr id="3" name="Date Placeholder 2"/>
          <p:cNvSpPr>
            <a:spLocks noGrp="1"/>
          </p:cNvSpPr>
          <p:nvPr>
            <p:ph type="dt" idx="1"/>
          </p:nvPr>
        </p:nvSpPr>
        <p:spPr>
          <a:xfrm>
            <a:off x="18184846" y="1"/>
            <a:ext cx="13911738" cy="2141855"/>
          </a:xfrm>
          <a:prstGeom prst="rect">
            <a:avLst/>
          </a:prstGeom>
        </p:spPr>
        <p:txBody>
          <a:bodyPr vert="horz" lIns="428224" tIns="214112" rIns="428224" bIns="214112" rtlCol="0"/>
          <a:lstStyle>
            <a:lvl1pPr algn="r">
              <a:defRPr sz="5600"/>
            </a:lvl1pPr>
          </a:lstStyle>
          <a:p>
            <a:fld id="{8CC13E29-5C59-0541-9DCB-51DC62B401EA}" type="datetimeFigureOut">
              <a:rPr lang="en-US" smtClean="0"/>
              <a:pPr/>
              <a:t>4/22/2011</a:t>
            </a:fld>
            <a:endParaRPr lang="en-US"/>
          </a:p>
        </p:txBody>
      </p:sp>
      <p:sp>
        <p:nvSpPr>
          <p:cNvPr id="4" name="Slide Image Placeholder 3"/>
          <p:cNvSpPr>
            <a:spLocks noGrp="1" noRot="1" noChangeAspect="1"/>
          </p:cNvSpPr>
          <p:nvPr>
            <p:ph type="sldImg" idx="2"/>
          </p:nvPr>
        </p:nvSpPr>
        <p:spPr>
          <a:xfrm>
            <a:off x="5343525" y="3213100"/>
            <a:ext cx="21418550" cy="16063913"/>
          </a:xfrm>
          <a:prstGeom prst="rect">
            <a:avLst/>
          </a:prstGeom>
          <a:noFill/>
          <a:ln w="12700">
            <a:solidFill>
              <a:prstClr val="black"/>
            </a:solidFill>
          </a:ln>
        </p:spPr>
        <p:txBody>
          <a:bodyPr vert="horz" lIns="428224" tIns="214112" rIns="428224" bIns="214112" rtlCol="0" anchor="ctr"/>
          <a:lstStyle/>
          <a:p>
            <a:endParaRPr lang="en-US"/>
          </a:p>
        </p:txBody>
      </p:sp>
      <p:sp>
        <p:nvSpPr>
          <p:cNvPr id="5" name="Notes Placeholder 4"/>
          <p:cNvSpPr>
            <a:spLocks noGrp="1"/>
          </p:cNvSpPr>
          <p:nvPr>
            <p:ph type="body" sz="quarter" idx="3"/>
          </p:nvPr>
        </p:nvSpPr>
        <p:spPr>
          <a:xfrm>
            <a:off x="3210402" y="20347622"/>
            <a:ext cx="25683210" cy="19276695"/>
          </a:xfrm>
          <a:prstGeom prst="rect">
            <a:avLst/>
          </a:prstGeom>
        </p:spPr>
        <p:txBody>
          <a:bodyPr vert="horz" lIns="428224" tIns="214112" rIns="428224" bIns="21411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40687811"/>
            <a:ext cx="13911738" cy="2141855"/>
          </a:xfrm>
          <a:prstGeom prst="rect">
            <a:avLst/>
          </a:prstGeom>
        </p:spPr>
        <p:txBody>
          <a:bodyPr vert="horz" lIns="428224" tIns="214112" rIns="428224" bIns="214112" rtlCol="0" anchor="b"/>
          <a:lstStyle>
            <a:lvl1pPr algn="l">
              <a:defRPr sz="5600"/>
            </a:lvl1pPr>
          </a:lstStyle>
          <a:p>
            <a:endParaRPr lang="en-US"/>
          </a:p>
        </p:txBody>
      </p:sp>
      <p:sp>
        <p:nvSpPr>
          <p:cNvPr id="7" name="Slide Number Placeholder 6"/>
          <p:cNvSpPr>
            <a:spLocks noGrp="1"/>
          </p:cNvSpPr>
          <p:nvPr>
            <p:ph type="sldNum" sz="quarter" idx="5"/>
          </p:nvPr>
        </p:nvSpPr>
        <p:spPr>
          <a:xfrm>
            <a:off x="18184846" y="40687811"/>
            <a:ext cx="13911738" cy="2141855"/>
          </a:xfrm>
          <a:prstGeom prst="rect">
            <a:avLst/>
          </a:prstGeom>
        </p:spPr>
        <p:txBody>
          <a:bodyPr vert="horz" lIns="428224" tIns="214112" rIns="428224" bIns="214112" rtlCol="0" anchor="b"/>
          <a:lstStyle>
            <a:lvl1pPr algn="r">
              <a:defRPr sz="5600"/>
            </a:lvl1pPr>
          </a:lstStyle>
          <a:p>
            <a:fld id="{6F559D36-A775-3E4F-A13F-E4B2B5DEAE9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559D36-A775-3E4F-A13F-E4B2B5DEAE9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0B644D-8BC3-440C-9551-21CCB5B92581}" type="datetimeFigureOut">
              <a:rPr lang="en-US" smtClean="0"/>
              <a:pPr/>
              <a:t>4/22/2011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F30A24-A8FA-4817-B736-CBBF617367A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0B644D-8BC3-440C-9551-21CCB5B92581}" type="datetimeFigureOut">
              <a:rPr lang="en-US" smtClean="0"/>
              <a:pPr/>
              <a:t>4/22/2011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F30A24-A8FA-4817-B736-CBBF617367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0B644D-8BC3-440C-9551-21CCB5B92581}" type="datetimeFigureOut">
              <a:rPr lang="en-US" smtClean="0"/>
              <a:pPr/>
              <a:t>4/22/2011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F30A24-A8FA-4817-B736-CBBF617367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0B644D-8BC3-440C-9551-21CCB5B92581}" type="datetimeFigureOut">
              <a:rPr lang="en-US" smtClean="0"/>
              <a:pPr/>
              <a:t>4/22/2011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F30A24-A8FA-4817-B736-CBBF617367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0B644D-8BC3-440C-9551-21CCB5B92581}" type="datetimeFigureOut">
              <a:rPr lang="en-US" smtClean="0"/>
              <a:pPr/>
              <a:t>4/22/2011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F30A24-A8FA-4817-B736-CBBF617367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0B644D-8BC3-440C-9551-21CCB5B92581}" type="datetimeFigureOut">
              <a:rPr lang="en-US" smtClean="0"/>
              <a:pPr/>
              <a:t>4/22/2011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F30A24-A8FA-4817-B736-CBBF617367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0B644D-8BC3-440C-9551-21CCB5B92581}" type="datetimeFigureOut">
              <a:rPr lang="en-US" smtClean="0"/>
              <a:pPr/>
              <a:t>4/22/2011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F30A24-A8FA-4817-B736-CBBF617367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0B644D-8BC3-440C-9551-21CCB5B92581}" type="datetimeFigureOut">
              <a:rPr lang="en-US" smtClean="0"/>
              <a:pPr/>
              <a:t>4/22/2011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F30A24-A8FA-4817-B736-CBBF617367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0B644D-8BC3-440C-9551-21CCB5B92581}" type="datetimeFigureOut">
              <a:rPr lang="en-US" smtClean="0"/>
              <a:pPr/>
              <a:t>4/22/2011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F30A24-A8FA-4817-B736-CBBF617367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smtClean="0"/>
              <a:t>Click to edit Master title style</a:t>
            </a:r>
            <a:endParaRPr lang="en-US"/>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0B644D-8BC3-440C-9551-21CCB5B92581}" type="datetimeFigureOut">
              <a:rPr lang="en-US" smtClean="0"/>
              <a:pPr/>
              <a:t>4/22/2011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F30A24-A8FA-4817-B736-CBBF617367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smtClean="0"/>
              <a:t>Click to edit Master title style</a:t>
            </a:r>
            <a:endParaRPr lang="en-US"/>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0B644D-8BC3-440C-9551-21CCB5B92581}" type="datetimeFigureOut">
              <a:rPr lang="en-US" smtClean="0"/>
              <a:pPr/>
              <a:t>4/22/2011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F30A24-A8FA-4817-B736-CBBF617367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40000"/>
                <a:lumOff val="60000"/>
              </a:schemeClr>
            </a:gs>
            <a:gs pos="55000">
              <a:schemeClr val="tx2">
                <a:lumMod val="60000"/>
                <a:lumOff val="40000"/>
              </a:schemeClr>
            </a:gs>
            <a:gs pos="100000">
              <a:schemeClr val="tx2">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100B644D-8BC3-440C-9551-21CCB5B92581}" type="datetimeFigureOut">
              <a:rPr lang="en-US" smtClean="0"/>
              <a:pPr/>
              <a:t>4/22/2011</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5CF30A24-A8FA-4817-B736-CBBF617367A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7.jpeg"/><Relationship Id="rId4" Type="http://schemas.openxmlformats.org/officeDocument/2006/relationships/image" Target="../media/image2.png"/><Relationship Id="rId9"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22A46"/>
        </a:solidFill>
        <a:effectLst/>
      </p:bgPr>
    </p:bg>
    <p:spTree>
      <p:nvGrpSpPr>
        <p:cNvPr id="1" name=""/>
        <p:cNvGrpSpPr/>
        <p:nvPr/>
      </p:nvGrpSpPr>
      <p:grpSpPr>
        <a:xfrm>
          <a:off x="0" y="0"/>
          <a:ext cx="0" cy="0"/>
          <a:chOff x="0" y="0"/>
          <a:chExt cx="0" cy="0"/>
        </a:xfrm>
      </p:grpSpPr>
      <p:sp>
        <p:nvSpPr>
          <p:cNvPr id="4" name="Snip Diagonal Corner Rectangle 3"/>
          <p:cNvSpPr/>
          <p:nvPr/>
        </p:nvSpPr>
        <p:spPr>
          <a:xfrm>
            <a:off x="533400" y="5791200"/>
            <a:ext cx="14630400" cy="6477000"/>
          </a:xfrm>
          <a:prstGeom prst="snip2DiagRect">
            <a:avLst/>
          </a:prstGeom>
          <a:gradFill flip="none" rotWithShape="1">
            <a:gsLst>
              <a:gs pos="100000">
                <a:schemeClr val="accent1">
                  <a:lumMod val="40000"/>
                  <a:lumOff val="60000"/>
                </a:schemeClr>
              </a:gs>
              <a:gs pos="55000">
                <a:schemeClr val="bg1"/>
              </a:gs>
              <a:gs pos="100000">
                <a:schemeClr val="bg1"/>
              </a:gs>
            </a:gsLst>
            <a:lin ang="16200000" scaled="0"/>
            <a:tileRect/>
          </a:gradFill>
          <a:ln w="76200">
            <a:solidFill>
              <a:schemeClr val="tx2">
                <a:lumMod val="75000"/>
              </a:schemeClr>
            </a:solidFill>
          </a:ln>
          <a:effectLst>
            <a:innerShdw blurRad="736600" dist="279400" dir="27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438912" tIns="219456" rIns="438912" bIns="219456" rtlCol="0" anchor="ctr"/>
          <a:lstStyle/>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sz="4800" dirty="0" smtClean="0">
              <a:solidFill>
                <a:schemeClr val="tx1"/>
              </a:solidFill>
            </a:endParaRPr>
          </a:p>
          <a:p>
            <a:pPr algn="ctr"/>
            <a:endParaRPr lang="en-US" sz="4800" dirty="0" smtClean="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r>
              <a:rPr lang="en-US" sz="4600" i="1" dirty="0" smtClean="0">
                <a:solidFill>
                  <a:schemeClr val="tx1"/>
                </a:solidFill>
              </a:rPr>
              <a:t>The Sugarcane Industry Wastes Considerable Energy</a:t>
            </a:r>
          </a:p>
          <a:p>
            <a:pPr algn="just"/>
            <a:r>
              <a:rPr lang="en-US" sz="3600" dirty="0" smtClean="0">
                <a:solidFill>
                  <a:schemeClr val="tx1"/>
                </a:solidFill>
              </a:rPr>
              <a:t>The current sugarcane market in Brazil produces an excess of unused resources. Following sugar extraction, the remaining sugarcane bagasse is burned as fuel for on-site sugarcane mills. Although the bagasse is recycled, the current process does not optimize the high energy potential of the cellulosic components  of bagasse. The proposed design seeks to convert cellulose and hemicellulose into ethanol and butanol to substantially increase the profitability of the system. The application of bioreactors will also minimize the associated energy requirements of our design.</a:t>
            </a:r>
            <a:br>
              <a:rPr lang="en-US" sz="3600" dirty="0" smtClean="0">
                <a:solidFill>
                  <a:schemeClr val="tx1"/>
                </a:solidFill>
              </a:rPr>
            </a:br>
            <a:endParaRPr lang="en-US" sz="3600" dirty="0" smtClean="0">
              <a:solidFill>
                <a:schemeClr val="tx1"/>
              </a:solidFill>
            </a:endParaRPr>
          </a:p>
          <a:p>
            <a:endParaRPr lang="en-US" sz="3600" dirty="0" smtClean="0">
              <a:solidFill>
                <a:schemeClr val="tx1"/>
              </a:solidFill>
            </a:endParaRPr>
          </a:p>
          <a:p>
            <a:pPr algn="ctr"/>
            <a:endParaRPr lang="en-US" sz="2400" dirty="0">
              <a:solidFill>
                <a:schemeClr val="tx1"/>
              </a:solidFill>
            </a:endParaRPr>
          </a:p>
          <a:p>
            <a:pPr algn="ctr"/>
            <a:endParaRPr lang="en-US" sz="2400" dirty="0" smtClean="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p:txBody>
      </p:sp>
      <p:sp>
        <p:nvSpPr>
          <p:cNvPr id="5" name="Snip Diagonal Corner Rectangle 4"/>
          <p:cNvSpPr/>
          <p:nvPr/>
        </p:nvSpPr>
        <p:spPr>
          <a:xfrm>
            <a:off x="533400" y="12649200"/>
            <a:ext cx="14630400" cy="3984172"/>
          </a:xfrm>
          <a:prstGeom prst="snip2DiagRect">
            <a:avLst/>
          </a:prstGeom>
          <a:gradFill flip="none" rotWithShape="1">
            <a:gsLst>
              <a:gs pos="100000">
                <a:schemeClr val="accent1">
                  <a:lumMod val="40000"/>
                  <a:lumOff val="60000"/>
                </a:schemeClr>
              </a:gs>
              <a:gs pos="55000">
                <a:schemeClr val="bg1"/>
              </a:gs>
              <a:gs pos="100000">
                <a:schemeClr val="bg1"/>
              </a:gs>
            </a:gsLst>
            <a:lin ang="16200000" scaled="0"/>
            <a:tileRect/>
          </a:gradFill>
          <a:ln w="76200">
            <a:solidFill>
              <a:schemeClr val="tx2">
                <a:lumMod val="75000"/>
              </a:schemeClr>
            </a:solidFill>
          </a:ln>
          <a:effectLst>
            <a:innerShdw blurRad="736600" dist="279400" dir="27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438912" tIns="219456" rIns="438912" bIns="219456" rtlCol="0" anchor="ctr"/>
          <a:lstStyle/>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r>
              <a:rPr lang="en-US" sz="4800" i="1" dirty="0" smtClean="0">
                <a:solidFill>
                  <a:schemeClr val="tx1"/>
                </a:solidFill>
              </a:rPr>
              <a:t>Creating Green Energy from An Otherwise Unusable Energy Source</a:t>
            </a:r>
          </a:p>
          <a:p>
            <a:pPr>
              <a:buFont typeface="Arial" pitchFamily="34" charset="0"/>
              <a:buChar char="•"/>
            </a:pPr>
            <a:r>
              <a:rPr lang="en-US" sz="3600" i="1" dirty="0">
                <a:solidFill>
                  <a:schemeClr val="tx1"/>
                </a:solidFill>
              </a:rPr>
              <a:t> </a:t>
            </a:r>
            <a:r>
              <a:rPr lang="en-US" sz="3600" i="1" dirty="0" smtClean="0">
                <a:solidFill>
                  <a:schemeClr val="tx1"/>
                </a:solidFill>
              </a:rPr>
              <a:t> </a:t>
            </a:r>
            <a:r>
              <a:rPr lang="en-US" sz="3600" dirty="0" smtClean="0">
                <a:solidFill>
                  <a:schemeClr val="tx1"/>
                </a:solidFill>
              </a:rPr>
              <a:t>Design an industrial size plant while optimizing cost and</a:t>
            </a:r>
          </a:p>
          <a:p>
            <a:r>
              <a:rPr lang="en-US" sz="3600" dirty="0">
                <a:solidFill>
                  <a:schemeClr val="tx1"/>
                </a:solidFill>
              </a:rPr>
              <a:t> </a:t>
            </a:r>
            <a:r>
              <a:rPr lang="en-US" sz="3600" dirty="0" smtClean="0">
                <a:solidFill>
                  <a:schemeClr val="tx1"/>
                </a:solidFill>
              </a:rPr>
              <a:t>   sustainability</a:t>
            </a:r>
          </a:p>
          <a:p>
            <a:pPr>
              <a:buFont typeface="Arial" pitchFamily="34" charset="0"/>
              <a:buChar char="•"/>
            </a:pPr>
            <a:r>
              <a:rPr lang="en-US" sz="3600" dirty="0">
                <a:solidFill>
                  <a:schemeClr val="tx1"/>
                </a:solidFill>
              </a:rPr>
              <a:t> </a:t>
            </a:r>
            <a:r>
              <a:rPr lang="en-US" sz="3600" dirty="0" smtClean="0">
                <a:solidFill>
                  <a:schemeClr val="tx1"/>
                </a:solidFill>
              </a:rPr>
              <a:t> Transmute sugarcane bagasse into profitable energy sources</a:t>
            </a:r>
          </a:p>
          <a:p>
            <a:pPr>
              <a:buFont typeface="Arial" pitchFamily="34" charset="0"/>
              <a:buChar char="•"/>
            </a:pPr>
            <a:endParaRPr lang="en-US" sz="3600" dirty="0">
              <a:solidFill>
                <a:schemeClr val="tx1"/>
              </a:solidFill>
            </a:endParaRPr>
          </a:p>
          <a:p>
            <a:pPr>
              <a:buFont typeface="Arial" pitchFamily="34" charset="0"/>
              <a:buChar char="•"/>
            </a:pPr>
            <a:endParaRPr lang="en-US" sz="3600" dirty="0">
              <a:solidFill>
                <a:schemeClr val="tx1"/>
              </a:solidFill>
            </a:endParaRPr>
          </a:p>
          <a:p>
            <a:pPr>
              <a:buFont typeface="Arial" pitchFamily="34" charset="0"/>
              <a:buChar char="•"/>
            </a:pPr>
            <a:endParaRPr lang="en-US" sz="3600" i="1" dirty="0" smtClean="0">
              <a:solidFill>
                <a:schemeClr val="tx1"/>
              </a:solidFill>
            </a:endParaRPr>
          </a:p>
          <a:p>
            <a:pPr algn="ctr"/>
            <a:endParaRPr lang="en-US" sz="4800" i="1" dirty="0" smtClean="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smtClean="0">
              <a:solidFill>
                <a:schemeClr val="tx1"/>
              </a:solidFill>
            </a:endParaRPr>
          </a:p>
        </p:txBody>
      </p:sp>
      <p:sp>
        <p:nvSpPr>
          <p:cNvPr id="6" name="Snip Diagonal Corner Rectangle 5"/>
          <p:cNvSpPr/>
          <p:nvPr/>
        </p:nvSpPr>
        <p:spPr>
          <a:xfrm>
            <a:off x="15925800" y="17526000"/>
            <a:ext cx="13563600" cy="7293428"/>
          </a:xfrm>
          <a:prstGeom prst="snip2DiagRect">
            <a:avLst/>
          </a:prstGeom>
          <a:gradFill flip="none" rotWithShape="1">
            <a:gsLst>
              <a:gs pos="100000">
                <a:schemeClr val="accent1">
                  <a:lumMod val="40000"/>
                  <a:lumOff val="60000"/>
                </a:schemeClr>
              </a:gs>
              <a:gs pos="55000">
                <a:schemeClr val="bg1"/>
              </a:gs>
              <a:gs pos="100000">
                <a:schemeClr val="bg1"/>
              </a:gs>
            </a:gsLst>
            <a:lin ang="16200000" scaled="0"/>
            <a:tileRect/>
          </a:gradFill>
          <a:ln w="76200">
            <a:solidFill>
              <a:schemeClr val="tx2">
                <a:lumMod val="75000"/>
              </a:schemeClr>
            </a:solidFill>
          </a:ln>
          <a:effectLst>
            <a:innerShdw blurRad="736600" dist="279400" dir="27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438912" tIns="219456" rIns="438912" bIns="219456" rtlCol="0" anchor="ctr"/>
          <a:lstStyle/>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r>
              <a:rPr lang="en-US" sz="4800" i="1" dirty="0" smtClean="0">
                <a:solidFill>
                  <a:schemeClr val="tx1"/>
                </a:solidFill>
              </a:rPr>
              <a:t>Process Specifications</a:t>
            </a: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r>
              <a:rPr lang="en-US" sz="3600" dirty="0" smtClean="0">
                <a:solidFill>
                  <a:schemeClr val="tx1"/>
                </a:solidFill>
              </a:rPr>
              <a:t>       </a:t>
            </a:r>
          </a:p>
          <a:p>
            <a:pPr algn="ctr"/>
            <a:endParaRPr lang="en-US" sz="4800" i="1" dirty="0" smtClean="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p:txBody>
      </p:sp>
      <p:sp>
        <p:nvSpPr>
          <p:cNvPr id="8" name="Snip Diagonal Corner Rectangle 7"/>
          <p:cNvSpPr/>
          <p:nvPr/>
        </p:nvSpPr>
        <p:spPr>
          <a:xfrm>
            <a:off x="8382000" y="533400"/>
            <a:ext cx="18669000" cy="4572000"/>
          </a:xfrm>
          <a:prstGeom prst="snip2DiagRect">
            <a:avLst/>
          </a:prstGeom>
          <a:gradFill flip="none" rotWithShape="1">
            <a:gsLst>
              <a:gs pos="100000">
                <a:schemeClr val="accent1">
                  <a:lumMod val="40000"/>
                  <a:lumOff val="60000"/>
                </a:schemeClr>
              </a:gs>
              <a:gs pos="55000">
                <a:schemeClr val="bg1"/>
              </a:gs>
              <a:gs pos="100000">
                <a:schemeClr val="bg1"/>
              </a:gs>
            </a:gsLst>
            <a:lin ang="16200000" scaled="0"/>
            <a:tileRect/>
          </a:gradFill>
          <a:ln w="76200">
            <a:solidFill>
              <a:schemeClr val="tx2">
                <a:lumMod val="75000"/>
              </a:schemeClr>
            </a:solidFill>
          </a:ln>
          <a:effectLst>
            <a:innerShdw blurRad="736600" dist="279400" dir="27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438912" tIns="219456" rIns="438912" bIns="219456" rtlCol="0" anchor="ctr"/>
          <a:lstStyle/>
          <a:p>
            <a:pPr algn="ctr"/>
            <a:r>
              <a:rPr lang="en-US" sz="9000" dirty="0" smtClean="0">
                <a:solidFill>
                  <a:schemeClr val="tx1"/>
                </a:solidFill>
              </a:rPr>
              <a:t>Conversion of Sugarcane Bagasse to Butanol and Ethanol via Solid State Fermentation</a:t>
            </a:r>
          </a:p>
        </p:txBody>
      </p:sp>
      <p:sp>
        <p:nvSpPr>
          <p:cNvPr id="10" name="Snip Diagonal Corner Rectangle 9"/>
          <p:cNvSpPr/>
          <p:nvPr/>
        </p:nvSpPr>
        <p:spPr>
          <a:xfrm>
            <a:off x="15849600" y="5867400"/>
            <a:ext cx="27203400" cy="11277600"/>
          </a:xfrm>
          <a:prstGeom prst="snip2DiagRect">
            <a:avLst/>
          </a:prstGeom>
          <a:solidFill>
            <a:schemeClr val="bg1"/>
          </a:solidFill>
          <a:ln w="76200">
            <a:solidFill>
              <a:schemeClr val="tx2">
                <a:lumMod val="75000"/>
              </a:schemeClr>
            </a:solidFill>
          </a:ln>
          <a:effectLst>
            <a:innerShdw blurRad="381000" dist="444500" dir="27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438912" tIns="219456" rIns="438912" bIns="219456" rtlCol="0" anchor="ctr"/>
          <a:lstStyle/>
          <a:p>
            <a:pPr algn="ctr"/>
            <a:endParaRPr lang="en-US" dirty="0" smtClean="0">
              <a:solidFill>
                <a:schemeClr val="tx1"/>
              </a:solidFill>
            </a:endParaRPr>
          </a:p>
          <a:p>
            <a:pPr algn="ctr"/>
            <a:r>
              <a:rPr lang="en-US" sz="4800" i="1" dirty="0" smtClean="0">
                <a:solidFill>
                  <a:schemeClr val="tx1"/>
                </a:solidFill>
              </a:rPr>
              <a:t>Converting Sugarcane Bagasse into Ethanol and Butanol</a:t>
            </a:r>
          </a:p>
          <a:p>
            <a:pPr algn="ctr"/>
            <a:endParaRPr lang="en-US" sz="4800" i="1"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a:solidFill>
                <a:schemeClr val="tx1"/>
              </a:solidFill>
            </a:endParaRPr>
          </a:p>
        </p:txBody>
      </p:sp>
      <p:sp>
        <p:nvSpPr>
          <p:cNvPr id="12" name="Snip Diagonal Corner Rectangle 11"/>
          <p:cNvSpPr/>
          <p:nvPr/>
        </p:nvSpPr>
        <p:spPr>
          <a:xfrm>
            <a:off x="30251400" y="17526000"/>
            <a:ext cx="12856028" cy="7086600"/>
          </a:xfrm>
          <a:prstGeom prst="snip2DiagRect">
            <a:avLst/>
          </a:prstGeom>
          <a:gradFill flip="none" rotWithShape="1">
            <a:gsLst>
              <a:gs pos="100000">
                <a:schemeClr val="accent1">
                  <a:lumMod val="40000"/>
                  <a:lumOff val="60000"/>
                </a:schemeClr>
              </a:gs>
              <a:gs pos="55000">
                <a:schemeClr val="bg1"/>
              </a:gs>
              <a:gs pos="100000">
                <a:schemeClr val="bg1"/>
              </a:gs>
            </a:gsLst>
            <a:lin ang="16200000" scaled="0"/>
            <a:tileRect/>
          </a:gradFill>
          <a:ln w="76200">
            <a:solidFill>
              <a:schemeClr val="tx2">
                <a:lumMod val="75000"/>
              </a:schemeClr>
            </a:solidFill>
          </a:ln>
          <a:effectLst>
            <a:innerShdw blurRad="736600" dist="279400" dir="27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438912" tIns="219456" rIns="438912" bIns="219456" rtlCol="0" anchor="ctr"/>
          <a:lstStyle/>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r>
              <a:rPr lang="en-US" sz="4800" i="1" dirty="0" smtClean="0">
                <a:solidFill>
                  <a:schemeClr val="tx1"/>
                </a:solidFill>
              </a:rPr>
              <a:t>What are the benefits of this design?</a:t>
            </a:r>
          </a:p>
          <a:p>
            <a:pPr algn="ctr"/>
            <a:endParaRPr lang="en-US" sz="2000" dirty="0" smtClean="0">
              <a:solidFill>
                <a:schemeClr val="tx1"/>
              </a:solidFill>
            </a:endParaRPr>
          </a:p>
          <a:p>
            <a:pPr>
              <a:buFont typeface="Arial"/>
              <a:buChar char="•"/>
            </a:pPr>
            <a:r>
              <a:rPr lang="en-US" sz="3600" dirty="0" smtClean="0">
                <a:solidFill>
                  <a:schemeClr val="tx1"/>
                </a:solidFill>
              </a:rPr>
              <a:t>  Optimization of cost </a:t>
            </a:r>
          </a:p>
          <a:p>
            <a:r>
              <a:rPr lang="en-US" sz="3600" dirty="0" smtClean="0">
                <a:solidFill>
                  <a:schemeClr val="tx1"/>
                </a:solidFill>
              </a:rPr>
              <a:t>           - Production rather than purchase of enzymes </a:t>
            </a:r>
          </a:p>
          <a:p>
            <a:r>
              <a:rPr lang="en-US" sz="3600" dirty="0" smtClean="0">
                <a:solidFill>
                  <a:schemeClr val="tx1"/>
                </a:solidFill>
              </a:rPr>
              <a:t>          -  Mild reactor operating conditions</a:t>
            </a:r>
          </a:p>
          <a:p>
            <a:r>
              <a:rPr lang="en-US" sz="3600" dirty="0" smtClean="0">
                <a:solidFill>
                  <a:schemeClr val="tx1"/>
                </a:solidFill>
              </a:rPr>
              <a:t>          -  Minimal transportation costs</a:t>
            </a:r>
          </a:p>
          <a:p>
            <a:r>
              <a:rPr lang="en-US" sz="3600" dirty="0" smtClean="0">
                <a:solidFill>
                  <a:schemeClr val="tx1"/>
                </a:solidFill>
              </a:rPr>
              <a:t>          -  Economy of scale </a:t>
            </a:r>
          </a:p>
          <a:p>
            <a:pPr>
              <a:buFont typeface="Arial"/>
              <a:buChar char="•"/>
            </a:pPr>
            <a:r>
              <a:rPr lang="en-US" sz="3600" dirty="0" smtClean="0">
                <a:solidFill>
                  <a:schemeClr val="tx1"/>
                </a:solidFill>
              </a:rPr>
              <a:t>  Reduces carbon footprint by 47.4% through conversion</a:t>
            </a:r>
          </a:p>
          <a:p>
            <a:r>
              <a:rPr lang="en-US" sz="3600" dirty="0" smtClean="0">
                <a:solidFill>
                  <a:schemeClr val="tx1"/>
                </a:solidFill>
              </a:rPr>
              <a:t>    of lignin to </a:t>
            </a:r>
            <a:r>
              <a:rPr lang="en-US" sz="3600" dirty="0" err="1" smtClean="0">
                <a:solidFill>
                  <a:schemeClr val="tx1"/>
                </a:solidFill>
              </a:rPr>
              <a:t>biochar</a:t>
            </a:r>
            <a:endParaRPr lang="en-US" sz="3600" dirty="0" smtClean="0">
              <a:solidFill>
                <a:schemeClr val="tx1"/>
              </a:solidFill>
            </a:endParaRPr>
          </a:p>
          <a:p>
            <a:pPr>
              <a:buFont typeface="Arial"/>
              <a:buChar char="•"/>
            </a:pPr>
            <a:r>
              <a:rPr lang="en-US" sz="3600" dirty="0" smtClean="0">
                <a:solidFill>
                  <a:schemeClr val="tx1"/>
                </a:solidFill>
              </a:rPr>
              <a:t>  The plant will break even in </a:t>
            </a:r>
            <a:r>
              <a:rPr lang="en-US" sz="3600" dirty="0" smtClean="0">
                <a:solidFill>
                  <a:schemeClr val="tx1"/>
                </a:solidFill>
              </a:rPr>
              <a:t>15 </a:t>
            </a:r>
            <a:r>
              <a:rPr lang="en-US" sz="3600" dirty="0" smtClean="0">
                <a:solidFill>
                  <a:schemeClr val="tx1"/>
                </a:solidFill>
              </a:rPr>
              <a:t>years</a:t>
            </a:r>
          </a:p>
          <a:p>
            <a:endParaRPr lang="en-US" sz="4800"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r>
              <a:rPr lang="en-US" dirty="0" smtClean="0">
                <a:solidFill>
                  <a:schemeClr val="tx1"/>
                </a:solidFill>
              </a:rPr>
              <a:t> </a:t>
            </a:r>
            <a:endParaRPr lang="en-US" dirty="0">
              <a:solidFill>
                <a:schemeClr val="tx1"/>
              </a:solidFill>
            </a:endParaRPr>
          </a:p>
        </p:txBody>
      </p:sp>
      <p:sp>
        <p:nvSpPr>
          <p:cNvPr id="13" name="Snip Diagonal Corner Rectangle 12"/>
          <p:cNvSpPr/>
          <p:nvPr/>
        </p:nvSpPr>
        <p:spPr>
          <a:xfrm>
            <a:off x="30403800" y="25298400"/>
            <a:ext cx="12845142" cy="6934200"/>
          </a:xfrm>
          <a:prstGeom prst="snip2DiagRect">
            <a:avLst/>
          </a:prstGeom>
          <a:gradFill flip="none" rotWithShape="1">
            <a:gsLst>
              <a:gs pos="100000">
                <a:schemeClr val="accent1">
                  <a:lumMod val="40000"/>
                  <a:lumOff val="60000"/>
                </a:schemeClr>
              </a:gs>
              <a:gs pos="55000">
                <a:schemeClr val="bg1"/>
              </a:gs>
              <a:gs pos="100000">
                <a:schemeClr val="bg1"/>
              </a:gs>
            </a:gsLst>
            <a:lin ang="16200000" scaled="0"/>
            <a:tileRect/>
          </a:gradFill>
          <a:ln w="76200">
            <a:solidFill>
              <a:schemeClr val="tx2">
                <a:lumMod val="75000"/>
              </a:schemeClr>
            </a:solidFill>
          </a:ln>
          <a:effectLst>
            <a:innerShdw blurRad="736600" dist="279400" dir="27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438912" tIns="219456" rIns="438912" bIns="219456" rtlCol="0" anchor="ctr"/>
          <a:lstStyle/>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r>
              <a:rPr lang="en-US" sz="4800" i="1" dirty="0" smtClean="0">
                <a:solidFill>
                  <a:schemeClr val="tx1"/>
                </a:solidFill>
              </a:rPr>
              <a:t>References and Acknowledgements</a:t>
            </a:r>
          </a:p>
          <a:p>
            <a:pPr algn="ctr"/>
            <a:endParaRPr lang="en-US" sz="1500" dirty="0" smtClean="0">
              <a:solidFill>
                <a:schemeClr val="tx1"/>
              </a:solidFill>
            </a:endParaRPr>
          </a:p>
          <a:p>
            <a:r>
              <a:rPr lang="en-US" sz="2600" dirty="0" smtClean="0">
                <a:solidFill>
                  <a:schemeClr val="tx1"/>
                </a:solidFill>
              </a:rPr>
              <a:t>1</a:t>
            </a:r>
            <a:r>
              <a:rPr lang="en-US" sz="2600" i="1" dirty="0" smtClean="0">
                <a:solidFill>
                  <a:schemeClr val="tx1"/>
                </a:solidFill>
              </a:rPr>
              <a:t> http://</a:t>
            </a:r>
            <a:r>
              <a:rPr lang="en-US" sz="2600" i="1" dirty="0" err="1" smtClean="0">
                <a:solidFill>
                  <a:schemeClr val="tx1"/>
                </a:solidFill>
              </a:rPr>
              <a:t>newenergyalternative.com</a:t>
            </a:r>
            <a:endParaRPr lang="en-US" sz="2600" dirty="0" smtClean="0">
              <a:solidFill>
                <a:schemeClr val="tx1"/>
              </a:solidFill>
            </a:endParaRPr>
          </a:p>
          <a:p>
            <a:r>
              <a:rPr lang="en-US" sz="2600" dirty="0" smtClean="0">
                <a:solidFill>
                  <a:schemeClr val="tx1"/>
                </a:solidFill>
              </a:rPr>
              <a:t>2</a:t>
            </a:r>
            <a:r>
              <a:rPr lang="en-US" sz="2600" i="1" dirty="0" smtClean="0">
                <a:solidFill>
                  <a:schemeClr val="tx1"/>
                </a:solidFill>
              </a:rPr>
              <a:t> http://www.mz-ir.com/cosan/limited/index2.htm</a:t>
            </a:r>
          </a:p>
          <a:p>
            <a:r>
              <a:rPr lang="en-US" sz="2600" dirty="0" smtClean="0">
                <a:solidFill>
                  <a:srgbClr val="000000"/>
                </a:solidFill>
              </a:rPr>
              <a:t>3</a:t>
            </a:r>
            <a:r>
              <a:rPr lang="en-US" sz="2600" i="1" dirty="0" smtClean="0">
                <a:solidFill>
                  <a:srgbClr val="000000"/>
                </a:solidFill>
              </a:rPr>
              <a:t> </a:t>
            </a:r>
            <a:r>
              <a:rPr lang="en-US" sz="2600" dirty="0" err="1" smtClean="0">
                <a:solidFill>
                  <a:srgbClr val="000000"/>
                </a:solidFill>
              </a:rPr>
              <a:t>Kheng</a:t>
            </a:r>
            <a:r>
              <a:rPr lang="en-US" sz="2600" dirty="0" smtClean="0">
                <a:solidFill>
                  <a:srgbClr val="000000"/>
                </a:solidFill>
              </a:rPr>
              <a:t>, P.P. and Omar, I.C</a:t>
            </a:r>
            <a:r>
              <a:rPr lang="en-US" sz="2600" i="1" dirty="0" smtClean="0">
                <a:solidFill>
                  <a:srgbClr val="000000"/>
                </a:solidFill>
              </a:rPr>
              <a:t>. Journal of Science Technology </a:t>
            </a:r>
            <a:r>
              <a:rPr lang="en-US" sz="2600" b="1" dirty="0" smtClean="0">
                <a:solidFill>
                  <a:srgbClr val="000000"/>
                </a:solidFill>
              </a:rPr>
              <a:t>2005</a:t>
            </a:r>
            <a:r>
              <a:rPr lang="en-US" sz="2600" dirty="0" smtClean="0">
                <a:solidFill>
                  <a:srgbClr val="000000"/>
                </a:solidFill>
              </a:rPr>
              <a:t>, 325-336</a:t>
            </a:r>
            <a:r>
              <a:rPr lang="en-US" sz="2600" i="1" dirty="0" smtClean="0">
                <a:solidFill>
                  <a:srgbClr val="000000"/>
                </a:solidFill>
              </a:rPr>
              <a:t>.</a:t>
            </a:r>
          </a:p>
          <a:p>
            <a:r>
              <a:rPr lang="en-US" sz="2600" dirty="0" smtClean="0">
                <a:solidFill>
                  <a:srgbClr val="000000"/>
                </a:solidFill>
              </a:rPr>
              <a:t>4 </a:t>
            </a:r>
            <a:r>
              <a:rPr lang="en-US" sz="2600" dirty="0" err="1" smtClean="0">
                <a:solidFill>
                  <a:srgbClr val="000000"/>
                </a:solidFill>
              </a:rPr>
              <a:t>Mekala</a:t>
            </a:r>
            <a:r>
              <a:rPr lang="en-US" sz="2600" dirty="0" smtClean="0">
                <a:solidFill>
                  <a:srgbClr val="000000"/>
                </a:solidFill>
              </a:rPr>
              <a:t>, N.K.</a:t>
            </a:r>
            <a:r>
              <a:rPr lang="en-US" sz="2600" i="1" dirty="0" smtClean="0">
                <a:solidFill>
                  <a:srgbClr val="000000"/>
                </a:solidFill>
              </a:rPr>
              <a:t>, et al. Applied Biochemical Biotechnology </a:t>
            </a:r>
            <a:r>
              <a:rPr lang="en-US" sz="2600" b="1" dirty="0" smtClean="0">
                <a:solidFill>
                  <a:srgbClr val="000000"/>
                </a:solidFill>
              </a:rPr>
              <a:t>2008</a:t>
            </a:r>
            <a:r>
              <a:rPr lang="en-US" sz="2600" dirty="0" smtClean="0">
                <a:solidFill>
                  <a:srgbClr val="000000"/>
                </a:solidFill>
              </a:rPr>
              <a:t>, 121,131.</a:t>
            </a:r>
          </a:p>
          <a:p>
            <a:r>
              <a:rPr lang="en-US" sz="2600" dirty="0" smtClean="0">
                <a:solidFill>
                  <a:schemeClr val="tx1"/>
                </a:solidFill>
              </a:rPr>
              <a:t>5</a:t>
            </a:r>
            <a:r>
              <a:rPr lang="en-US" sz="2600" i="1" dirty="0" smtClean="0">
                <a:solidFill>
                  <a:schemeClr val="tx1"/>
                </a:solidFill>
              </a:rPr>
              <a:t> </a:t>
            </a:r>
            <a:r>
              <a:rPr lang="en-US" sz="2600" dirty="0" err="1" smtClean="0">
                <a:solidFill>
                  <a:srgbClr val="000000"/>
                </a:solidFill>
              </a:rPr>
              <a:t>Petiot</a:t>
            </a:r>
            <a:r>
              <a:rPr lang="en-US" sz="2600" dirty="0" smtClean="0">
                <a:solidFill>
                  <a:srgbClr val="000000"/>
                </a:solidFill>
              </a:rPr>
              <a:t>, E. </a:t>
            </a:r>
            <a:r>
              <a:rPr lang="en-US" sz="2600" i="1" dirty="0" smtClean="0">
                <a:solidFill>
                  <a:srgbClr val="000000"/>
                </a:solidFill>
              </a:rPr>
              <a:t>Ethanol Producer Magazine</a:t>
            </a:r>
            <a:r>
              <a:rPr lang="en-US" sz="2600" dirty="0" smtClean="0">
                <a:solidFill>
                  <a:srgbClr val="000000"/>
                </a:solidFill>
              </a:rPr>
              <a:t> </a:t>
            </a:r>
            <a:r>
              <a:rPr lang="en-US" sz="2600" b="1" dirty="0" smtClean="0">
                <a:solidFill>
                  <a:srgbClr val="000000"/>
                </a:solidFill>
              </a:rPr>
              <a:t>2008</a:t>
            </a:r>
            <a:endParaRPr lang="en-US" sz="2600" i="1" dirty="0" smtClean="0">
              <a:solidFill>
                <a:srgbClr val="000000"/>
              </a:solidFill>
            </a:endParaRPr>
          </a:p>
          <a:p>
            <a:endParaRPr lang="en-US" sz="2000" i="1" dirty="0" smtClean="0">
              <a:solidFill>
                <a:schemeClr val="tx1"/>
              </a:solidFill>
            </a:endParaRPr>
          </a:p>
          <a:p>
            <a:r>
              <a:rPr lang="en-US" sz="2600" dirty="0" smtClean="0">
                <a:solidFill>
                  <a:schemeClr val="tx1"/>
                </a:solidFill>
              </a:rPr>
              <a:t>We would like to acknowledge Dr. Kenneth Cox, Dr. Tracy </a:t>
            </a:r>
            <a:r>
              <a:rPr lang="en-US" sz="2600" dirty="0" err="1" smtClean="0">
                <a:solidFill>
                  <a:schemeClr val="tx1"/>
                </a:solidFill>
              </a:rPr>
              <a:t>Volz</a:t>
            </a:r>
            <a:r>
              <a:rPr lang="en-US" sz="2600" dirty="0" smtClean="0">
                <a:solidFill>
                  <a:schemeClr val="tx1"/>
                </a:solidFill>
              </a:rPr>
              <a:t>, Dr. George Bennett, Dr. Ann </a:t>
            </a:r>
            <a:r>
              <a:rPr lang="en-US" sz="2600" dirty="0" err="1" smtClean="0">
                <a:solidFill>
                  <a:schemeClr val="tx1"/>
                </a:solidFill>
              </a:rPr>
              <a:t>Saterbak</a:t>
            </a:r>
            <a:r>
              <a:rPr lang="en-US" sz="2600" dirty="0" smtClean="0">
                <a:solidFill>
                  <a:schemeClr val="tx1"/>
                </a:solidFill>
              </a:rPr>
              <a:t>, and Megan Weeks for their assistance on our design project</a:t>
            </a:r>
          </a:p>
          <a:p>
            <a:pPr algn="ctr"/>
            <a:endParaRPr lang="en-US" sz="4800" dirty="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algn="ctr"/>
            <a:endParaRPr lang="en-US" sz="4800" dirty="0">
              <a:solidFill>
                <a:schemeClr val="tx1"/>
              </a:solidFill>
            </a:endParaRPr>
          </a:p>
        </p:txBody>
      </p:sp>
      <p:sp>
        <p:nvSpPr>
          <p:cNvPr id="14" name="Snip Diagonal Corner Rectangle 13"/>
          <p:cNvSpPr/>
          <p:nvPr/>
        </p:nvSpPr>
        <p:spPr>
          <a:xfrm>
            <a:off x="533400" y="16970828"/>
            <a:ext cx="14630400" cy="7565572"/>
          </a:xfrm>
          <a:prstGeom prst="snip2DiagRect">
            <a:avLst/>
          </a:prstGeom>
          <a:gradFill flip="none" rotWithShape="1">
            <a:gsLst>
              <a:gs pos="100000">
                <a:schemeClr val="accent1">
                  <a:lumMod val="40000"/>
                  <a:lumOff val="60000"/>
                </a:schemeClr>
              </a:gs>
              <a:gs pos="55000">
                <a:schemeClr val="bg1"/>
              </a:gs>
              <a:gs pos="100000">
                <a:schemeClr val="bg1"/>
              </a:gs>
            </a:gsLst>
            <a:lin ang="16200000" scaled="0"/>
            <a:tileRect/>
          </a:gradFill>
          <a:ln w="76200">
            <a:solidFill>
              <a:schemeClr val="tx2">
                <a:lumMod val="75000"/>
              </a:schemeClr>
            </a:solidFill>
          </a:ln>
          <a:effectLst>
            <a:innerShdw blurRad="736600" dist="279400" dir="27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438912" tIns="219456" rIns="438912" bIns="219456" rtlCol="0" anchor="ctr"/>
          <a:lstStyle/>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endParaRPr lang="en-US" sz="4800" dirty="0" smtClean="0">
              <a:solidFill>
                <a:schemeClr val="tx1"/>
              </a:solidFill>
            </a:endParaRPr>
          </a:p>
          <a:p>
            <a:pPr algn="ctr"/>
            <a:endParaRPr lang="en-US" sz="4800" dirty="0">
              <a:solidFill>
                <a:schemeClr val="tx1"/>
              </a:solidFill>
            </a:endParaRPr>
          </a:p>
          <a:p>
            <a:pPr algn="ctr"/>
            <a:r>
              <a:rPr lang="en-US" sz="4600" i="1" dirty="0" smtClean="0">
                <a:solidFill>
                  <a:schemeClr val="tx1"/>
                </a:solidFill>
              </a:rPr>
              <a:t>The Chosen Location, Feedstock, and Products Allow for Maximum Profitability</a:t>
            </a:r>
          </a:p>
          <a:p>
            <a:pPr algn="ctr"/>
            <a:endParaRPr lang="en-US" sz="1500" i="1" dirty="0" smtClean="0">
              <a:solidFill>
                <a:schemeClr val="tx1"/>
              </a:solidFill>
            </a:endParaRPr>
          </a:p>
          <a:p>
            <a:pPr>
              <a:buFont typeface="Arial" pitchFamily="34" charset="0"/>
              <a:buChar char="•"/>
            </a:pPr>
            <a:r>
              <a:rPr lang="en-US" sz="3600" dirty="0" smtClean="0">
                <a:solidFill>
                  <a:schemeClr val="tx1"/>
                </a:solidFill>
              </a:rPr>
              <a:t>  Why São Paulo, Brazil?</a:t>
            </a:r>
          </a:p>
          <a:p>
            <a:r>
              <a:rPr lang="en-US" sz="3600" dirty="0">
                <a:solidFill>
                  <a:schemeClr val="tx1"/>
                </a:solidFill>
              </a:rPr>
              <a:t> </a:t>
            </a:r>
            <a:r>
              <a:rPr lang="en-US" sz="3600" dirty="0" smtClean="0">
                <a:solidFill>
                  <a:schemeClr val="tx1"/>
                </a:solidFill>
              </a:rPr>
              <a:t>           - Greatest availability of feedstock from sugarcane</a:t>
            </a:r>
          </a:p>
          <a:p>
            <a:r>
              <a:rPr lang="en-US" sz="3600" dirty="0" smtClean="0">
                <a:solidFill>
                  <a:schemeClr val="tx1"/>
                </a:solidFill>
              </a:rPr>
              <a:t>               processing company </a:t>
            </a:r>
            <a:r>
              <a:rPr lang="en-US" sz="3600" dirty="0" err="1" smtClean="0">
                <a:solidFill>
                  <a:schemeClr val="tx1"/>
                </a:solidFill>
              </a:rPr>
              <a:t>Cosan</a:t>
            </a:r>
            <a:r>
              <a:rPr lang="en-US" sz="3600" dirty="0" smtClean="0">
                <a:solidFill>
                  <a:schemeClr val="tx1"/>
                </a:solidFill>
              </a:rPr>
              <a:t> Limited</a:t>
            </a:r>
            <a:r>
              <a:rPr lang="en-US" sz="3600" baseline="30000" dirty="0" smtClean="0">
                <a:solidFill>
                  <a:schemeClr val="tx1"/>
                </a:solidFill>
              </a:rPr>
              <a:t>2</a:t>
            </a:r>
            <a:endParaRPr lang="en-US" sz="3600" dirty="0" smtClean="0">
              <a:solidFill>
                <a:schemeClr val="tx1"/>
              </a:solidFill>
            </a:endParaRPr>
          </a:p>
          <a:p>
            <a:r>
              <a:rPr lang="en-US" sz="3600" dirty="0" smtClean="0">
                <a:solidFill>
                  <a:schemeClr val="tx1"/>
                </a:solidFill>
              </a:rPr>
              <a:t>            - Familiarity with sugarcane bagasse treatment</a:t>
            </a:r>
            <a:r>
              <a:rPr lang="en-US" sz="3600" baseline="30000" dirty="0" smtClean="0">
                <a:solidFill>
                  <a:schemeClr val="tx1"/>
                </a:solidFill>
              </a:rPr>
              <a:t>1</a:t>
            </a:r>
            <a:endParaRPr lang="en-US" sz="3600" dirty="0" smtClean="0">
              <a:solidFill>
                <a:schemeClr val="tx1"/>
              </a:solidFill>
            </a:endParaRPr>
          </a:p>
          <a:p>
            <a:pPr>
              <a:buFont typeface="Arial" pitchFamily="34" charset="0"/>
              <a:buChar char="•"/>
            </a:pPr>
            <a:r>
              <a:rPr lang="en-US" sz="3600" dirty="0">
                <a:solidFill>
                  <a:schemeClr val="tx1"/>
                </a:solidFill>
              </a:rPr>
              <a:t> </a:t>
            </a:r>
            <a:r>
              <a:rPr lang="en-US" sz="3600" dirty="0" smtClean="0">
                <a:solidFill>
                  <a:schemeClr val="tx1"/>
                </a:solidFill>
              </a:rPr>
              <a:t> Why bagasse?</a:t>
            </a:r>
          </a:p>
          <a:p>
            <a:r>
              <a:rPr lang="en-US" sz="3600" dirty="0">
                <a:solidFill>
                  <a:schemeClr val="tx1"/>
                </a:solidFill>
              </a:rPr>
              <a:t> </a:t>
            </a:r>
            <a:r>
              <a:rPr lang="en-US" sz="3600" dirty="0" smtClean="0">
                <a:solidFill>
                  <a:schemeClr val="tx1"/>
                </a:solidFill>
              </a:rPr>
              <a:t>           - Waste product in large excess</a:t>
            </a:r>
          </a:p>
          <a:p>
            <a:r>
              <a:rPr lang="en-US" sz="3600" dirty="0">
                <a:solidFill>
                  <a:schemeClr val="tx1"/>
                </a:solidFill>
              </a:rPr>
              <a:t> </a:t>
            </a:r>
            <a:r>
              <a:rPr lang="en-US" sz="3600" dirty="0" smtClean="0">
                <a:solidFill>
                  <a:schemeClr val="tx1"/>
                </a:solidFill>
              </a:rPr>
              <a:t>           - Room to maximize energy usage and profitability</a:t>
            </a:r>
          </a:p>
          <a:p>
            <a:pPr>
              <a:buFont typeface="Arial" pitchFamily="34" charset="0"/>
              <a:buChar char="•"/>
            </a:pPr>
            <a:r>
              <a:rPr lang="en-US" sz="3600" dirty="0" smtClean="0">
                <a:solidFill>
                  <a:schemeClr val="tx1"/>
                </a:solidFill>
              </a:rPr>
              <a:t>  Why ethanol and butanol?</a:t>
            </a:r>
          </a:p>
          <a:p>
            <a:r>
              <a:rPr lang="en-US" sz="3600" dirty="0">
                <a:solidFill>
                  <a:schemeClr val="tx1"/>
                </a:solidFill>
              </a:rPr>
              <a:t> </a:t>
            </a:r>
            <a:r>
              <a:rPr lang="en-US" sz="3600" dirty="0" smtClean="0">
                <a:solidFill>
                  <a:schemeClr val="tx1"/>
                </a:solidFill>
              </a:rPr>
              <a:t>           -  High-value chemicals with substantial market in Brazil</a:t>
            </a:r>
          </a:p>
          <a:p>
            <a:endParaRPr lang="en-US" sz="3600" dirty="0">
              <a:solidFill>
                <a:schemeClr val="tx1"/>
              </a:solidFill>
            </a:endParaRPr>
          </a:p>
          <a:p>
            <a:endParaRPr lang="en-US" sz="3600" dirty="0" smtClean="0">
              <a:solidFill>
                <a:schemeClr val="tx1"/>
              </a:solidFill>
            </a:endParaRPr>
          </a:p>
          <a:p>
            <a:pPr algn="ctr"/>
            <a:endParaRPr lang="en-US" sz="3200" dirty="0">
              <a:solidFill>
                <a:schemeClr val="tx1"/>
              </a:solidFill>
            </a:endParaRPr>
          </a:p>
          <a:p>
            <a:pPr algn="ctr"/>
            <a:endParaRPr lang="en-US" sz="3200" dirty="0" smtClean="0">
              <a:solidFill>
                <a:schemeClr val="tx1"/>
              </a:solidFill>
            </a:endParaRPr>
          </a:p>
          <a:p>
            <a:pPr algn="ctr"/>
            <a:endParaRPr lang="en-US" sz="3200" dirty="0">
              <a:solidFill>
                <a:schemeClr val="tx1"/>
              </a:solidFill>
            </a:endParaRPr>
          </a:p>
          <a:p>
            <a:pPr algn="ctr"/>
            <a:endParaRPr lang="en-US" sz="3200" dirty="0" smtClean="0">
              <a:solidFill>
                <a:schemeClr val="tx1"/>
              </a:solidFill>
            </a:endParaRPr>
          </a:p>
          <a:p>
            <a:pPr algn="ctr"/>
            <a:endParaRPr lang="en-US" sz="3200" dirty="0">
              <a:solidFill>
                <a:schemeClr val="tx1"/>
              </a:solidFill>
            </a:endParaRPr>
          </a:p>
          <a:p>
            <a:pPr algn="ctr"/>
            <a:endParaRPr lang="en-US" sz="3200" dirty="0" smtClean="0">
              <a:solidFill>
                <a:schemeClr val="tx1"/>
              </a:solidFill>
            </a:endParaRPr>
          </a:p>
          <a:p>
            <a:pPr algn="ctr"/>
            <a:endParaRPr lang="en-US" sz="3200" dirty="0">
              <a:solidFill>
                <a:schemeClr val="tx1"/>
              </a:solidFill>
            </a:endParaRPr>
          </a:p>
          <a:p>
            <a:pPr algn="ctr"/>
            <a:endParaRPr lang="en-US" sz="3200" dirty="0" smtClean="0">
              <a:solidFill>
                <a:schemeClr val="tx1"/>
              </a:solidFill>
            </a:endParaRPr>
          </a:p>
          <a:p>
            <a:pPr algn="ctr"/>
            <a:endParaRPr lang="en-US" sz="3200" dirty="0">
              <a:solidFill>
                <a:schemeClr val="tx1"/>
              </a:solidFill>
            </a:endParaRPr>
          </a:p>
          <a:p>
            <a:pPr algn="ctr"/>
            <a:endParaRPr lang="en-US" sz="3200" dirty="0" smtClean="0">
              <a:solidFill>
                <a:schemeClr val="tx1"/>
              </a:solidFill>
            </a:endParaRPr>
          </a:p>
          <a:p>
            <a:pPr algn="ctr"/>
            <a:endParaRPr lang="en-US" sz="3200" dirty="0">
              <a:solidFill>
                <a:schemeClr val="tx1"/>
              </a:solidFill>
            </a:endParaRPr>
          </a:p>
          <a:p>
            <a:pPr algn="ctr"/>
            <a:endParaRPr lang="en-US" sz="3200" dirty="0" smtClean="0">
              <a:solidFill>
                <a:schemeClr val="tx1"/>
              </a:solidFill>
            </a:endParaRPr>
          </a:p>
          <a:p>
            <a:pPr algn="ctr"/>
            <a:endParaRPr lang="en-US" sz="3200" dirty="0" smtClean="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smtClean="0">
              <a:solidFill>
                <a:schemeClr val="tx1"/>
              </a:solidFill>
            </a:endParaRPr>
          </a:p>
        </p:txBody>
      </p:sp>
      <p:sp>
        <p:nvSpPr>
          <p:cNvPr id="16" name="Snip Diagonal Corner Rectangle 15"/>
          <p:cNvSpPr/>
          <p:nvPr/>
        </p:nvSpPr>
        <p:spPr>
          <a:xfrm>
            <a:off x="533400" y="24993600"/>
            <a:ext cx="14630400" cy="7304314"/>
          </a:xfrm>
          <a:prstGeom prst="snip2DiagRect">
            <a:avLst/>
          </a:prstGeom>
          <a:gradFill flip="none" rotWithShape="1">
            <a:gsLst>
              <a:gs pos="100000">
                <a:schemeClr val="accent1">
                  <a:lumMod val="40000"/>
                  <a:lumOff val="60000"/>
                </a:schemeClr>
              </a:gs>
              <a:gs pos="55000">
                <a:schemeClr val="bg1"/>
              </a:gs>
              <a:gs pos="100000">
                <a:schemeClr val="bg1"/>
              </a:gs>
            </a:gsLst>
            <a:lin ang="16200000" scaled="0"/>
            <a:tileRect/>
          </a:gradFill>
          <a:ln w="76200">
            <a:solidFill>
              <a:schemeClr val="tx2">
                <a:lumMod val="75000"/>
              </a:schemeClr>
            </a:solidFill>
          </a:ln>
          <a:effectLst>
            <a:innerShdw blurRad="736600" dist="279400" dir="27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438912" tIns="219456" rIns="438912" bIns="219456" rtlCol="0" anchor="ctr"/>
          <a:lstStyle/>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endParaRPr lang="en-US" sz="4400" i="1" dirty="0">
              <a:solidFill>
                <a:schemeClr val="tx1"/>
              </a:solidFill>
            </a:endParaRPr>
          </a:p>
          <a:p>
            <a:pPr algn="ctr"/>
            <a:r>
              <a:rPr lang="en-US" sz="4400" i="1" dirty="0" smtClean="0">
                <a:solidFill>
                  <a:schemeClr val="tx1"/>
                </a:solidFill>
              </a:rPr>
              <a:t>Bioreactors Offer An Innovative Industrial Scale Design</a:t>
            </a:r>
          </a:p>
          <a:p>
            <a:pPr algn="ctr"/>
            <a:endParaRPr lang="en-US" sz="1500" i="1" dirty="0">
              <a:solidFill>
                <a:schemeClr val="tx1"/>
              </a:solidFill>
            </a:endParaRPr>
          </a:p>
          <a:p>
            <a:pPr>
              <a:buFont typeface="Arial" pitchFamily="34" charset="0"/>
              <a:buChar char="•"/>
            </a:pPr>
            <a:r>
              <a:rPr lang="en-US" sz="3600" dirty="0" smtClean="0">
                <a:solidFill>
                  <a:schemeClr val="tx1"/>
                </a:solidFill>
              </a:rPr>
              <a:t>  Solid state fermentation (SSF)</a:t>
            </a:r>
          </a:p>
          <a:p>
            <a:r>
              <a:rPr lang="en-US" sz="3600" dirty="0">
                <a:solidFill>
                  <a:schemeClr val="tx1"/>
                </a:solidFill>
              </a:rPr>
              <a:t> </a:t>
            </a:r>
            <a:r>
              <a:rPr lang="en-US" sz="3600" dirty="0" smtClean="0">
                <a:solidFill>
                  <a:schemeClr val="tx1"/>
                </a:solidFill>
              </a:rPr>
              <a:t>            - Cell growth on surface of solid substrate produces</a:t>
            </a:r>
          </a:p>
          <a:p>
            <a:r>
              <a:rPr lang="en-US" sz="3600" dirty="0">
                <a:solidFill>
                  <a:schemeClr val="tx1"/>
                </a:solidFill>
              </a:rPr>
              <a:t> </a:t>
            </a:r>
            <a:r>
              <a:rPr lang="en-US" sz="3600" dirty="0" smtClean="0">
                <a:solidFill>
                  <a:schemeClr val="tx1"/>
                </a:solidFill>
              </a:rPr>
              <a:t>              extracellular enzymes, avoiding high purchase cost</a:t>
            </a:r>
          </a:p>
          <a:p>
            <a:r>
              <a:rPr lang="en-US" sz="3600" dirty="0">
                <a:solidFill>
                  <a:schemeClr val="tx1"/>
                </a:solidFill>
              </a:rPr>
              <a:t> </a:t>
            </a:r>
            <a:r>
              <a:rPr lang="en-US" sz="3600" dirty="0" smtClean="0">
                <a:solidFill>
                  <a:schemeClr val="tx1"/>
                </a:solidFill>
              </a:rPr>
              <a:t>            - Optimize reactor conditions to direct metabolism of</a:t>
            </a:r>
          </a:p>
          <a:p>
            <a:r>
              <a:rPr lang="en-US" sz="3600" dirty="0">
                <a:solidFill>
                  <a:schemeClr val="tx1"/>
                </a:solidFill>
              </a:rPr>
              <a:t> </a:t>
            </a:r>
            <a:r>
              <a:rPr lang="en-US" sz="3600" dirty="0" smtClean="0">
                <a:solidFill>
                  <a:schemeClr val="tx1"/>
                </a:solidFill>
              </a:rPr>
              <a:t>              specific enzymes</a:t>
            </a:r>
            <a:r>
              <a:rPr lang="en-US" sz="3600" baseline="30000" dirty="0" smtClean="0">
                <a:solidFill>
                  <a:schemeClr val="tx1"/>
                </a:solidFill>
              </a:rPr>
              <a:t>5</a:t>
            </a:r>
            <a:endParaRPr lang="en-US" sz="3600" dirty="0" smtClean="0">
              <a:solidFill>
                <a:schemeClr val="tx1"/>
              </a:solidFill>
            </a:endParaRPr>
          </a:p>
          <a:p>
            <a:pPr>
              <a:buFont typeface="Arial" pitchFamily="34" charset="0"/>
              <a:buChar char="•"/>
            </a:pPr>
            <a:r>
              <a:rPr lang="en-US" sz="3600" dirty="0" smtClean="0">
                <a:solidFill>
                  <a:schemeClr val="tx1"/>
                </a:solidFill>
              </a:rPr>
              <a:t>  Enzyme hydrolysis of cellulosic components to fermentable</a:t>
            </a:r>
          </a:p>
          <a:p>
            <a:r>
              <a:rPr lang="en-US" sz="3600" dirty="0" smtClean="0">
                <a:solidFill>
                  <a:schemeClr val="tx1"/>
                </a:solidFill>
              </a:rPr>
              <a:t>    simple sugars</a:t>
            </a:r>
          </a:p>
          <a:p>
            <a:r>
              <a:rPr lang="en-US" sz="3600" dirty="0" smtClean="0">
                <a:solidFill>
                  <a:schemeClr val="tx1"/>
                </a:solidFill>
              </a:rPr>
              <a:t>             - Cellulase converts cellulose to glucose</a:t>
            </a:r>
            <a:r>
              <a:rPr lang="en-US" sz="3600" baseline="30000" dirty="0" smtClean="0">
                <a:solidFill>
                  <a:schemeClr val="tx1"/>
                </a:solidFill>
              </a:rPr>
              <a:t>4</a:t>
            </a:r>
            <a:endParaRPr lang="en-US" sz="3600" dirty="0" smtClean="0">
              <a:solidFill>
                <a:schemeClr val="tx1"/>
              </a:solidFill>
            </a:endParaRPr>
          </a:p>
          <a:p>
            <a:r>
              <a:rPr lang="en-US" sz="3600" dirty="0">
                <a:solidFill>
                  <a:schemeClr val="tx1"/>
                </a:solidFill>
              </a:rPr>
              <a:t> </a:t>
            </a:r>
            <a:r>
              <a:rPr lang="en-US" sz="3600" dirty="0" smtClean="0">
                <a:solidFill>
                  <a:schemeClr val="tx1"/>
                </a:solidFill>
              </a:rPr>
              <a:t>            - Xylanase converts hemicellulose to xylose</a:t>
            </a:r>
            <a:r>
              <a:rPr lang="en-US" sz="3600" baseline="30000" dirty="0" smtClean="0">
                <a:solidFill>
                  <a:schemeClr val="tx1"/>
                </a:solidFill>
              </a:rPr>
              <a:t>3</a:t>
            </a:r>
            <a:endParaRPr lang="en-US" sz="4800" dirty="0" smtClean="0">
              <a:solidFill>
                <a:schemeClr val="tx1"/>
              </a:solidFill>
            </a:endParaRPr>
          </a:p>
          <a:p>
            <a:pPr algn="ctr"/>
            <a:r>
              <a:rPr lang="en-US" dirty="0" smtClean="0">
                <a:solidFill>
                  <a:schemeClr val="tx1"/>
                </a:solidFill>
              </a:rPr>
              <a:t> </a:t>
            </a: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r>
              <a:rPr lang="en-US" dirty="0" smtClean="0">
                <a:solidFill>
                  <a:schemeClr val="tx1"/>
                </a:solidFill>
              </a:rPr>
              <a:t> </a:t>
            </a:r>
            <a:endParaRPr lang="en-US" dirty="0">
              <a:solidFill>
                <a:schemeClr val="tx1"/>
              </a:solidFill>
            </a:endParaRPr>
          </a:p>
        </p:txBody>
      </p:sp>
      <p:sp>
        <p:nvSpPr>
          <p:cNvPr id="17" name="Snip Diagonal Corner Rectangle 16"/>
          <p:cNvSpPr/>
          <p:nvPr/>
        </p:nvSpPr>
        <p:spPr>
          <a:xfrm>
            <a:off x="27584400" y="609600"/>
            <a:ext cx="15468600" cy="4572000"/>
          </a:xfrm>
          <a:prstGeom prst="snip2DiagRect">
            <a:avLst/>
          </a:prstGeom>
          <a:gradFill flip="none" rotWithShape="1">
            <a:gsLst>
              <a:gs pos="100000">
                <a:schemeClr val="accent1">
                  <a:lumMod val="40000"/>
                  <a:lumOff val="60000"/>
                </a:schemeClr>
              </a:gs>
              <a:gs pos="55000">
                <a:schemeClr val="bg1"/>
              </a:gs>
              <a:gs pos="100000">
                <a:schemeClr val="bg1"/>
              </a:gs>
            </a:gsLst>
            <a:lin ang="16200000" scaled="0"/>
            <a:tileRect/>
          </a:gradFill>
          <a:ln w="76200">
            <a:solidFill>
              <a:schemeClr val="tx2">
                <a:lumMod val="75000"/>
              </a:schemeClr>
            </a:solidFill>
          </a:ln>
          <a:effectLst>
            <a:innerShdw blurRad="736600" dist="279400" dir="27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smtClean="0">
              <a:solidFill>
                <a:schemeClr val="tx1"/>
              </a:solidFill>
            </a:endParaRPr>
          </a:p>
          <a:p>
            <a:pPr algn="ctr"/>
            <a:r>
              <a:rPr lang="en-US" sz="5000" i="1" dirty="0" smtClean="0">
                <a:solidFill>
                  <a:schemeClr val="tx1"/>
                </a:solidFill>
              </a:rPr>
              <a:t>Department of Chemical and Biomolecular Engineering</a:t>
            </a:r>
          </a:p>
          <a:p>
            <a:pPr algn="ctr"/>
            <a:r>
              <a:rPr lang="en-US" sz="4800" i="1" dirty="0" smtClean="0">
                <a:solidFill>
                  <a:schemeClr val="tx1"/>
                </a:solidFill>
              </a:rPr>
              <a:t>Rice University, Houston, TX</a:t>
            </a:r>
          </a:p>
          <a:p>
            <a:pPr algn="ctr"/>
            <a:r>
              <a:rPr lang="en-US" sz="4400" dirty="0" smtClean="0">
                <a:solidFill>
                  <a:schemeClr val="tx1"/>
                </a:solidFill>
              </a:rPr>
              <a:t>    James Carpenter - Barney Cruz </a:t>
            </a:r>
          </a:p>
          <a:p>
            <a:pPr algn="ctr"/>
            <a:r>
              <a:rPr lang="en-US" sz="4400" dirty="0">
                <a:solidFill>
                  <a:schemeClr val="tx1"/>
                </a:solidFill>
              </a:rPr>
              <a:t> </a:t>
            </a:r>
            <a:r>
              <a:rPr lang="en-US" sz="4400" dirty="0" smtClean="0">
                <a:solidFill>
                  <a:schemeClr val="tx1"/>
                </a:solidFill>
              </a:rPr>
              <a:t>   Austin Lipinski - Laura Tanenbaum</a:t>
            </a:r>
          </a:p>
          <a:p>
            <a:pPr algn="ctr"/>
            <a:r>
              <a:rPr lang="en-US" sz="4400" dirty="0" smtClean="0">
                <a:solidFill>
                  <a:schemeClr val="tx1"/>
                </a:solidFill>
              </a:rPr>
              <a:t>    Michael Taylor</a:t>
            </a:r>
          </a:p>
          <a:p>
            <a:pPr algn="ctr"/>
            <a:endParaRPr lang="en-US" sz="4800" dirty="0" smtClean="0">
              <a:solidFill>
                <a:schemeClr val="tx1"/>
              </a:solidFill>
            </a:endParaRPr>
          </a:p>
        </p:txBody>
      </p:sp>
      <p:pic>
        <p:nvPicPr>
          <p:cNvPr id="1026" name="Picture 2"/>
          <p:cNvPicPr>
            <a:picLocks noChangeAspect="1" noChangeArrowheads="1"/>
          </p:cNvPicPr>
          <p:nvPr/>
        </p:nvPicPr>
        <p:blipFill>
          <a:blip r:embed="rId3" cstate="print"/>
          <a:srcRect/>
          <a:stretch>
            <a:fillRect/>
          </a:stretch>
        </p:blipFill>
        <p:spPr bwMode="auto">
          <a:xfrm>
            <a:off x="1295400" y="1295400"/>
            <a:ext cx="6176355" cy="2514600"/>
          </a:xfrm>
          <a:prstGeom prst="rect">
            <a:avLst/>
          </a:prstGeom>
          <a:gradFill flip="none" rotWithShape="1">
            <a:gsLst>
              <a:gs pos="0">
                <a:srgbClr val="FFC000">
                  <a:alpha val="25000"/>
                </a:srgbClr>
              </a:gs>
              <a:gs pos="55000">
                <a:schemeClr val="bg1"/>
              </a:gs>
              <a:gs pos="100000">
                <a:schemeClr val="bg1"/>
              </a:gs>
            </a:gsLst>
            <a:lin ang="2700000" scaled="1"/>
            <a:tileRect/>
          </a:gradFill>
          <a:ln w="9525">
            <a:noFill/>
            <a:miter lim="800000"/>
            <a:headEnd/>
            <a:tailEnd/>
          </a:ln>
        </p:spPr>
      </p:pic>
      <p:pic>
        <p:nvPicPr>
          <p:cNvPr id="1029" name="Picture 5"/>
          <p:cNvPicPr>
            <a:picLocks noChangeAspect="1" noChangeArrowheads="1"/>
          </p:cNvPicPr>
          <p:nvPr/>
        </p:nvPicPr>
        <p:blipFill>
          <a:blip r:embed="rId4" cstate="print"/>
          <a:srcRect/>
          <a:stretch>
            <a:fillRect/>
          </a:stretch>
        </p:blipFill>
        <p:spPr bwMode="auto">
          <a:xfrm>
            <a:off x="12268200" y="19126200"/>
            <a:ext cx="2590800" cy="2535856"/>
          </a:xfrm>
          <a:prstGeom prst="rect">
            <a:avLst/>
          </a:prstGeom>
          <a:noFill/>
          <a:ln w="9525">
            <a:noFill/>
            <a:miter lim="800000"/>
            <a:headEnd/>
            <a:tailEnd/>
          </a:ln>
        </p:spPr>
      </p:pic>
      <p:sp>
        <p:nvSpPr>
          <p:cNvPr id="40" name="Rectangle 39"/>
          <p:cNvSpPr/>
          <p:nvPr/>
        </p:nvSpPr>
        <p:spPr>
          <a:xfrm>
            <a:off x="21717000" y="11616726"/>
            <a:ext cx="12954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Xylanase</a:t>
            </a:r>
            <a:endParaRPr lang="en-US" sz="2000" dirty="0">
              <a:solidFill>
                <a:schemeClr val="tx1"/>
              </a:solidFill>
            </a:endParaRPr>
          </a:p>
        </p:txBody>
      </p:sp>
      <p:grpSp>
        <p:nvGrpSpPr>
          <p:cNvPr id="47" name="Group 46"/>
          <p:cNvGrpSpPr/>
          <p:nvPr/>
        </p:nvGrpSpPr>
        <p:grpSpPr>
          <a:xfrm>
            <a:off x="16002000" y="7086600"/>
            <a:ext cx="11715750" cy="8229600"/>
            <a:chOff x="17068800" y="6816126"/>
            <a:chExt cx="11715750" cy="8229600"/>
          </a:xfrm>
        </p:grpSpPr>
        <p:pic>
          <p:nvPicPr>
            <p:cNvPr id="1036" name="Picture 12"/>
            <p:cNvPicPr>
              <a:picLocks noChangeAspect="1" noChangeArrowheads="1"/>
            </p:cNvPicPr>
            <p:nvPr/>
          </p:nvPicPr>
          <p:blipFill>
            <a:blip r:embed="rId5" cstate="print"/>
            <a:srcRect/>
            <a:stretch>
              <a:fillRect/>
            </a:stretch>
          </p:blipFill>
          <p:spPr bwMode="auto">
            <a:xfrm>
              <a:off x="20783550" y="11380995"/>
              <a:ext cx="4014787" cy="2293131"/>
            </a:xfrm>
            <a:prstGeom prst="rect">
              <a:avLst/>
            </a:prstGeom>
            <a:noFill/>
            <a:ln w="9525">
              <a:noFill/>
              <a:miter lim="800000"/>
              <a:headEnd/>
              <a:tailEnd/>
            </a:ln>
          </p:spPr>
        </p:pic>
        <p:pic>
          <p:nvPicPr>
            <p:cNvPr id="1037" name="Picture 13"/>
            <p:cNvPicPr>
              <a:picLocks noChangeAspect="1" noChangeArrowheads="1"/>
            </p:cNvPicPr>
            <p:nvPr/>
          </p:nvPicPr>
          <p:blipFill>
            <a:blip r:embed="rId6" cstate="print"/>
            <a:srcRect/>
            <a:stretch>
              <a:fillRect/>
            </a:stretch>
          </p:blipFill>
          <p:spPr bwMode="auto">
            <a:xfrm>
              <a:off x="17068800" y="11140476"/>
              <a:ext cx="3409950" cy="2228850"/>
            </a:xfrm>
            <a:prstGeom prst="rect">
              <a:avLst/>
            </a:prstGeom>
            <a:noFill/>
            <a:ln w="9525">
              <a:noFill/>
              <a:miter lim="800000"/>
              <a:headEnd/>
              <a:tailEnd/>
            </a:ln>
          </p:spPr>
        </p:pic>
        <p:pic>
          <p:nvPicPr>
            <p:cNvPr id="1038" name="Picture 14"/>
            <p:cNvPicPr>
              <a:picLocks noChangeAspect="1" noChangeArrowheads="1"/>
            </p:cNvPicPr>
            <p:nvPr/>
          </p:nvPicPr>
          <p:blipFill>
            <a:blip r:embed="rId7" cstate="print"/>
            <a:srcRect/>
            <a:stretch>
              <a:fillRect/>
            </a:stretch>
          </p:blipFill>
          <p:spPr bwMode="auto">
            <a:xfrm>
              <a:off x="25660350" y="10058400"/>
              <a:ext cx="3124200" cy="3234726"/>
            </a:xfrm>
            <a:prstGeom prst="rect">
              <a:avLst/>
            </a:prstGeom>
            <a:noFill/>
            <a:ln w="9525">
              <a:noFill/>
              <a:miter lim="800000"/>
              <a:headEnd/>
              <a:tailEnd/>
            </a:ln>
          </p:spPr>
        </p:pic>
        <p:cxnSp>
          <p:nvCxnSpPr>
            <p:cNvPr id="27" name="Straight Arrow Connector 26"/>
            <p:cNvCxnSpPr/>
            <p:nvPr/>
          </p:nvCxnSpPr>
          <p:spPr>
            <a:xfrm rot="10800000" flipV="1">
              <a:off x="19716750" y="9254526"/>
              <a:ext cx="1828800" cy="11430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5400000">
              <a:off x="22994144" y="10515600"/>
              <a:ext cx="7620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21012150" y="6816126"/>
              <a:ext cx="3886200" cy="646331"/>
            </a:xfrm>
            <a:prstGeom prst="rect">
              <a:avLst/>
            </a:prstGeom>
            <a:noFill/>
          </p:spPr>
          <p:txBody>
            <a:bodyPr wrap="square" rtlCol="0">
              <a:spAutoFit/>
            </a:bodyPr>
            <a:lstStyle/>
            <a:p>
              <a:r>
                <a:rPr lang="en-US" sz="3600" dirty="0" smtClean="0"/>
                <a:t>Sugarcane bagasse</a:t>
              </a:r>
              <a:endParaRPr lang="en-US" sz="3600" dirty="0"/>
            </a:p>
          </p:txBody>
        </p:sp>
        <p:sp>
          <p:nvSpPr>
            <p:cNvPr id="36" name="TextBox 35"/>
            <p:cNvSpPr txBox="1"/>
            <p:nvPr/>
          </p:nvSpPr>
          <p:spPr>
            <a:xfrm>
              <a:off x="26498550" y="9254526"/>
              <a:ext cx="1371600" cy="646331"/>
            </a:xfrm>
            <a:prstGeom prst="rect">
              <a:avLst/>
            </a:prstGeom>
            <a:noFill/>
          </p:spPr>
          <p:txBody>
            <a:bodyPr wrap="square" rtlCol="0">
              <a:spAutoFit/>
            </a:bodyPr>
            <a:lstStyle/>
            <a:p>
              <a:r>
                <a:rPr lang="en-US" sz="3600" dirty="0" smtClean="0"/>
                <a:t>Lignin</a:t>
              </a:r>
              <a:endParaRPr lang="en-US" sz="3600" dirty="0"/>
            </a:p>
          </p:txBody>
        </p:sp>
        <p:sp>
          <p:nvSpPr>
            <p:cNvPr id="37" name="TextBox 36"/>
            <p:cNvSpPr txBox="1"/>
            <p:nvPr/>
          </p:nvSpPr>
          <p:spPr>
            <a:xfrm>
              <a:off x="21316950" y="10854726"/>
              <a:ext cx="2895600" cy="646331"/>
            </a:xfrm>
            <a:prstGeom prst="rect">
              <a:avLst/>
            </a:prstGeom>
            <a:noFill/>
          </p:spPr>
          <p:txBody>
            <a:bodyPr wrap="square" rtlCol="0">
              <a:spAutoFit/>
            </a:bodyPr>
            <a:lstStyle/>
            <a:p>
              <a:r>
                <a:rPr lang="en-US" sz="3600" dirty="0" smtClean="0"/>
                <a:t>Hemicellulose</a:t>
              </a:r>
              <a:endParaRPr lang="en-US" sz="3600" dirty="0"/>
            </a:p>
          </p:txBody>
        </p:sp>
        <p:sp>
          <p:nvSpPr>
            <p:cNvPr id="38" name="TextBox 37"/>
            <p:cNvSpPr txBox="1"/>
            <p:nvPr/>
          </p:nvSpPr>
          <p:spPr>
            <a:xfrm>
              <a:off x="17811750" y="10549926"/>
              <a:ext cx="1905000" cy="646331"/>
            </a:xfrm>
            <a:prstGeom prst="rect">
              <a:avLst/>
            </a:prstGeom>
            <a:noFill/>
          </p:spPr>
          <p:txBody>
            <a:bodyPr wrap="square" rtlCol="0">
              <a:spAutoFit/>
            </a:bodyPr>
            <a:lstStyle/>
            <a:p>
              <a:r>
                <a:rPr lang="en-US" sz="3600" dirty="0" smtClean="0"/>
                <a:t>Cellulose</a:t>
              </a:r>
              <a:endParaRPr lang="en-US" sz="3600" dirty="0"/>
            </a:p>
          </p:txBody>
        </p:sp>
        <p:sp>
          <p:nvSpPr>
            <p:cNvPr id="39" name="Rectangle 38"/>
            <p:cNvSpPr/>
            <p:nvPr/>
          </p:nvSpPr>
          <p:spPr>
            <a:xfrm>
              <a:off x="17678400" y="11311926"/>
              <a:ext cx="12954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Cellulase</a:t>
              </a:r>
              <a:endParaRPr lang="en-US" sz="2000" dirty="0">
                <a:solidFill>
                  <a:schemeClr val="tx1"/>
                </a:solidFill>
              </a:endParaRPr>
            </a:p>
          </p:txBody>
        </p:sp>
        <p:cxnSp>
          <p:nvCxnSpPr>
            <p:cNvPr id="51" name="Straight Arrow Connector 50"/>
            <p:cNvCxnSpPr/>
            <p:nvPr/>
          </p:nvCxnSpPr>
          <p:spPr>
            <a:xfrm rot="5400000">
              <a:off x="18193544" y="13749532"/>
              <a:ext cx="7620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a:off x="22536944" y="13901932"/>
              <a:ext cx="7620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rot="5400000">
              <a:off x="27108944" y="13825732"/>
              <a:ext cx="7620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17735550" y="14399395"/>
              <a:ext cx="1752600" cy="646331"/>
            </a:xfrm>
            <a:prstGeom prst="rect">
              <a:avLst/>
            </a:prstGeom>
            <a:noFill/>
          </p:spPr>
          <p:txBody>
            <a:bodyPr wrap="square" rtlCol="0">
              <a:spAutoFit/>
            </a:bodyPr>
            <a:lstStyle/>
            <a:p>
              <a:r>
                <a:rPr lang="en-US" sz="3600" dirty="0" smtClean="0"/>
                <a:t>Ethanol</a:t>
              </a:r>
              <a:endParaRPr lang="en-US" sz="3600" dirty="0"/>
            </a:p>
          </p:txBody>
        </p:sp>
        <p:sp>
          <p:nvSpPr>
            <p:cNvPr id="56" name="TextBox 55"/>
            <p:cNvSpPr txBox="1"/>
            <p:nvPr/>
          </p:nvSpPr>
          <p:spPr>
            <a:xfrm>
              <a:off x="22078950" y="14399395"/>
              <a:ext cx="1752600" cy="646331"/>
            </a:xfrm>
            <a:prstGeom prst="rect">
              <a:avLst/>
            </a:prstGeom>
            <a:noFill/>
          </p:spPr>
          <p:txBody>
            <a:bodyPr wrap="square" rtlCol="0">
              <a:spAutoFit/>
            </a:bodyPr>
            <a:lstStyle/>
            <a:p>
              <a:r>
                <a:rPr lang="en-US" sz="3600" dirty="0" smtClean="0"/>
                <a:t>Butanol</a:t>
              </a:r>
              <a:endParaRPr lang="en-US" sz="3600" dirty="0"/>
            </a:p>
          </p:txBody>
        </p:sp>
        <p:sp>
          <p:nvSpPr>
            <p:cNvPr id="57" name="TextBox 56"/>
            <p:cNvSpPr txBox="1"/>
            <p:nvPr/>
          </p:nvSpPr>
          <p:spPr>
            <a:xfrm>
              <a:off x="26665464" y="14399395"/>
              <a:ext cx="1752600" cy="646331"/>
            </a:xfrm>
            <a:prstGeom prst="rect">
              <a:avLst/>
            </a:prstGeom>
            <a:noFill/>
          </p:spPr>
          <p:txBody>
            <a:bodyPr wrap="square" rtlCol="0">
              <a:spAutoFit/>
            </a:bodyPr>
            <a:lstStyle/>
            <a:p>
              <a:r>
                <a:rPr lang="en-US" sz="3600" dirty="0" smtClean="0"/>
                <a:t>Biochar</a:t>
              </a:r>
              <a:endParaRPr lang="en-US" sz="3600" dirty="0"/>
            </a:p>
          </p:txBody>
        </p:sp>
        <p:pic>
          <p:nvPicPr>
            <p:cNvPr id="1039" name="Picture 15"/>
            <p:cNvPicPr>
              <a:picLocks noChangeAspect="1" noChangeArrowheads="1"/>
            </p:cNvPicPr>
            <p:nvPr/>
          </p:nvPicPr>
          <p:blipFill>
            <a:blip r:embed="rId8" cstate="print"/>
            <a:srcRect/>
            <a:stretch>
              <a:fillRect/>
            </a:stretch>
          </p:blipFill>
          <p:spPr bwMode="auto">
            <a:xfrm>
              <a:off x="21926550" y="7425726"/>
              <a:ext cx="1676400" cy="2632874"/>
            </a:xfrm>
            <a:prstGeom prst="rect">
              <a:avLst/>
            </a:prstGeom>
            <a:noFill/>
            <a:ln w="9525">
              <a:noFill/>
              <a:miter lim="800000"/>
              <a:headEnd/>
              <a:tailEnd/>
            </a:ln>
          </p:spPr>
        </p:pic>
        <p:cxnSp>
          <p:nvCxnSpPr>
            <p:cNvPr id="68" name="Straight Arrow Connector 67"/>
            <p:cNvCxnSpPr/>
            <p:nvPr/>
          </p:nvCxnSpPr>
          <p:spPr>
            <a:xfrm rot="10800000" flipH="1" flipV="1">
              <a:off x="23907750" y="9102126"/>
              <a:ext cx="1828800" cy="11430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aphicFrame>
        <p:nvGraphicFramePr>
          <p:cNvPr id="69" name="Table 68"/>
          <p:cNvGraphicFramePr>
            <a:graphicFrameLocks noGrp="1"/>
          </p:cNvGraphicFramePr>
          <p:nvPr/>
        </p:nvGraphicFramePr>
        <p:xfrm>
          <a:off x="23241000" y="18647228"/>
          <a:ext cx="4648200" cy="4800600"/>
        </p:xfrm>
        <a:graphic>
          <a:graphicData uri="http://schemas.openxmlformats.org/drawingml/2006/table">
            <a:tbl>
              <a:tblPr firstRow="1" bandRow="1">
                <a:tableStyleId>{6E25E649-3F16-4E02-A733-19D2CDBF48F0}</a:tableStyleId>
              </a:tblPr>
              <a:tblGrid>
                <a:gridCol w="2438400"/>
                <a:gridCol w="2209800"/>
              </a:tblGrid>
              <a:tr h="1600200">
                <a:tc>
                  <a:txBody>
                    <a:bodyPr/>
                    <a:lstStyle/>
                    <a:p>
                      <a:pPr algn="ctr"/>
                      <a:r>
                        <a:rPr lang="en-US" sz="3600" dirty="0" smtClean="0"/>
                        <a:t>Process Stream</a:t>
                      </a:r>
                      <a:endParaRPr lang="en-US" sz="3600" dirty="0"/>
                    </a:p>
                  </a:txBody>
                  <a:tcPr anchor="ctr">
                    <a:lnL>
                      <a:noFill/>
                    </a:lnL>
                    <a:lnR>
                      <a:noFill/>
                    </a:lnR>
                    <a:lnT w="25400" cmpd="sng">
                      <a:noFill/>
                    </a:lnT>
                    <a:lnB w="25400" cmpd="sng">
                      <a:noFill/>
                    </a:lnB>
                    <a:lnTlToBr w="12700" cmpd="sng">
                      <a:noFill/>
                      <a:prstDash val="solid"/>
                    </a:lnTlToBr>
                    <a:lnBlToTr w="12700" cmpd="sng">
                      <a:noFill/>
                      <a:prstDash val="solid"/>
                    </a:lnBlToTr>
                  </a:tcPr>
                </a:tc>
                <a:tc>
                  <a:txBody>
                    <a:bodyPr/>
                    <a:lstStyle/>
                    <a:p>
                      <a:pPr algn="ctr"/>
                      <a:r>
                        <a:rPr lang="en-US" sz="3600" dirty="0" smtClean="0"/>
                        <a:t>Heat Flow</a:t>
                      </a:r>
                      <a:r>
                        <a:rPr lang="en-US" sz="3600" baseline="0" dirty="0" smtClean="0"/>
                        <a:t> (kW)</a:t>
                      </a:r>
                      <a:endParaRPr lang="en-US" sz="3600" dirty="0"/>
                    </a:p>
                  </a:txBody>
                  <a:tcPr anchor="ctr">
                    <a:lnL>
                      <a:noFill/>
                    </a:lnL>
                    <a:lnR>
                      <a:noFill/>
                    </a:lnR>
                    <a:lnT w="25400" cmpd="sng">
                      <a:noFill/>
                    </a:lnT>
                    <a:lnB w="25400" cmpd="sng">
                      <a:noFill/>
                    </a:lnB>
                    <a:lnTlToBr w="12700" cmpd="sng">
                      <a:noFill/>
                      <a:prstDash val="solid"/>
                    </a:lnTlToBr>
                    <a:lnBlToTr w="12700" cmpd="sng">
                      <a:noFill/>
                      <a:prstDash val="solid"/>
                    </a:lnBlToTr>
                  </a:tcPr>
                </a:tc>
              </a:tr>
              <a:tr h="1066800">
                <a:tc>
                  <a:txBody>
                    <a:bodyPr/>
                    <a:lstStyle/>
                    <a:p>
                      <a:pPr algn="l"/>
                      <a:r>
                        <a:rPr lang="en-US" sz="3600" dirty="0" smtClean="0"/>
                        <a:t>Required</a:t>
                      </a:r>
                      <a:endParaRPr lang="en-US" sz="3600" dirty="0"/>
                    </a:p>
                  </a:txBody>
                  <a:tcPr anchor="ctr">
                    <a:lnL>
                      <a:noFill/>
                    </a:lnL>
                    <a:lnR>
                      <a:noFill/>
                    </a:lnR>
                    <a:lnT w="25400" cmpd="sng">
                      <a:noFill/>
                    </a:lnT>
                    <a:lnB>
                      <a:noFill/>
                    </a:lnB>
                    <a:lnTlToBr w="12700" cmpd="sng">
                      <a:noFill/>
                      <a:prstDash val="solid"/>
                    </a:lnTlToBr>
                    <a:lnBlToTr w="12700" cmpd="sng">
                      <a:noFill/>
                      <a:prstDash val="solid"/>
                    </a:lnBlToTr>
                  </a:tcPr>
                </a:tc>
                <a:tc>
                  <a:txBody>
                    <a:bodyPr/>
                    <a:lstStyle/>
                    <a:p>
                      <a:pPr algn="r"/>
                      <a:r>
                        <a:rPr lang="en-US" sz="3600" dirty="0" smtClean="0"/>
                        <a:t>1500</a:t>
                      </a:r>
                      <a:endParaRPr lang="en-US" sz="3600" dirty="0"/>
                    </a:p>
                  </a:txBody>
                  <a:tcPr anchor="ctr">
                    <a:lnL>
                      <a:noFill/>
                    </a:lnL>
                    <a:lnR>
                      <a:noFill/>
                    </a:lnR>
                    <a:lnT w="25400" cmpd="sng">
                      <a:noFill/>
                    </a:lnT>
                    <a:lnB>
                      <a:noFill/>
                    </a:lnB>
                    <a:lnTlToBr w="12700" cmpd="sng">
                      <a:noFill/>
                      <a:prstDash val="solid"/>
                    </a:lnTlToBr>
                    <a:lnBlToTr w="12700" cmpd="sng">
                      <a:noFill/>
                      <a:prstDash val="solid"/>
                    </a:lnBlToTr>
                  </a:tcPr>
                </a:tc>
              </a:tr>
              <a:tr h="1066800">
                <a:tc>
                  <a:txBody>
                    <a:bodyPr/>
                    <a:lstStyle/>
                    <a:p>
                      <a:pPr algn="l"/>
                      <a:r>
                        <a:rPr lang="en-US" sz="3600" dirty="0" smtClean="0"/>
                        <a:t>Generated</a:t>
                      </a:r>
                      <a:endParaRPr lang="en-US" sz="3600" dirty="0"/>
                    </a:p>
                  </a:txBody>
                  <a:tcPr anchor="ctr">
                    <a:lnL>
                      <a:noFill/>
                    </a:lnL>
                    <a:lnR>
                      <a:noFill/>
                    </a:lnR>
                    <a:lnT>
                      <a:noFill/>
                    </a:lnT>
                    <a:lnB>
                      <a:noFill/>
                    </a:lnB>
                    <a:lnTlToBr w="12700" cmpd="sng">
                      <a:noFill/>
                      <a:prstDash val="solid"/>
                    </a:lnTlToBr>
                    <a:lnBlToTr w="12700" cmpd="sng">
                      <a:noFill/>
                      <a:prstDash val="solid"/>
                    </a:lnBlToTr>
                  </a:tcPr>
                </a:tc>
                <a:tc>
                  <a:txBody>
                    <a:bodyPr/>
                    <a:lstStyle/>
                    <a:p>
                      <a:pPr algn="r"/>
                      <a:r>
                        <a:rPr lang="en-US" sz="3600" dirty="0" smtClean="0"/>
                        <a:t>1216</a:t>
                      </a:r>
                    </a:p>
                  </a:txBody>
                  <a:tcPr anchor="ctr">
                    <a:lnL>
                      <a:noFill/>
                    </a:lnL>
                    <a:lnR>
                      <a:noFill/>
                    </a:lnR>
                    <a:lnT>
                      <a:noFill/>
                    </a:lnT>
                    <a:lnB>
                      <a:noFill/>
                    </a:lnB>
                    <a:lnTlToBr w="12700" cmpd="sng">
                      <a:noFill/>
                      <a:prstDash val="solid"/>
                    </a:lnTlToBr>
                    <a:lnBlToTr w="12700" cmpd="sng">
                      <a:noFill/>
                      <a:prstDash val="solid"/>
                    </a:lnBlToTr>
                  </a:tcPr>
                </a:tc>
              </a:tr>
              <a:tr h="1066800">
                <a:tc>
                  <a:txBody>
                    <a:bodyPr/>
                    <a:lstStyle/>
                    <a:p>
                      <a:pPr algn="l"/>
                      <a:r>
                        <a:rPr lang="en-US" sz="3600" dirty="0" smtClean="0"/>
                        <a:t>Input</a:t>
                      </a:r>
                      <a:endParaRPr lang="en-US" sz="3600" dirty="0"/>
                    </a:p>
                  </a:txBody>
                  <a:tcPr anchor="ctr">
                    <a:lnL>
                      <a:noFill/>
                    </a:lnL>
                    <a:lnR>
                      <a:noFill/>
                    </a:lnR>
                    <a:lnT>
                      <a:noFill/>
                    </a:lnT>
                    <a:lnB>
                      <a:noFill/>
                    </a:lnB>
                    <a:lnTlToBr w="12700" cmpd="sng">
                      <a:noFill/>
                      <a:prstDash val="solid"/>
                    </a:lnTlToBr>
                    <a:lnBlToTr w="12700" cmpd="sng">
                      <a:noFill/>
                      <a:prstDash val="solid"/>
                    </a:lnBlToTr>
                  </a:tcPr>
                </a:tc>
                <a:tc>
                  <a:txBody>
                    <a:bodyPr/>
                    <a:lstStyle/>
                    <a:p>
                      <a:pPr algn="r"/>
                      <a:r>
                        <a:rPr lang="en-US" sz="3600" dirty="0" smtClean="0"/>
                        <a:t>284</a:t>
                      </a:r>
                      <a:endParaRPr lang="en-US" sz="3600" dirty="0"/>
                    </a:p>
                  </a:txBody>
                  <a:tcPr anchor="ctr">
                    <a:lnL>
                      <a:noFill/>
                    </a:lnL>
                    <a:lnR>
                      <a:noFill/>
                    </a:lnR>
                    <a:lnT>
                      <a:noFill/>
                    </a:lnT>
                    <a:lnB>
                      <a:noFill/>
                    </a:lnB>
                    <a:lnTlToBr w="12700" cmpd="sng">
                      <a:noFill/>
                      <a:prstDash val="solid"/>
                    </a:lnTlToBr>
                    <a:lnBlToTr w="12700" cmpd="sng">
                      <a:noFill/>
                      <a:prstDash val="solid"/>
                    </a:lnBlToTr>
                  </a:tcPr>
                </a:tc>
              </a:tr>
            </a:tbl>
          </a:graphicData>
        </a:graphic>
      </p:graphicFrame>
      <p:graphicFrame>
        <p:nvGraphicFramePr>
          <p:cNvPr id="70" name="Table 69"/>
          <p:cNvGraphicFramePr>
            <a:graphicFrameLocks noGrp="1"/>
          </p:cNvGraphicFramePr>
          <p:nvPr/>
        </p:nvGraphicFramePr>
        <p:xfrm>
          <a:off x="17526000" y="18647228"/>
          <a:ext cx="5181600" cy="5867400"/>
        </p:xfrm>
        <a:graphic>
          <a:graphicData uri="http://schemas.openxmlformats.org/drawingml/2006/table">
            <a:tbl>
              <a:tblPr firstRow="1" bandRow="1">
                <a:tableStyleId>{6E25E649-3F16-4E02-A733-19D2CDBF48F0}</a:tableStyleId>
              </a:tblPr>
              <a:tblGrid>
                <a:gridCol w="2960915"/>
                <a:gridCol w="2220685"/>
              </a:tblGrid>
              <a:tr h="1600200">
                <a:tc>
                  <a:txBody>
                    <a:bodyPr/>
                    <a:lstStyle/>
                    <a:p>
                      <a:pPr algn="ctr"/>
                      <a:r>
                        <a:rPr lang="en-US" sz="3600" dirty="0" smtClean="0"/>
                        <a:t>Process Stream</a:t>
                      </a:r>
                      <a:endParaRPr lang="en-US" sz="3600" dirty="0"/>
                    </a:p>
                  </a:txBody>
                  <a:tcPr anchor="ctr">
                    <a:lnL>
                      <a:noFill/>
                    </a:lnL>
                    <a:lnR>
                      <a:noFill/>
                    </a:lnR>
                    <a:lnT w="25400" cmpd="sng">
                      <a:noFill/>
                    </a:lnT>
                    <a:lnB w="25400" cmpd="sng">
                      <a:noFill/>
                    </a:lnB>
                    <a:lnTlToBr w="12700" cmpd="sng">
                      <a:noFill/>
                      <a:prstDash val="solid"/>
                    </a:lnTlToBr>
                    <a:lnBlToTr w="12700" cmpd="sng">
                      <a:noFill/>
                      <a:prstDash val="solid"/>
                    </a:lnBlToTr>
                  </a:tcPr>
                </a:tc>
                <a:tc>
                  <a:txBody>
                    <a:bodyPr/>
                    <a:lstStyle/>
                    <a:p>
                      <a:pPr algn="ctr"/>
                      <a:r>
                        <a:rPr lang="en-US" sz="3600" dirty="0" smtClean="0"/>
                        <a:t>Mass Flow</a:t>
                      </a:r>
                      <a:r>
                        <a:rPr lang="en-US" sz="3600" baseline="0" dirty="0" smtClean="0"/>
                        <a:t> (kg/h)</a:t>
                      </a:r>
                      <a:endParaRPr lang="en-US" sz="3600" dirty="0"/>
                    </a:p>
                  </a:txBody>
                  <a:tcPr anchor="ctr">
                    <a:lnL>
                      <a:noFill/>
                    </a:lnL>
                    <a:lnR>
                      <a:noFill/>
                    </a:lnR>
                    <a:lnT w="25400" cmpd="sng">
                      <a:noFill/>
                    </a:lnT>
                    <a:lnB w="25400" cmpd="sng">
                      <a:noFill/>
                    </a:lnB>
                    <a:lnTlToBr w="12700" cmpd="sng">
                      <a:noFill/>
                      <a:prstDash val="solid"/>
                    </a:lnTlToBr>
                    <a:lnBlToTr w="12700" cmpd="sng">
                      <a:noFill/>
                      <a:prstDash val="solid"/>
                    </a:lnBlToTr>
                  </a:tcPr>
                </a:tc>
              </a:tr>
              <a:tr h="1066800">
                <a:tc>
                  <a:txBody>
                    <a:bodyPr/>
                    <a:lstStyle/>
                    <a:p>
                      <a:pPr algn="l"/>
                      <a:r>
                        <a:rPr lang="en-US" sz="3600" dirty="0" smtClean="0"/>
                        <a:t>Bagasse (Feed)</a:t>
                      </a:r>
                      <a:endParaRPr lang="en-US" sz="3600" dirty="0"/>
                    </a:p>
                  </a:txBody>
                  <a:tcPr anchor="ctr">
                    <a:lnL>
                      <a:noFill/>
                    </a:lnL>
                    <a:lnR>
                      <a:noFill/>
                    </a:lnR>
                    <a:lnT w="25400" cmpd="sng">
                      <a:noFill/>
                    </a:lnT>
                    <a:lnB>
                      <a:noFill/>
                    </a:lnB>
                    <a:lnTlToBr w="12700" cmpd="sng">
                      <a:noFill/>
                      <a:prstDash val="solid"/>
                    </a:lnTlToBr>
                    <a:lnBlToTr w="12700" cmpd="sng">
                      <a:noFill/>
                      <a:prstDash val="solid"/>
                    </a:lnBlToTr>
                  </a:tcPr>
                </a:tc>
                <a:tc>
                  <a:txBody>
                    <a:bodyPr/>
                    <a:lstStyle/>
                    <a:p>
                      <a:pPr algn="r"/>
                      <a:r>
                        <a:rPr lang="en-US" sz="3600" dirty="0" smtClean="0"/>
                        <a:t>1000</a:t>
                      </a:r>
                      <a:endParaRPr lang="en-US" sz="3600" dirty="0"/>
                    </a:p>
                  </a:txBody>
                  <a:tcPr anchor="ctr">
                    <a:lnL>
                      <a:noFill/>
                    </a:lnL>
                    <a:lnR>
                      <a:noFill/>
                    </a:lnR>
                    <a:lnT w="25400" cmpd="sng">
                      <a:noFill/>
                    </a:lnT>
                    <a:lnB>
                      <a:noFill/>
                    </a:lnB>
                    <a:lnTlToBr w="12700" cmpd="sng">
                      <a:noFill/>
                      <a:prstDash val="solid"/>
                    </a:lnTlToBr>
                    <a:lnBlToTr w="12700" cmpd="sng">
                      <a:noFill/>
                      <a:prstDash val="solid"/>
                    </a:lnBlToTr>
                  </a:tcPr>
                </a:tc>
              </a:tr>
              <a:tr h="1066800">
                <a:tc>
                  <a:txBody>
                    <a:bodyPr/>
                    <a:lstStyle/>
                    <a:p>
                      <a:pPr algn="l"/>
                      <a:r>
                        <a:rPr lang="en-US" sz="3600" dirty="0" smtClean="0"/>
                        <a:t>Ethanol</a:t>
                      </a:r>
                      <a:endParaRPr lang="en-US" sz="3600" dirty="0"/>
                    </a:p>
                  </a:txBody>
                  <a:tcPr anchor="ctr">
                    <a:lnL>
                      <a:noFill/>
                    </a:lnL>
                    <a:lnR>
                      <a:noFill/>
                    </a:lnR>
                    <a:lnT>
                      <a:noFill/>
                    </a:lnT>
                    <a:lnB>
                      <a:noFill/>
                    </a:lnB>
                    <a:lnTlToBr w="12700" cmpd="sng">
                      <a:noFill/>
                      <a:prstDash val="solid"/>
                    </a:lnTlToBr>
                    <a:lnBlToTr w="12700" cmpd="sng">
                      <a:noFill/>
                      <a:prstDash val="solid"/>
                    </a:lnBlToTr>
                  </a:tcPr>
                </a:tc>
                <a:tc>
                  <a:txBody>
                    <a:bodyPr/>
                    <a:lstStyle/>
                    <a:p>
                      <a:pPr algn="r"/>
                      <a:r>
                        <a:rPr lang="en-US" sz="3600" dirty="0" smtClean="0"/>
                        <a:t>46.2</a:t>
                      </a:r>
                      <a:endParaRPr lang="en-US" sz="3600" dirty="0"/>
                    </a:p>
                  </a:txBody>
                  <a:tcPr anchor="ctr">
                    <a:lnL>
                      <a:noFill/>
                    </a:lnL>
                    <a:lnR>
                      <a:noFill/>
                    </a:lnR>
                    <a:lnT>
                      <a:noFill/>
                    </a:lnT>
                    <a:lnB>
                      <a:noFill/>
                    </a:lnB>
                    <a:lnTlToBr w="12700" cmpd="sng">
                      <a:noFill/>
                      <a:prstDash val="solid"/>
                    </a:lnTlToBr>
                    <a:lnBlToTr w="12700" cmpd="sng">
                      <a:noFill/>
                      <a:prstDash val="solid"/>
                    </a:lnBlToTr>
                  </a:tcPr>
                </a:tc>
              </a:tr>
              <a:tr h="1066800">
                <a:tc>
                  <a:txBody>
                    <a:bodyPr/>
                    <a:lstStyle/>
                    <a:p>
                      <a:pPr algn="l"/>
                      <a:r>
                        <a:rPr lang="en-US" sz="3600" dirty="0" smtClean="0"/>
                        <a:t>Butanol</a:t>
                      </a:r>
                      <a:endParaRPr lang="en-US" sz="3600" dirty="0"/>
                    </a:p>
                  </a:txBody>
                  <a:tcPr anchor="ctr">
                    <a:lnL>
                      <a:noFill/>
                    </a:lnL>
                    <a:lnR>
                      <a:noFill/>
                    </a:lnR>
                    <a:lnT>
                      <a:noFill/>
                    </a:lnT>
                    <a:lnB>
                      <a:noFill/>
                    </a:lnB>
                    <a:lnTlToBr w="12700" cmpd="sng">
                      <a:noFill/>
                      <a:prstDash val="solid"/>
                    </a:lnTlToBr>
                    <a:lnBlToTr w="12700" cmpd="sng">
                      <a:noFill/>
                      <a:prstDash val="solid"/>
                    </a:lnBlToTr>
                  </a:tcPr>
                </a:tc>
                <a:tc>
                  <a:txBody>
                    <a:bodyPr/>
                    <a:lstStyle/>
                    <a:p>
                      <a:pPr algn="r"/>
                      <a:r>
                        <a:rPr lang="en-US" sz="3600" dirty="0" smtClean="0"/>
                        <a:t>7</a:t>
                      </a:r>
                      <a:endParaRPr lang="en-US" sz="3600" dirty="0"/>
                    </a:p>
                  </a:txBody>
                  <a:tcPr anchor="ctr">
                    <a:lnL>
                      <a:noFill/>
                    </a:lnL>
                    <a:lnR>
                      <a:noFill/>
                    </a:lnR>
                    <a:lnT>
                      <a:noFill/>
                    </a:lnT>
                    <a:lnB>
                      <a:noFill/>
                    </a:lnB>
                    <a:lnTlToBr w="12700" cmpd="sng">
                      <a:noFill/>
                      <a:prstDash val="solid"/>
                    </a:lnTlToBr>
                    <a:lnBlToTr w="12700" cmpd="sng">
                      <a:noFill/>
                      <a:prstDash val="solid"/>
                    </a:lnBlToTr>
                  </a:tcPr>
                </a:tc>
              </a:tr>
              <a:tr h="1066800">
                <a:tc>
                  <a:txBody>
                    <a:bodyPr/>
                    <a:lstStyle/>
                    <a:p>
                      <a:pPr algn="l"/>
                      <a:r>
                        <a:rPr lang="en-US" sz="3600" dirty="0" smtClean="0"/>
                        <a:t>Biochar</a:t>
                      </a:r>
                      <a:endParaRPr lang="en-US" sz="3600" dirty="0"/>
                    </a:p>
                  </a:txBody>
                  <a:tcPr anchor="ctr">
                    <a:lnL>
                      <a:noFill/>
                    </a:lnL>
                    <a:lnR>
                      <a:noFill/>
                    </a:lnR>
                    <a:lnT>
                      <a:noFill/>
                    </a:lnT>
                    <a:lnB w="25400" cmpd="sng">
                      <a:noFill/>
                    </a:lnB>
                    <a:lnTlToBr w="12700" cmpd="sng">
                      <a:noFill/>
                      <a:prstDash val="solid"/>
                    </a:lnTlToBr>
                    <a:lnBlToTr w="12700" cmpd="sng">
                      <a:noFill/>
                      <a:prstDash val="solid"/>
                    </a:lnBlToTr>
                  </a:tcPr>
                </a:tc>
                <a:tc>
                  <a:txBody>
                    <a:bodyPr/>
                    <a:lstStyle/>
                    <a:p>
                      <a:pPr algn="r"/>
                      <a:r>
                        <a:rPr lang="en-US" sz="3600" dirty="0" smtClean="0"/>
                        <a:t>56</a:t>
                      </a:r>
                      <a:endParaRPr lang="en-US" sz="3600" dirty="0"/>
                    </a:p>
                  </a:txBody>
                  <a:tcPr anchor="ctr">
                    <a:lnL>
                      <a:noFill/>
                    </a:lnL>
                    <a:lnR>
                      <a:noFill/>
                    </a:lnR>
                    <a:lnT>
                      <a:noFill/>
                    </a:lnT>
                    <a:lnB w="25400" cmpd="sng">
                      <a:noFill/>
                    </a:lnB>
                    <a:lnTlToBr w="12700" cmpd="sng">
                      <a:noFill/>
                      <a:prstDash val="solid"/>
                    </a:lnTlToBr>
                    <a:lnBlToTr w="12700" cmpd="sng">
                      <a:noFill/>
                      <a:prstDash val="solid"/>
                    </a:lnBlToTr>
                  </a:tcPr>
                </a:tc>
              </a:tr>
            </a:tbl>
          </a:graphicData>
        </a:graphic>
      </p:graphicFrame>
      <p:sp>
        <p:nvSpPr>
          <p:cNvPr id="71" name="Snip Diagonal Corner Rectangle 70"/>
          <p:cNvSpPr/>
          <p:nvPr/>
        </p:nvSpPr>
        <p:spPr>
          <a:xfrm>
            <a:off x="16154400" y="25069800"/>
            <a:ext cx="13335000" cy="7162800"/>
          </a:xfrm>
          <a:prstGeom prst="snip2DiagRect">
            <a:avLst/>
          </a:prstGeom>
          <a:gradFill flip="none" rotWithShape="1">
            <a:gsLst>
              <a:gs pos="100000">
                <a:schemeClr val="accent1">
                  <a:lumMod val="40000"/>
                  <a:lumOff val="60000"/>
                </a:schemeClr>
              </a:gs>
              <a:gs pos="55000">
                <a:schemeClr val="bg1"/>
              </a:gs>
              <a:gs pos="100000">
                <a:schemeClr val="bg1"/>
              </a:gs>
            </a:gsLst>
            <a:lin ang="16200000" scaled="0"/>
            <a:tileRect/>
          </a:gradFill>
          <a:ln w="76200">
            <a:solidFill>
              <a:schemeClr val="tx2">
                <a:lumMod val="75000"/>
              </a:schemeClr>
            </a:solidFill>
          </a:ln>
          <a:effectLst>
            <a:innerShdw blurRad="736600" dist="279400" dir="27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438912" tIns="219456" rIns="438912" bIns="219456" rtlCol="0" anchor="ctr"/>
          <a:lstStyle/>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endParaRPr lang="en-US" sz="4800" i="1" dirty="0">
              <a:solidFill>
                <a:schemeClr val="tx1"/>
              </a:solidFill>
            </a:endParaRPr>
          </a:p>
          <a:p>
            <a:pPr algn="ctr"/>
            <a:endParaRPr lang="en-US" sz="4800" i="1" dirty="0" smtClean="0">
              <a:solidFill>
                <a:schemeClr val="tx1"/>
              </a:solidFill>
            </a:endParaRPr>
          </a:p>
          <a:p>
            <a:pPr algn="ctr"/>
            <a:r>
              <a:rPr lang="en-US" sz="4800" i="1" dirty="0" smtClean="0">
                <a:solidFill>
                  <a:schemeClr val="tx1"/>
                </a:solidFill>
              </a:rPr>
              <a:t>The Plant will Break Even in </a:t>
            </a:r>
            <a:r>
              <a:rPr lang="en-US" sz="4800" i="1" dirty="0" smtClean="0">
                <a:solidFill>
                  <a:schemeClr val="tx1"/>
                </a:solidFill>
              </a:rPr>
              <a:t>15 </a:t>
            </a:r>
            <a:r>
              <a:rPr lang="en-US" sz="4800" i="1" dirty="0" smtClean="0">
                <a:solidFill>
                  <a:schemeClr val="tx1"/>
                </a:solidFill>
              </a:rPr>
              <a:t>Years</a:t>
            </a:r>
          </a:p>
          <a:p>
            <a:pPr algn="ctr"/>
            <a:endParaRPr lang="en-US" sz="1000" i="1"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sz="4800" i="1" dirty="0" smtClean="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p:txBody>
      </p:sp>
      <p:graphicFrame>
        <p:nvGraphicFramePr>
          <p:cNvPr id="42" name="Chart 41"/>
          <p:cNvGraphicFramePr/>
          <p:nvPr/>
        </p:nvGraphicFramePr>
        <p:xfrm>
          <a:off x="17602200" y="26365200"/>
          <a:ext cx="11125200" cy="5029200"/>
        </p:xfrm>
        <a:graphic>
          <a:graphicData uri="http://schemas.openxmlformats.org/drawingml/2006/chart">
            <c:chart xmlns:c="http://schemas.openxmlformats.org/drawingml/2006/chart" xmlns:r="http://schemas.openxmlformats.org/officeDocument/2006/relationships" r:id="rId9"/>
          </a:graphicData>
        </a:graphic>
      </p:graphicFrame>
      <p:sp>
        <p:nvSpPr>
          <p:cNvPr id="43" name="TextBox 42"/>
          <p:cNvSpPr txBox="1"/>
          <p:nvPr/>
        </p:nvSpPr>
        <p:spPr>
          <a:xfrm>
            <a:off x="25298400" y="29641800"/>
            <a:ext cx="3067050" cy="1477328"/>
          </a:xfrm>
          <a:prstGeom prst="rect">
            <a:avLst/>
          </a:prstGeom>
          <a:noFill/>
        </p:spPr>
        <p:txBody>
          <a:bodyPr wrap="square" rtlCol="0">
            <a:spAutoFit/>
          </a:bodyPr>
          <a:lstStyle/>
          <a:p>
            <a:r>
              <a:rPr lang="en-US" sz="3000" i="1" dirty="0" err="1" smtClean="0"/>
              <a:t>Interst</a:t>
            </a:r>
            <a:r>
              <a:rPr lang="en-US" sz="3000" i="1" dirty="0" smtClean="0"/>
              <a:t> rate = 10%</a:t>
            </a:r>
          </a:p>
          <a:p>
            <a:r>
              <a:rPr lang="en-US" sz="3000" i="1" dirty="0" smtClean="0"/>
              <a:t>IRR </a:t>
            </a:r>
            <a:r>
              <a:rPr lang="en-US" sz="3000" i="1" dirty="0" smtClean="0"/>
              <a:t>= </a:t>
            </a:r>
            <a:r>
              <a:rPr lang="en-US" sz="3000" i="1" dirty="0" smtClean="0"/>
              <a:t>11%</a:t>
            </a:r>
            <a:endParaRPr lang="en-US" sz="3000" i="1" dirty="0" smtClean="0"/>
          </a:p>
          <a:p>
            <a:r>
              <a:rPr lang="en-US" sz="3000" i="1" dirty="0" smtClean="0"/>
              <a:t>NPV = $106,000</a:t>
            </a:r>
            <a:endParaRPr lang="en-US" sz="3000" i="1" dirty="0"/>
          </a:p>
        </p:txBody>
      </p:sp>
      <p:pic>
        <p:nvPicPr>
          <p:cNvPr id="44" name="Picture 43" descr="404 Design PFD Labels.jpg"/>
          <p:cNvPicPr>
            <a:picLocks noChangeAspect="1"/>
          </p:cNvPicPr>
          <p:nvPr/>
        </p:nvPicPr>
        <p:blipFill>
          <a:blip r:embed="rId10" cstate="print"/>
          <a:srcRect t="19328"/>
          <a:stretch>
            <a:fillRect/>
          </a:stretch>
        </p:blipFill>
        <p:spPr>
          <a:xfrm>
            <a:off x="27965400" y="7924800"/>
            <a:ext cx="14444860" cy="75438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emplate>
  <TotalTime>895</TotalTime>
  <Words>531</Words>
  <Application>Microsoft Office PowerPoint</Application>
  <PresentationFormat>Custom</PresentationFormat>
  <Paragraphs>312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Rice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lmt2</dc:creator>
  <cp:lastModifiedBy>lmt2</cp:lastModifiedBy>
  <cp:revision>99</cp:revision>
  <dcterms:created xsi:type="dcterms:W3CDTF">2011-04-13T12:51:33Z</dcterms:created>
  <dcterms:modified xsi:type="dcterms:W3CDTF">2011-04-22T16:42:27Z</dcterms:modified>
</cp:coreProperties>
</file>