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32104013" cy="428371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99FF66"/>
    <a:srgbClr val="CC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5040" y="8844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D92-F123-4AA4-B260-7540F966403B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EC2B1-F78E-481F-AFA4-B6C538C4D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D92-F123-4AA4-B260-7540F966403B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EC2B1-F78E-481F-AFA4-B6C538C4D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D92-F123-4AA4-B260-7540F966403B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EC2B1-F78E-481F-AFA4-B6C538C4D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D92-F123-4AA4-B260-7540F966403B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EC2B1-F78E-481F-AFA4-B6C538C4D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D92-F123-4AA4-B260-7540F966403B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EC2B1-F78E-481F-AFA4-B6C538C4D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D92-F123-4AA4-B260-7540F966403B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EC2B1-F78E-481F-AFA4-B6C538C4D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D92-F123-4AA4-B260-7540F966403B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EC2B1-F78E-481F-AFA4-B6C538C4D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D92-F123-4AA4-B260-7540F966403B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EC2B1-F78E-481F-AFA4-B6C538C4D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D92-F123-4AA4-B260-7540F966403B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EC2B1-F78E-481F-AFA4-B6C538C4D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D92-F123-4AA4-B260-7540F966403B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EC2B1-F78E-481F-AFA4-B6C538C4D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5D92-F123-4AA4-B260-7540F966403B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EC2B1-F78E-481F-AFA4-B6C538C4D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55D92-F123-4AA4-B260-7540F966403B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EC2B1-F78E-481F-AFA4-B6C538C4D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599360" y="228600"/>
            <a:ext cx="2926080" cy="3814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ounded Rectangle 3"/>
          <p:cNvSpPr/>
          <p:nvPr/>
        </p:nvSpPr>
        <p:spPr>
          <a:xfrm>
            <a:off x="5486400" y="365760"/>
            <a:ext cx="35112960" cy="1463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rtlCol="0" anchor="ctr"/>
          <a:lstStyle/>
          <a:p>
            <a:pPr algn="ctr"/>
            <a:r>
              <a:rPr lang="en-US" sz="11500" dirty="0" smtClean="0"/>
              <a:t>Termites: The Green Solution</a:t>
            </a:r>
            <a:endParaRPr lang="en-US" sz="11500" dirty="0"/>
          </a:p>
        </p:txBody>
      </p:sp>
      <p:sp>
        <p:nvSpPr>
          <p:cNvPr id="5" name="Rectangle 4"/>
          <p:cNvSpPr/>
          <p:nvPr/>
        </p:nvSpPr>
        <p:spPr>
          <a:xfrm>
            <a:off x="9144000" y="1828800"/>
            <a:ext cx="26700480" cy="10972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rtlCol="0" anchor="ctr"/>
          <a:lstStyle/>
          <a:p>
            <a:pPr algn="ctr"/>
            <a:r>
              <a:rPr lang="en-US" sz="6700" dirty="0" smtClean="0"/>
              <a:t>Travis Bradshaw, Bill </a:t>
            </a:r>
            <a:r>
              <a:rPr lang="en-US" sz="6700" dirty="0" err="1" smtClean="0"/>
              <a:t>Eggert</a:t>
            </a:r>
            <a:r>
              <a:rPr lang="en-US" sz="6700" dirty="0" smtClean="0"/>
              <a:t>, Elyse Landry, Leo Logan, Sean Murray</a:t>
            </a:r>
            <a:endParaRPr lang="en-US" sz="67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3" y="731520"/>
            <a:ext cx="4509374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 14"/>
          <p:cNvGrpSpPr/>
          <p:nvPr/>
        </p:nvGrpSpPr>
        <p:grpSpPr>
          <a:xfrm>
            <a:off x="15087600" y="4164160"/>
            <a:ext cx="13335000" cy="8332640"/>
            <a:chOff x="2887393" y="1564891"/>
            <a:chExt cx="2546614" cy="1922581"/>
          </a:xfrm>
        </p:grpSpPr>
        <p:sp>
          <p:nvSpPr>
            <p:cNvPr id="13" name="Rounded Rectangle 12"/>
            <p:cNvSpPr/>
            <p:nvPr/>
          </p:nvSpPr>
          <p:spPr>
            <a:xfrm>
              <a:off x="2901945" y="1582472"/>
              <a:ext cx="2514600" cy="1905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5800" dirty="0" smtClean="0"/>
            </a:p>
            <a:p>
              <a:endParaRPr lang="en-US" sz="5800" dirty="0" smtClean="0"/>
            </a:p>
            <a:p>
              <a:endParaRPr lang="en-US" sz="6700" b="1" dirty="0" smtClean="0"/>
            </a:p>
            <a:p>
              <a:endParaRPr lang="en-US" sz="6700" b="1" dirty="0" smtClean="0"/>
            </a:p>
            <a:p>
              <a:endParaRPr lang="en-US" sz="6700" b="1" dirty="0" smtClean="0"/>
            </a:p>
            <a:p>
              <a:endParaRPr lang="en-US" sz="6700" b="1" dirty="0" smtClean="0"/>
            </a:p>
            <a:p>
              <a:endParaRPr lang="en-US" sz="6700" b="1" dirty="0" smtClean="0"/>
            </a:p>
            <a:p>
              <a:endParaRPr lang="en-US" sz="6700" b="1" dirty="0" smtClean="0"/>
            </a:p>
            <a:p>
              <a:endParaRPr lang="en-US" sz="6700" b="1" dirty="0" smtClean="0"/>
            </a:p>
            <a:p>
              <a:endParaRPr lang="en-US" sz="36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4000" b="1" dirty="0" smtClean="0"/>
                <a:t>Location:</a:t>
              </a:r>
              <a:endParaRPr lang="en-US" sz="4000" dirty="0" smtClean="0"/>
            </a:p>
            <a:p>
              <a:r>
                <a:rPr lang="en-US" sz="3600" dirty="0" smtClean="0"/>
                <a:t>Nantong, China</a:t>
              </a:r>
            </a:p>
            <a:p>
              <a:r>
                <a:rPr lang="en-US" sz="3600" dirty="0" smtClean="0"/>
                <a:t>Primary rice producing area </a:t>
              </a:r>
            </a:p>
            <a:p>
              <a:r>
                <a:rPr lang="en-US" sz="3600" dirty="0" smtClean="0"/>
                <a:t>Two harvesting periods per year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4000" b="1" dirty="0" smtClean="0"/>
                <a:t>Cellulosic Biomass:</a:t>
              </a:r>
            </a:p>
            <a:p>
              <a:r>
                <a:rPr lang="en-US" sz="3600" dirty="0" smtClean="0"/>
                <a:t>The waste material present in all plant material including corn </a:t>
              </a:r>
              <a:r>
                <a:rPr lang="en-US" sz="3600" dirty="0" err="1" smtClean="0"/>
                <a:t>stover</a:t>
              </a:r>
              <a:r>
                <a:rPr lang="en-US" sz="3600" dirty="0" smtClean="0"/>
                <a:t>, rice husks, and saw dusk</a:t>
              </a:r>
              <a:endParaRPr lang="en-US" sz="4000" b="1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4000" b="1" dirty="0" smtClean="0"/>
                <a:t>Goals</a:t>
              </a:r>
              <a:r>
                <a:rPr lang="en-US" sz="3600" b="1" dirty="0" smtClean="0"/>
                <a:t>:</a:t>
              </a:r>
            </a:p>
            <a:p>
              <a:r>
                <a:rPr lang="en-US" sz="3600" dirty="0" smtClean="0"/>
                <a:t>Cellulosic Biomass  	        Valuable Products</a:t>
              </a:r>
            </a:p>
            <a:p>
              <a:r>
                <a:rPr lang="en-US" sz="3600" dirty="0" smtClean="0"/>
                <a:t>Reduce energy demand and carbon footprint using an innovative design</a:t>
              </a:r>
            </a:p>
            <a:p>
              <a:endParaRPr lang="en-US" sz="3600" dirty="0" smtClean="0"/>
            </a:p>
            <a:p>
              <a:endParaRPr lang="en-US" sz="3600" b="1" dirty="0" smtClean="0"/>
            </a:p>
            <a:p>
              <a:pPr>
                <a:buFont typeface="Arial" pitchFamily="34" charset="0"/>
                <a:buChar char="•"/>
              </a:pPr>
              <a:endParaRPr lang="en-US" sz="3600" dirty="0" smtClean="0"/>
            </a:p>
            <a:p>
              <a:pPr>
                <a:buFont typeface="Arial" pitchFamily="34" charset="0"/>
                <a:buChar char="•"/>
              </a:pPr>
              <a:endParaRPr lang="en-US" sz="36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3600" dirty="0" smtClean="0"/>
                <a:t> Reduce energy cost and carbon footprint</a:t>
              </a:r>
            </a:p>
            <a:p>
              <a:endParaRPr lang="en-US" sz="5300" dirty="0" smtClean="0"/>
            </a:p>
            <a:p>
              <a:endParaRPr lang="en-US" sz="6700" dirty="0" smtClean="0"/>
            </a:p>
            <a:p>
              <a:endParaRPr lang="en-US" sz="5800" dirty="0" smtClean="0"/>
            </a:p>
            <a:p>
              <a:endParaRPr lang="en-US" sz="5800" dirty="0" smtClean="0"/>
            </a:p>
            <a:p>
              <a:endParaRPr lang="en-US" sz="5800" dirty="0" smtClean="0"/>
            </a:p>
            <a:p>
              <a:endParaRPr lang="en-US" sz="5800" dirty="0" smtClean="0"/>
            </a:p>
            <a:p>
              <a:endParaRPr lang="en-US" sz="5800" dirty="0" smtClean="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2887393" y="1564891"/>
              <a:ext cx="2546614" cy="260873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/>
                <a:t>Background/Goals: </a:t>
              </a:r>
              <a:endParaRPr lang="en-US" sz="48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9601200" y="13030200"/>
            <a:ext cx="22402800" cy="8625840"/>
            <a:chOff x="457200" y="1447800"/>
            <a:chExt cx="2514600" cy="2057401"/>
          </a:xfrm>
        </p:grpSpPr>
        <p:sp>
          <p:nvSpPr>
            <p:cNvPr id="21" name="Rounded Rectangle 20"/>
            <p:cNvSpPr/>
            <p:nvPr/>
          </p:nvSpPr>
          <p:spPr>
            <a:xfrm>
              <a:off x="457200" y="1600201"/>
              <a:ext cx="2514600" cy="1905000"/>
            </a:xfrm>
            <a:prstGeom prst="roundRect">
              <a:avLst/>
            </a:prstGeom>
            <a:ln w="1905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457200" y="1447800"/>
              <a:ext cx="2514600" cy="381000"/>
            </a:xfrm>
            <a:prstGeom prst="roundRect">
              <a:avLst/>
            </a:prstGeom>
            <a:solidFill>
              <a:srgbClr val="92D050"/>
            </a:solidFill>
            <a:ln w="190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/>
                <a:t>Using Nature’s Power: Waste to Value</a:t>
              </a:r>
            </a:p>
          </p:txBody>
        </p:sp>
      </p:grpSp>
      <p:sp>
        <p:nvSpPr>
          <p:cNvPr id="34" name="Rectangle 33"/>
          <p:cNvSpPr/>
          <p:nvPr/>
        </p:nvSpPr>
        <p:spPr>
          <a:xfrm>
            <a:off x="29763720" y="31592520"/>
            <a:ext cx="13898880" cy="1097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rtlCol="0" anchor="ctr"/>
          <a:lstStyle/>
          <a:p>
            <a:pPr algn="ctr"/>
            <a:r>
              <a:rPr lang="en-US" sz="4800" dirty="0" smtClean="0"/>
              <a:t>Acknowledgements: Dr. Kenneth Cox, Dr. Strait</a:t>
            </a:r>
            <a:endParaRPr lang="en-US" sz="48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32613600" y="12877798"/>
            <a:ext cx="11067414" cy="9144002"/>
            <a:chOff x="25123" y="3753822"/>
            <a:chExt cx="2633573" cy="2057740"/>
          </a:xfrm>
        </p:grpSpPr>
        <p:sp>
          <p:nvSpPr>
            <p:cNvPr id="39" name="Rounded Rectangle 38"/>
            <p:cNvSpPr/>
            <p:nvPr/>
          </p:nvSpPr>
          <p:spPr>
            <a:xfrm>
              <a:off x="25123" y="3856709"/>
              <a:ext cx="2633573" cy="195485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Font typeface="Arial" pitchFamily="34" charset="0"/>
                <a:buChar char="•"/>
              </a:pPr>
              <a:endParaRPr lang="en-US" sz="5800" dirty="0" smtClean="0"/>
            </a:p>
            <a:p>
              <a:pPr>
                <a:buFont typeface="Arial" pitchFamily="34" charset="0"/>
                <a:buChar char="•"/>
              </a:pPr>
              <a:endParaRPr lang="en-US" sz="5800" dirty="0" smtClean="0"/>
            </a:p>
            <a:p>
              <a:pPr>
                <a:buFont typeface="Arial" pitchFamily="34" charset="0"/>
                <a:buChar char="•"/>
              </a:pPr>
              <a:endParaRPr lang="en-US" sz="6700" b="1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4000" b="1" dirty="0" smtClean="0"/>
                <a:t>Termite Enzyme:</a:t>
              </a:r>
            </a:p>
            <a:p>
              <a:r>
                <a:rPr lang="en-US" sz="3600" dirty="0" smtClean="0"/>
                <a:t>Versatile cellulose digester that can react with </a:t>
              </a:r>
              <a:r>
                <a:rPr lang="en-US" sz="3600" b="1" dirty="0" smtClean="0"/>
                <a:t>any cellulosic feed stock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5800" b="1" dirty="0" smtClean="0"/>
                <a:t> </a:t>
              </a:r>
              <a:r>
                <a:rPr lang="en-US" sz="4000" b="1" dirty="0" smtClean="0"/>
                <a:t>Dilute Acid Pretreatment:</a:t>
              </a:r>
            </a:p>
            <a:p>
              <a:r>
                <a:rPr lang="en-US" sz="3600" dirty="0" smtClean="0"/>
                <a:t>Increases the efficiency of the termite enzyme digestion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5800" dirty="0" smtClean="0"/>
                <a:t> </a:t>
              </a:r>
              <a:r>
                <a:rPr lang="en-US" sz="4000" b="1" dirty="0" smtClean="0"/>
                <a:t>Cellulose Acetate Production</a:t>
              </a:r>
            </a:p>
            <a:p>
              <a:r>
                <a:rPr lang="en-US" sz="3600" dirty="0" smtClean="0"/>
                <a:t>Non-reacted cellulose created into   valuable synthetic fiber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5800" dirty="0" smtClean="0"/>
                <a:t> </a:t>
              </a:r>
              <a:r>
                <a:rPr lang="en-US" sz="5800" b="1" dirty="0" smtClean="0"/>
                <a:t> </a:t>
              </a:r>
              <a:r>
                <a:rPr lang="en-US" sz="4000" b="1" dirty="0" smtClean="0"/>
                <a:t>Heat Integration</a:t>
              </a:r>
            </a:p>
            <a:p>
              <a:r>
                <a:rPr lang="en-US" sz="3600" dirty="0" smtClean="0"/>
                <a:t>Remaining lignin and cellulose burned to fuel plants energy needs </a:t>
              </a:r>
            </a:p>
            <a:p>
              <a:endParaRPr lang="en-US" sz="5800" dirty="0" smtClean="0"/>
            </a:p>
            <a:p>
              <a:pPr>
                <a:buFont typeface="Arial" pitchFamily="34" charset="0"/>
                <a:buChar char="•"/>
              </a:pPr>
              <a:endParaRPr lang="en-US" sz="5800" dirty="0" smtClean="0"/>
            </a:p>
            <a:p>
              <a:pPr algn="ctr">
                <a:buFont typeface="Arial" pitchFamily="34" charset="0"/>
                <a:buChar char="•"/>
              </a:pPr>
              <a:endParaRPr lang="en-US" sz="5800" dirty="0" smtClean="0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47637" y="3753822"/>
              <a:ext cx="2574794" cy="240070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/>
                <a:t>Innovation:</a:t>
              </a:r>
              <a:endParaRPr lang="en-US" sz="4800" dirty="0"/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" y="31471202"/>
            <a:ext cx="6736080" cy="123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186087" y="17076777"/>
            <a:ext cx="185351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" name="Rectangle 49"/>
          <p:cNvSpPr/>
          <p:nvPr/>
        </p:nvSpPr>
        <p:spPr>
          <a:xfrm>
            <a:off x="12649200" y="16543377"/>
            <a:ext cx="4114800" cy="2514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H₂SO₄</a:t>
            </a: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Heated Pretreatment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12192000" y="17829212"/>
            <a:ext cx="1143000" cy="158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964400" y="17373600"/>
            <a:ext cx="1600200" cy="1679925"/>
          </a:xfrm>
          <a:prstGeom prst="rect">
            <a:avLst/>
          </a:prstGeom>
          <a:ln w="1905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92" name="TextBox 91"/>
          <p:cNvSpPr txBox="1"/>
          <p:nvPr/>
        </p:nvSpPr>
        <p:spPr>
          <a:xfrm>
            <a:off x="16383000" y="15392400"/>
            <a:ext cx="5562600" cy="935641"/>
          </a:xfrm>
          <a:prstGeom prst="rect">
            <a:avLst/>
          </a:prstGeom>
          <a:noFill/>
        </p:spPr>
        <p:txBody>
          <a:bodyPr wrap="square" lIns="438912" tIns="219456" rIns="438912" bIns="219456" rtlCol="0">
            <a:spAutoFit/>
          </a:bodyPr>
          <a:lstStyle/>
          <a:p>
            <a:pPr algn="ctr"/>
            <a:r>
              <a:rPr lang="en-US" sz="3200" dirty="0" err="1" smtClean="0"/>
              <a:t>Fermenters</a:t>
            </a:r>
            <a:endParaRPr lang="en-US" sz="3200" dirty="0"/>
          </a:p>
        </p:txBody>
      </p:sp>
      <p:sp>
        <p:nvSpPr>
          <p:cNvPr id="94" name="TextBox 93"/>
          <p:cNvSpPr txBox="1"/>
          <p:nvPr/>
        </p:nvSpPr>
        <p:spPr>
          <a:xfrm>
            <a:off x="24841200" y="15240000"/>
            <a:ext cx="8305800" cy="997196"/>
          </a:xfrm>
          <a:prstGeom prst="rect">
            <a:avLst/>
          </a:prstGeom>
          <a:noFill/>
        </p:spPr>
        <p:txBody>
          <a:bodyPr wrap="square" lIns="438912" tIns="219456" rIns="438912" bIns="219456" rtlCol="0">
            <a:spAutoFit/>
          </a:bodyPr>
          <a:lstStyle/>
          <a:p>
            <a:r>
              <a:rPr lang="en-US" sz="3600" b="1" dirty="0" err="1" smtClean="0"/>
              <a:t>EtOH</a:t>
            </a:r>
            <a:endParaRPr lang="en-US" sz="3600" b="1" dirty="0"/>
          </a:p>
        </p:txBody>
      </p:sp>
      <p:sp>
        <p:nvSpPr>
          <p:cNvPr id="95" name="TextBox 94"/>
          <p:cNvSpPr txBox="1"/>
          <p:nvPr/>
        </p:nvSpPr>
        <p:spPr>
          <a:xfrm rot="3533521">
            <a:off x="13580942" y="18709444"/>
            <a:ext cx="6217920" cy="1058751"/>
          </a:xfrm>
          <a:prstGeom prst="rect">
            <a:avLst/>
          </a:prstGeom>
          <a:noFill/>
        </p:spPr>
        <p:txBody>
          <a:bodyPr wrap="square" lIns="438912" tIns="219456" rIns="438912" bIns="219456" rtlCol="0">
            <a:spAutoFit/>
          </a:bodyPr>
          <a:lstStyle/>
          <a:p>
            <a:pPr algn="ctr"/>
            <a:r>
              <a:rPr lang="en-US" sz="2000" dirty="0" smtClean="0"/>
              <a:t>Cellulose, Lignin,</a:t>
            </a:r>
          </a:p>
          <a:p>
            <a:pPr algn="ctr"/>
            <a:r>
              <a:rPr lang="en-US" sz="2000" dirty="0" smtClean="0"/>
              <a:t> </a:t>
            </a:r>
            <a:r>
              <a:rPr lang="en-US" sz="2000" dirty="0" err="1" smtClean="0"/>
              <a:t>Hemicellulose</a:t>
            </a:r>
            <a:endParaRPr lang="en-US" sz="2000" dirty="0"/>
          </a:p>
        </p:txBody>
      </p:sp>
      <p:sp>
        <p:nvSpPr>
          <p:cNvPr id="104" name="TextBox 103"/>
          <p:cNvSpPr txBox="1"/>
          <p:nvPr/>
        </p:nvSpPr>
        <p:spPr>
          <a:xfrm>
            <a:off x="22631400" y="19583400"/>
            <a:ext cx="5257800" cy="1920526"/>
          </a:xfrm>
          <a:prstGeom prst="rect">
            <a:avLst/>
          </a:prstGeom>
          <a:noFill/>
        </p:spPr>
        <p:txBody>
          <a:bodyPr wrap="square" lIns="438912" tIns="219456" rIns="438912" bIns="219456" rtlCol="0">
            <a:spAutoFit/>
          </a:bodyPr>
          <a:lstStyle/>
          <a:p>
            <a:pPr algn="ctr"/>
            <a:r>
              <a:rPr lang="en-US" sz="3200" dirty="0" smtClean="0"/>
              <a:t>Acid Pretreatment, </a:t>
            </a:r>
            <a:r>
              <a:rPr lang="en-US" sz="3200" dirty="0" err="1" smtClean="0"/>
              <a:t>Acytelation</a:t>
            </a:r>
            <a:r>
              <a:rPr lang="en-US" sz="3200" dirty="0" smtClean="0"/>
              <a:t>,</a:t>
            </a:r>
          </a:p>
          <a:p>
            <a:pPr algn="ctr"/>
            <a:r>
              <a:rPr lang="en-US" sz="3200" dirty="0" smtClean="0"/>
              <a:t>Filtration</a:t>
            </a:r>
            <a:endParaRPr lang="en-US" sz="3200" dirty="0"/>
          </a:p>
        </p:txBody>
      </p:sp>
      <p:sp>
        <p:nvSpPr>
          <p:cNvPr id="114" name="TextBox 113"/>
          <p:cNvSpPr txBox="1"/>
          <p:nvPr/>
        </p:nvSpPr>
        <p:spPr>
          <a:xfrm>
            <a:off x="26822400" y="19784806"/>
            <a:ext cx="5943600" cy="1551194"/>
          </a:xfrm>
          <a:prstGeom prst="rect">
            <a:avLst/>
          </a:prstGeom>
          <a:noFill/>
        </p:spPr>
        <p:txBody>
          <a:bodyPr wrap="square" lIns="438912" tIns="219456" rIns="438912" bIns="219456" rtlCol="0">
            <a:spAutoFit/>
          </a:bodyPr>
          <a:lstStyle/>
          <a:p>
            <a:pPr algn="ctr"/>
            <a:r>
              <a:rPr lang="en-US" sz="3600" b="1" dirty="0" smtClean="0"/>
              <a:t>Sold as .</a:t>
            </a:r>
          </a:p>
          <a:p>
            <a:pPr algn="ctr"/>
            <a:r>
              <a:rPr lang="en-US" sz="3600" b="1" dirty="0" smtClean="0"/>
              <a:t>Synthetic Fiber</a:t>
            </a:r>
            <a:endParaRPr lang="en-US" sz="3600" b="1" dirty="0"/>
          </a:p>
        </p:txBody>
      </p:sp>
      <p:sp>
        <p:nvSpPr>
          <p:cNvPr id="119" name="TextBox 118"/>
          <p:cNvSpPr txBox="1"/>
          <p:nvPr/>
        </p:nvSpPr>
        <p:spPr>
          <a:xfrm>
            <a:off x="28315920" y="17428559"/>
            <a:ext cx="8412480" cy="935641"/>
          </a:xfrm>
          <a:prstGeom prst="rect">
            <a:avLst/>
          </a:prstGeom>
          <a:noFill/>
        </p:spPr>
        <p:txBody>
          <a:bodyPr wrap="square" lIns="438912" tIns="219456" rIns="438912" bIns="219456" rtlCol="0">
            <a:spAutoFit/>
          </a:bodyPr>
          <a:lstStyle/>
          <a:p>
            <a:r>
              <a:rPr lang="en-US" sz="3200" dirty="0" smtClean="0"/>
              <a:t>Furnace</a:t>
            </a:r>
            <a:endParaRPr lang="en-US" sz="3200" dirty="0"/>
          </a:p>
        </p:txBody>
      </p:sp>
      <p:sp>
        <p:nvSpPr>
          <p:cNvPr id="121" name="TextBox 120"/>
          <p:cNvSpPr txBox="1"/>
          <p:nvPr/>
        </p:nvSpPr>
        <p:spPr>
          <a:xfrm>
            <a:off x="27355800" y="15240000"/>
            <a:ext cx="7010400" cy="997196"/>
          </a:xfrm>
          <a:prstGeom prst="rect">
            <a:avLst/>
          </a:prstGeom>
          <a:noFill/>
        </p:spPr>
        <p:txBody>
          <a:bodyPr wrap="square" lIns="438912" tIns="219456" rIns="438912" bIns="219456" rtlCol="0">
            <a:spAutoFit/>
          </a:bodyPr>
          <a:lstStyle/>
          <a:p>
            <a:r>
              <a:rPr lang="en-US" sz="3600" b="1" dirty="0" smtClean="0"/>
              <a:t>Electricity/Steam</a:t>
            </a:r>
            <a:endParaRPr lang="en-US" sz="3600" b="1" dirty="0"/>
          </a:p>
        </p:txBody>
      </p:sp>
      <p:sp>
        <p:nvSpPr>
          <p:cNvPr id="62" name="Rectangle 61"/>
          <p:cNvSpPr/>
          <p:nvPr/>
        </p:nvSpPr>
        <p:spPr>
          <a:xfrm>
            <a:off x="13487400" y="16992600"/>
            <a:ext cx="2438400" cy="16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rtlCol="0" anchor="ctr"/>
          <a:lstStyle/>
          <a:p>
            <a:pPr algn="ctr"/>
            <a:endParaRPr lang="en-US"/>
          </a:p>
        </p:txBody>
      </p:sp>
      <p:cxnSp>
        <p:nvCxnSpPr>
          <p:cNvPr id="79" name="Straight Arrow Connector 78"/>
          <p:cNvCxnSpPr/>
          <p:nvPr/>
        </p:nvCxnSpPr>
        <p:spPr>
          <a:xfrm flipV="1">
            <a:off x="26898600" y="18322636"/>
            <a:ext cx="1905000" cy="126076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27279600" y="20497800"/>
            <a:ext cx="990600" cy="158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rot="16200000" flipH="1">
            <a:off x="15659103" y="19011900"/>
            <a:ext cx="1447797" cy="914399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21488400" y="20650200"/>
            <a:ext cx="2057400" cy="158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V="1">
            <a:off x="15925800" y="15925800"/>
            <a:ext cx="2209800" cy="9906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20421600" y="16002000"/>
            <a:ext cx="1676400" cy="158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 rot="20097744">
            <a:off x="15826231" y="15492253"/>
            <a:ext cx="3879548" cy="75097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438912" tIns="219456" rIns="438912" bIns="219456" rtlCol="0">
            <a:spAutoFit/>
          </a:bodyPr>
          <a:lstStyle/>
          <a:p>
            <a:r>
              <a:rPr lang="en-US" sz="2000" dirty="0" smtClean="0"/>
              <a:t>Glucose</a:t>
            </a:r>
            <a:endParaRPr lang="en-US" sz="2000" dirty="0"/>
          </a:p>
        </p:txBody>
      </p:sp>
      <p:sp>
        <p:nvSpPr>
          <p:cNvPr id="97" name="Rectangle 96"/>
          <p:cNvSpPr/>
          <p:nvPr/>
        </p:nvSpPr>
        <p:spPr>
          <a:xfrm>
            <a:off x="18135600" y="15621000"/>
            <a:ext cx="20574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15392400" y="20095559"/>
            <a:ext cx="7315200" cy="935641"/>
          </a:xfrm>
          <a:prstGeom prst="rect">
            <a:avLst/>
          </a:prstGeom>
          <a:noFill/>
        </p:spPr>
        <p:txBody>
          <a:bodyPr wrap="square" lIns="438912" tIns="219456" rIns="438912" bIns="219456" rtlCol="0">
            <a:spAutoFit/>
          </a:bodyPr>
          <a:lstStyle/>
          <a:p>
            <a:pPr algn="ctr"/>
            <a:r>
              <a:rPr lang="en-US" sz="3200" dirty="0" smtClean="0"/>
              <a:t>Termite Enzymatic Reactor</a:t>
            </a:r>
            <a:endParaRPr lang="en-US" sz="3200" dirty="0"/>
          </a:p>
        </p:txBody>
      </p:sp>
      <p:sp>
        <p:nvSpPr>
          <p:cNvPr id="98" name="Rectangle 97"/>
          <p:cNvSpPr/>
          <p:nvPr/>
        </p:nvSpPr>
        <p:spPr>
          <a:xfrm>
            <a:off x="16764000" y="20269200"/>
            <a:ext cx="4572000" cy="6179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17830800" y="15163800"/>
            <a:ext cx="6675120" cy="1058751"/>
          </a:xfrm>
          <a:prstGeom prst="rect">
            <a:avLst/>
          </a:prstGeom>
          <a:noFill/>
        </p:spPr>
        <p:txBody>
          <a:bodyPr wrap="square" lIns="438912" tIns="219456" rIns="438912" bIns="219456" rtlCol="0">
            <a:spAutoFit/>
          </a:bodyPr>
          <a:lstStyle/>
          <a:p>
            <a:pPr algn="ctr"/>
            <a:r>
              <a:rPr lang="en-US" sz="2000" dirty="0" err="1" smtClean="0"/>
              <a:t>EtOH</a:t>
            </a:r>
            <a:r>
              <a:rPr lang="en-US" sz="2000" dirty="0" smtClean="0"/>
              <a:t>, </a:t>
            </a:r>
            <a:r>
              <a:rPr lang="en-US" sz="2000" dirty="0" err="1" smtClean="0"/>
              <a:t>AcOH</a:t>
            </a:r>
            <a:r>
              <a:rPr lang="en-US" sz="2000" dirty="0" smtClean="0"/>
              <a:t>,</a:t>
            </a:r>
          </a:p>
          <a:p>
            <a:pPr algn="ctr"/>
            <a:r>
              <a:rPr lang="en-US" sz="2000" dirty="0" err="1" smtClean="0"/>
              <a:t>Succ</a:t>
            </a:r>
            <a:r>
              <a:rPr lang="en-US" sz="2000" dirty="0" smtClean="0"/>
              <a:t> Acid</a:t>
            </a:r>
            <a:endParaRPr lang="en-US" sz="2000" dirty="0"/>
          </a:p>
        </p:txBody>
      </p:sp>
      <p:sp>
        <p:nvSpPr>
          <p:cNvPr id="109" name="TextBox 108"/>
          <p:cNvSpPr txBox="1"/>
          <p:nvPr/>
        </p:nvSpPr>
        <p:spPr>
          <a:xfrm>
            <a:off x="17678400" y="17841825"/>
            <a:ext cx="2971800" cy="75097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438912" tIns="219456" rIns="438912" bIns="219456" rtlCol="0">
            <a:spAutoFit/>
          </a:bodyPr>
          <a:lstStyle/>
          <a:p>
            <a:r>
              <a:rPr lang="en-US" sz="2000" dirty="0" smtClean="0"/>
              <a:t>Glucose</a:t>
            </a:r>
            <a:endParaRPr lang="en-US" sz="2000" dirty="0"/>
          </a:p>
        </p:txBody>
      </p:sp>
      <p:cxnSp>
        <p:nvCxnSpPr>
          <p:cNvPr id="111" name="Straight Arrow Connector 110"/>
          <p:cNvCxnSpPr/>
          <p:nvPr/>
        </p:nvCxnSpPr>
        <p:spPr>
          <a:xfrm rot="5400000" flipH="1" flipV="1">
            <a:off x="17297400" y="18288000"/>
            <a:ext cx="3657600" cy="158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18897600" y="19735800"/>
            <a:ext cx="7162800" cy="1058751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438912" tIns="219456" rIns="438912" bIns="219456" rtlCol="0">
            <a:spAutoFit/>
          </a:bodyPr>
          <a:lstStyle/>
          <a:p>
            <a:pPr algn="ctr"/>
            <a:r>
              <a:rPr lang="en-US" sz="2000" dirty="0" err="1" smtClean="0"/>
              <a:t>Unreacted</a:t>
            </a:r>
            <a:r>
              <a:rPr lang="en-US" sz="2000" dirty="0" smtClean="0"/>
              <a:t> </a:t>
            </a:r>
          </a:p>
          <a:p>
            <a:pPr algn="ctr"/>
            <a:r>
              <a:rPr lang="en-US" sz="2000" dirty="0" smtClean="0"/>
              <a:t>Celluloses, Lignin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23622000" y="19735800"/>
            <a:ext cx="3276600" cy="16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rtlCol="0" anchor="ctr"/>
          <a:lstStyle/>
          <a:p>
            <a:pPr algn="ctr"/>
            <a:endParaRPr lang="en-US"/>
          </a:p>
        </p:txBody>
      </p:sp>
      <p:sp>
        <p:nvSpPr>
          <p:cNvPr id="127" name="TextBox 126"/>
          <p:cNvSpPr txBox="1"/>
          <p:nvPr/>
        </p:nvSpPr>
        <p:spPr>
          <a:xfrm>
            <a:off x="24155400" y="19591449"/>
            <a:ext cx="7162800" cy="1058751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438912" tIns="219456" rIns="438912" bIns="219456" rtlCol="0">
            <a:spAutoFit/>
          </a:bodyPr>
          <a:lstStyle/>
          <a:p>
            <a:pPr algn="ctr"/>
            <a:r>
              <a:rPr lang="en-US" sz="2000" dirty="0" smtClean="0"/>
              <a:t>Cellulose </a:t>
            </a:r>
          </a:p>
          <a:p>
            <a:pPr algn="ctr"/>
            <a:r>
              <a:rPr lang="en-US" sz="2000" dirty="0" smtClean="0"/>
              <a:t>Acetate</a:t>
            </a:r>
            <a:endParaRPr lang="en-US" sz="2000" dirty="0"/>
          </a:p>
        </p:txBody>
      </p:sp>
      <p:sp>
        <p:nvSpPr>
          <p:cNvPr id="129" name="TextBox 128"/>
          <p:cNvSpPr txBox="1"/>
          <p:nvPr/>
        </p:nvSpPr>
        <p:spPr>
          <a:xfrm rot="19654050">
            <a:off x="26388964" y="16894067"/>
            <a:ext cx="7162800" cy="75097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438912" tIns="219456" rIns="438912" bIns="219456" rtlCol="0">
            <a:spAutoFit/>
          </a:bodyPr>
          <a:lstStyle/>
          <a:p>
            <a:r>
              <a:rPr lang="en-US" sz="2000" dirty="0" smtClean="0"/>
              <a:t>Lignin</a:t>
            </a:r>
            <a:endParaRPr lang="en-US" sz="2000" dirty="0"/>
          </a:p>
        </p:txBody>
      </p:sp>
      <p:sp>
        <p:nvSpPr>
          <p:cNvPr id="130" name="Rectangle 129"/>
          <p:cNvSpPr/>
          <p:nvPr/>
        </p:nvSpPr>
        <p:spPr>
          <a:xfrm>
            <a:off x="28651200" y="17678400"/>
            <a:ext cx="15240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rtlCol="0" anchor="ctr"/>
          <a:lstStyle/>
          <a:p>
            <a:pPr algn="ctr"/>
            <a:endParaRPr lang="en-US"/>
          </a:p>
        </p:txBody>
      </p:sp>
      <p:cxnSp>
        <p:nvCxnSpPr>
          <p:cNvPr id="131" name="Straight Arrow Connector 130"/>
          <p:cNvCxnSpPr/>
          <p:nvPr/>
        </p:nvCxnSpPr>
        <p:spPr>
          <a:xfrm rot="5400000" flipH="1" flipV="1">
            <a:off x="28802409" y="16916797"/>
            <a:ext cx="1220788" cy="79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angle 135"/>
          <p:cNvSpPr/>
          <p:nvPr/>
        </p:nvSpPr>
        <p:spPr>
          <a:xfrm>
            <a:off x="22174200" y="15621000"/>
            <a:ext cx="1905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rtlCol="0" anchor="ctr"/>
          <a:lstStyle/>
          <a:p>
            <a:pPr algn="ctr"/>
            <a:endParaRPr lang="en-US" sz="3200" dirty="0"/>
          </a:p>
        </p:txBody>
      </p:sp>
      <p:sp>
        <p:nvSpPr>
          <p:cNvPr id="137" name="TextBox 136"/>
          <p:cNvSpPr txBox="1"/>
          <p:nvPr/>
        </p:nvSpPr>
        <p:spPr>
          <a:xfrm>
            <a:off x="20497800" y="15392400"/>
            <a:ext cx="5257800" cy="935641"/>
          </a:xfrm>
          <a:prstGeom prst="rect">
            <a:avLst/>
          </a:prstGeom>
          <a:noFill/>
        </p:spPr>
        <p:txBody>
          <a:bodyPr wrap="square" lIns="438912" tIns="219456" rIns="438912" bIns="219456" rtlCol="0">
            <a:spAutoFit/>
          </a:bodyPr>
          <a:lstStyle/>
          <a:p>
            <a:pPr algn="ctr"/>
            <a:r>
              <a:rPr lang="en-US" sz="3200" dirty="0" smtClean="0"/>
              <a:t>Distillation</a:t>
            </a:r>
            <a:endParaRPr lang="en-US" sz="3200" dirty="0"/>
          </a:p>
        </p:txBody>
      </p:sp>
      <p:cxnSp>
        <p:nvCxnSpPr>
          <p:cNvPr id="138" name="Straight Arrow Connector 137"/>
          <p:cNvCxnSpPr/>
          <p:nvPr/>
        </p:nvCxnSpPr>
        <p:spPr>
          <a:xfrm>
            <a:off x="24307800" y="15924212"/>
            <a:ext cx="838200" cy="158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24841200" y="15773400"/>
            <a:ext cx="7162800" cy="75097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438912" tIns="219456" rIns="438912" bIns="219456" rtlCol="0">
            <a:spAutoFit/>
          </a:bodyPr>
          <a:lstStyle/>
          <a:p>
            <a:r>
              <a:rPr lang="en-US" sz="2000" dirty="0" smtClean="0"/>
              <a:t>1100 lb/hr</a:t>
            </a:r>
            <a:endParaRPr lang="en-US" sz="2000" dirty="0"/>
          </a:p>
        </p:txBody>
      </p:sp>
      <p:sp>
        <p:nvSpPr>
          <p:cNvPr id="151" name="TextBox 150"/>
          <p:cNvSpPr txBox="1"/>
          <p:nvPr/>
        </p:nvSpPr>
        <p:spPr>
          <a:xfrm>
            <a:off x="10058400" y="18219777"/>
            <a:ext cx="7162800" cy="812530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438912" tIns="219456" rIns="438912" bIns="219456" rtlCol="0">
            <a:spAutoFit/>
          </a:bodyPr>
          <a:lstStyle/>
          <a:p>
            <a:r>
              <a:rPr lang="en-US" sz="2400" dirty="0" smtClean="0"/>
              <a:t>8000 lb/hr</a:t>
            </a:r>
            <a:endParaRPr lang="en-US" sz="2400" dirty="0"/>
          </a:p>
        </p:txBody>
      </p:sp>
      <p:sp>
        <p:nvSpPr>
          <p:cNvPr id="153" name="TextBox 152"/>
          <p:cNvSpPr txBox="1"/>
          <p:nvPr/>
        </p:nvSpPr>
        <p:spPr>
          <a:xfrm>
            <a:off x="28803600" y="20802600"/>
            <a:ext cx="7162800" cy="75097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438912" tIns="219456" rIns="438912" bIns="219456" rtlCol="0">
            <a:spAutoFit/>
          </a:bodyPr>
          <a:lstStyle/>
          <a:p>
            <a:r>
              <a:rPr lang="en-US" sz="2000" dirty="0" smtClean="0"/>
              <a:t>400 lb/hr</a:t>
            </a:r>
            <a:endParaRPr lang="en-US" sz="2000" dirty="0"/>
          </a:p>
        </p:txBody>
      </p:sp>
      <p:sp>
        <p:nvSpPr>
          <p:cNvPr id="154" name="TextBox 153"/>
          <p:cNvSpPr txBox="1"/>
          <p:nvPr/>
        </p:nvSpPr>
        <p:spPr>
          <a:xfrm>
            <a:off x="28117800" y="15784425"/>
            <a:ext cx="7162800" cy="75097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438912" tIns="219456" rIns="438912" bIns="219456" rtlCol="0">
            <a:spAutoFit/>
          </a:bodyPr>
          <a:lstStyle/>
          <a:p>
            <a:r>
              <a:rPr lang="en-US" sz="2000" dirty="0" smtClean="0"/>
              <a:t>3.6 x10</a:t>
            </a:r>
            <a:r>
              <a:rPr lang="en-US" sz="2000" baseline="30000" dirty="0" smtClean="0"/>
              <a:t>6 </a:t>
            </a:r>
            <a:r>
              <a:rPr lang="en-US" sz="2000" dirty="0" smtClean="0"/>
              <a:t>BTU/hr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9403080" y="16230600"/>
            <a:ext cx="4389120" cy="997196"/>
          </a:xfrm>
          <a:prstGeom prst="rect">
            <a:avLst/>
          </a:prstGeom>
          <a:noFill/>
        </p:spPr>
        <p:txBody>
          <a:bodyPr wrap="square" lIns="438912" tIns="219456" rIns="438912" bIns="219456" rtlCol="0">
            <a:spAutoFit/>
          </a:bodyPr>
          <a:lstStyle/>
          <a:p>
            <a:pPr algn="ctr"/>
            <a:r>
              <a:rPr lang="en-US" sz="3600" b="1" dirty="0" smtClean="0"/>
              <a:t>Cellulosic Biomass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29413200" y="22631400"/>
            <a:ext cx="13258800" cy="8839200"/>
          </a:xfrm>
          <a:prstGeom prst="round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ounded Rectangle 66"/>
          <p:cNvSpPr/>
          <p:nvPr/>
        </p:nvSpPr>
        <p:spPr>
          <a:xfrm>
            <a:off x="29308060" y="22402800"/>
            <a:ext cx="13258799" cy="144641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Cellulose Acetate Production</a:t>
            </a:r>
            <a:endParaRPr lang="en-US" sz="4800" dirty="0"/>
          </a:p>
        </p:txBody>
      </p:sp>
      <p:cxnSp>
        <p:nvCxnSpPr>
          <p:cNvPr id="99" name="Straight Arrow Connector 98"/>
          <p:cNvCxnSpPr/>
          <p:nvPr/>
        </p:nvCxnSpPr>
        <p:spPr>
          <a:xfrm>
            <a:off x="32003998" y="24765000"/>
            <a:ext cx="1882422" cy="1616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29489398" y="24079200"/>
            <a:ext cx="3028244" cy="1366528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438912" tIns="219456" rIns="438912" bIns="219456" rtlCol="0">
            <a:spAutoFit/>
          </a:bodyPr>
          <a:lstStyle/>
          <a:p>
            <a:pPr algn="ctr"/>
            <a:r>
              <a:rPr lang="en-US" sz="2000" dirty="0" smtClean="0"/>
              <a:t>Waste from Enzymatic Hydrolysis 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34213797" y="24155400"/>
            <a:ext cx="2127955" cy="14464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Batch:</a:t>
            </a:r>
          </a:p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AcOH</a:t>
            </a:r>
            <a:r>
              <a:rPr lang="en-US" sz="2000" dirty="0" smtClean="0">
                <a:solidFill>
                  <a:schemeClr val="tx1"/>
                </a:solidFill>
              </a:rPr>
              <a:t>, (CH₃CO)₂O, </a:t>
            </a:r>
          </a:p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CH₂Cl</a:t>
            </a:r>
            <a:r>
              <a:rPr lang="en-US" sz="2000" dirty="0" smtClean="0">
                <a:solidFill>
                  <a:schemeClr val="tx1"/>
                </a:solidFill>
              </a:rPr>
              <a:t>₂,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H₂SO₄</a:t>
            </a:r>
          </a:p>
          <a:p>
            <a:pPr algn="ctr"/>
            <a:endParaRPr lang="en-US" sz="3200" dirty="0" smtClean="0">
              <a:solidFill>
                <a:schemeClr val="tx1"/>
              </a:solidFill>
            </a:endParaRPr>
          </a:p>
        </p:txBody>
      </p:sp>
      <p:cxnSp>
        <p:nvCxnSpPr>
          <p:cNvPr id="102" name="Straight Arrow Connector 101"/>
          <p:cNvCxnSpPr/>
          <p:nvPr/>
        </p:nvCxnSpPr>
        <p:spPr>
          <a:xfrm>
            <a:off x="37185598" y="24841200"/>
            <a:ext cx="1882422" cy="1616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36652199" y="23850600"/>
            <a:ext cx="3028244" cy="1058751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438912" tIns="219456" rIns="438912" bIns="219456" rtlCol="0">
            <a:spAutoFit/>
          </a:bodyPr>
          <a:lstStyle/>
          <a:p>
            <a:pPr algn="ctr"/>
            <a:r>
              <a:rPr lang="en-US" sz="2000" dirty="0" smtClean="0"/>
              <a:t>Cellulose Acetate intermediate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39242998" y="24155400"/>
            <a:ext cx="2155237" cy="15267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Solid/ Liquid Separation</a:t>
            </a:r>
          </a:p>
        </p:txBody>
      </p:sp>
      <p:cxnSp>
        <p:nvCxnSpPr>
          <p:cNvPr id="108" name="Straight Arrow Connector 107"/>
          <p:cNvCxnSpPr/>
          <p:nvPr/>
        </p:nvCxnSpPr>
        <p:spPr>
          <a:xfrm flipV="1">
            <a:off x="29794198" y="26746200"/>
            <a:ext cx="1676402" cy="7620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>
            <a:off x="29794200" y="27508200"/>
            <a:ext cx="1718732" cy="852905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 rot="20097744">
            <a:off x="29327270" y="26505743"/>
            <a:ext cx="2595864" cy="75097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438912" tIns="219456" rIns="438912" bIns="219456" rtlCol="0">
            <a:spAutoFit/>
          </a:bodyPr>
          <a:lstStyle/>
          <a:p>
            <a:r>
              <a:rPr lang="en-US" sz="2000" dirty="0" smtClean="0"/>
              <a:t>Solid Residue</a:t>
            </a:r>
            <a:endParaRPr lang="en-US" sz="2000" dirty="0"/>
          </a:p>
        </p:txBody>
      </p:sp>
      <p:sp>
        <p:nvSpPr>
          <p:cNvPr id="125" name="TextBox 124"/>
          <p:cNvSpPr txBox="1"/>
          <p:nvPr/>
        </p:nvSpPr>
        <p:spPr>
          <a:xfrm rot="1560000">
            <a:off x="29340268" y="28168585"/>
            <a:ext cx="2712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Liquid Filtrate</a:t>
            </a:r>
            <a:endParaRPr lang="en-US" sz="2000" dirty="0"/>
          </a:p>
        </p:txBody>
      </p:sp>
      <p:sp>
        <p:nvSpPr>
          <p:cNvPr id="126" name="Rectangle 125"/>
          <p:cNvSpPr/>
          <p:nvPr/>
        </p:nvSpPr>
        <p:spPr>
          <a:xfrm>
            <a:off x="31775398" y="26060398"/>
            <a:ext cx="2373489" cy="9642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Batch :</a:t>
            </a: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Chloroform</a:t>
            </a:r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34213798" y="26593800"/>
            <a:ext cx="1882422" cy="1616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>
            <a:off x="38903473" y="26593800"/>
            <a:ext cx="1882422" cy="1616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38045017" y="25995225"/>
            <a:ext cx="3519311" cy="75097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lIns="438912" tIns="219456" rIns="438912" bIns="219456" rtlCol="0">
            <a:spAutoFit/>
          </a:bodyPr>
          <a:lstStyle/>
          <a:p>
            <a:pPr algn="ctr"/>
            <a:r>
              <a:rPr lang="en-US" sz="2000" dirty="0" smtClean="0"/>
              <a:t>Solid Residue: lignin</a:t>
            </a:r>
          </a:p>
        </p:txBody>
      </p:sp>
      <p:cxnSp>
        <p:nvCxnSpPr>
          <p:cNvPr id="135" name="Straight Arrow Connector 134"/>
          <p:cNvCxnSpPr/>
          <p:nvPr/>
        </p:nvCxnSpPr>
        <p:spPr>
          <a:xfrm rot="16200000" flipH="1">
            <a:off x="36862308" y="27819679"/>
            <a:ext cx="775370" cy="17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>
            <a:off x="31546800" y="28346400"/>
            <a:ext cx="4695337" cy="1616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37329316" y="27431998"/>
            <a:ext cx="15550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Liquid Filtrate</a:t>
            </a:r>
            <a:endParaRPr lang="en-US" sz="2000" dirty="0"/>
          </a:p>
        </p:txBody>
      </p:sp>
      <p:sp>
        <p:nvSpPr>
          <p:cNvPr id="118" name="Rectangle 117"/>
          <p:cNvSpPr/>
          <p:nvPr/>
        </p:nvSpPr>
        <p:spPr>
          <a:xfrm>
            <a:off x="36357041" y="28270198"/>
            <a:ext cx="2455334" cy="9642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Evaporation</a:t>
            </a:r>
          </a:p>
        </p:txBody>
      </p:sp>
      <p:cxnSp>
        <p:nvCxnSpPr>
          <p:cNvPr id="120" name="Straight Arrow Connector 119"/>
          <p:cNvCxnSpPr/>
          <p:nvPr/>
        </p:nvCxnSpPr>
        <p:spPr>
          <a:xfrm>
            <a:off x="38949775" y="28346400"/>
            <a:ext cx="1882422" cy="1616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40570228" y="27889200"/>
            <a:ext cx="20461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Cellulose Acetate</a:t>
            </a:r>
            <a:endParaRPr lang="en-US" sz="3200" b="1" dirty="0"/>
          </a:p>
        </p:txBody>
      </p:sp>
      <p:cxnSp>
        <p:nvCxnSpPr>
          <p:cNvPr id="166" name="Straight Arrow Connector 165"/>
          <p:cNvCxnSpPr/>
          <p:nvPr/>
        </p:nvCxnSpPr>
        <p:spPr>
          <a:xfrm>
            <a:off x="41605198" y="24917400"/>
            <a:ext cx="531989" cy="1616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3" name="Group 252"/>
          <p:cNvGrpSpPr/>
          <p:nvPr/>
        </p:nvGrpSpPr>
        <p:grpSpPr>
          <a:xfrm>
            <a:off x="29260800" y="4164160"/>
            <a:ext cx="13335000" cy="8332640"/>
            <a:chOff x="29108400" y="3810000"/>
            <a:chExt cx="13335000" cy="8332640"/>
          </a:xfrm>
        </p:grpSpPr>
        <p:sp>
          <p:nvSpPr>
            <p:cNvPr id="251" name="Rounded Rectangle 250"/>
            <p:cNvSpPr/>
            <p:nvPr/>
          </p:nvSpPr>
          <p:spPr>
            <a:xfrm>
              <a:off x="29184600" y="3886198"/>
              <a:ext cx="13182600" cy="825644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4000" dirty="0" smtClean="0"/>
            </a:p>
            <a:p>
              <a:endParaRPr lang="en-US" sz="4000" dirty="0" smtClean="0"/>
            </a:p>
            <a:p>
              <a:pPr>
                <a:buFont typeface="Arial" pitchFamily="34" charset="0"/>
                <a:buChar char="•"/>
              </a:pPr>
              <a:endParaRPr lang="en-US" sz="4000" b="1" dirty="0" smtClean="0"/>
            </a:p>
            <a:p>
              <a:pPr>
                <a:buFont typeface="Arial" pitchFamily="34" charset="0"/>
                <a:buChar char="•"/>
              </a:pPr>
              <a:endParaRPr lang="en-US" sz="4000" dirty="0" smtClean="0"/>
            </a:p>
            <a:p>
              <a:pPr>
                <a:buFont typeface="Arial" pitchFamily="34" charset="0"/>
                <a:buChar char="•"/>
              </a:pPr>
              <a:endParaRPr lang="en-US" sz="4000" dirty="0" smtClean="0"/>
            </a:p>
            <a:p>
              <a:pPr>
                <a:buFont typeface="Arial" pitchFamily="34" charset="0"/>
                <a:buChar char="•"/>
              </a:pPr>
              <a:endParaRPr lang="en-US" sz="4000" dirty="0" smtClean="0"/>
            </a:p>
            <a:p>
              <a:pPr>
                <a:buFont typeface="Arial" pitchFamily="34" charset="0"/>
                <a:buChar char="•"/>
              </a:pPr>
              <a:endParaRPr lang="en-US" sz="4000" dirty="0" smtClean="0"/>
            </a:p>
            <a:p>
              <a:endParaRPr lang="en-US" sz="40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4000" b="1" dirty="0" smtClean="0"/>
                <a:t>Rice Husk</a:t>
              </a:r>
            </a:p>
            <a:p>
              <a:r>
                <a:rPr lang="en-US" sz="3600" dirty="0" smtClean="0"/>
                <a:t>20% of rice harvest by mass is husk</a:t>
              </a:r>
            </a:p>
            <a:p>
              <a:r>
                <a:rPr lang="en-US" sz="3600" dirty="0" smtClean="0"/>
                <a:t>Commonly  thrown in refuse heaps/burned to produce energy</a:t>
              </a:r>
            </a:p>
            <a:p>
              <a:r>
                <a:rPr lang="en-US" sz="3600" dirty="0" smtClean="0"/>
                <a:t>Grown easily in China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4000" dirty="0" smtClean="0"/>
                <a:t> </a:t>
              </a:r>
              <a:r>
                <a:rPr lang="en-US" sz="4000" b="1" dirty="0" smtClean="0"/>
                <a:t>Basis size</a:t>
              </a:r>
            </a:p>
            <a:p>
              <a:r>
                <a:rPr lang="en-US" sz="3600" dirty="0" smtClean="0"/>
                <a:t>Plant will accept rice husks from 50,000 acres  (~80 mi</a:t>
              </a:r>
              <a:r>
                <a:rPr lang="en-US" sz="3600" baseline="30000" dirty="0" smtClean="0"/>
                <a:t>2</a:t>
              </a:r>
              <a:r>
                <a:rPr lang="en-US" sz="3600" dirty="0" smtClean="0"/>
                <a:t>)</a:t>
              </a:r>
            </a:p>
            <a:p>
              <a:r>
                <a:rPr lang="en-US" sz="3600" dirty="0" smtClean="0"/>
                <a:t>Husks will be stored during the year  to allow a constant feed rate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4000" b="1" dirty="0" smtClean="0"/>
                <a:t>Feedstock composition</a:t>
              </a:r>
            </a:p>
            <a:p>
              <a:r>
                <a:rPr lang="en-US" sz="3600" dirty="0" smtClean="0"/>
                <a:t>56% Cellulose/</a:t>
              </a:r>
              <a:r>
                <a:rPr lang="en-US" sz="3600" dirty="0" err="1" smtClean="0"/>
                <a:t>Hemicellulose</a:t>
              </a:r>
              <a:endParaRPr lang="en-US" sz="3600" dirty="0" smtClean="0"/>
            </a:p>
            <a:p>
              <a:r>
                <a:rPr lang="en-US" sz="3600" dirty="0" smtClean="0"/>
                <a:t>16% Lignin</a:t>
              </a:r>
            </a:p>
            <a:p>
              <a:r>
                <a:rPr lang="en-US" sz="3600" dirty="0" smtClean="0"/>
                <a:t>18% Ash (Primarily SiO</a:t>
              </a:r>
              <a:r>
                <a:rPr lang="en-US" sz="3600" baseline="-25000" dirty="0" smtClean="0"/>
                <a:t>2</a:t>
              </a:r>
              <a:r>
                <a:rPr lang="en-US" sz="3600" dirty="0" smtClean="0"/>
                <a:t>)</a:t>
              </a:r>
            </a:p>
            <a:p>
              <a:r>
                <a:rPr lang="en-US" sz="3600" dirty="0" smtClean="0"/>
                <a:t>10</a:t>
              </a:r>
              <a:r>
                <a:rPr lang="en-US" sz="3600" smtClean="0"/>
                <a:t>% Moisture</a:t>
              </a:r>
              <a:endParaRPr lang="en-US" sz="3600" dirty="0" smtClean="0"/>
            </a:p>
            <a:p>
              <a:endParaRPr lang="en-US" sz="4000" dirty="0" smtClean="0"/>
            </a:p>
            <a:p>
              <a:endParaRPr lang="en-US" sz="4000" dirty="0" smtClean="0"/>
            </a:p>
            <a:p>
              <a:endParaRPr lang="en-US" sz="4000" dirty="0" smtClean="0"/>
            </a:p>
            <a:p>
              <a:endParaRPr lang="en-US" sz="4000" dirty="0" smtClean="0"/>
            </a:p>
            <a:p>
              <a:endParaRPr lang="en-US" sz="4000" dirty="0" smtClean="0"/>
            </a:p>
            <a:p>
              <a:endParaRPr lang="en-US" sz="4000" dirty="0" smtClean="0"/>
            </a:p>
            <a:p>
              <a:pPr algn="ctr"/>
              <a:endParaRPr lang="en-US" sz="4000" dirty="0" smtClean="0"/>
            </a:p>
          </p:txBody>
        </p:sp>
        <p:sp>
          <p:nvSpPr>
            <p:cNvPr id="252" name="Rounded Rectangle 251"/>
            <p:cNvSpPr/>
            <p:nvPr/>
          </p:nvSpPr>
          <p:spPr>
            <a:xfrm>
              <a:off x="29108400" y="3810000"/>
              <a:ext cx="13335000" cy="1130647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/>
                <a:t>Feedstock: </a:t>
              </a:r>
              <a:endParaRPr lang="en-US" sz="4800" dirty="0"/>
            </a:p>
          </p:txBody>
        </p:sp>
      </p:grpSp>
      <p:grpSp>
        <p:nvGrpSpPr>
          <p:cNvPr id="254" name="Group 253"/>
          <p:cNvGrpSpPr/>
          <p:nvPr/>
        </p:nvGrpSpPr>
        <p:grpSpPr>
          <a:xfrm>
            <a:off x="304801" y="4164160"/>
            <a:ext cx="14096999" cy="8332640"/>
            <a:chOff x="2942455" y="1564891"/>
            <a:chExt cx="2546614" cy="1922581"/>
          </a:xfrm>
        </p:grpSpPr>
        <p:sp>
          <p:nvSpPr>
            <p:cNvPr id="255" name="Rounded Rectangle 254"/>
            <p:cNvSpPr/>
            <p:nvPr/>
          </p:nvSpPr>
          <p:spPr>
            <a:xfrm>
              <a:off x="2960704" y="1582472"/>
              <a:ext cx="2514600" cy="1905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Font typeface="Arial" pitchFamily="34" charset="0"/>
                <a:buChar char="•"/>
              </a:pPr>
              <a:endParaRPr lang="en-US" sz="5800" dirty="0" smtClean="0"/>
            </a:p>
            <a:p>
              <a:pPr>
                <a:buFont typeface="Arial" pitchFamily="34" charset="0"/>
                <a:buChar char="•"/>
              </a:pPr>
              <a:endParaRPr lang="en-US" sz="5800" dirty="0" smtClean="0"/>
            </a:p>
            <a:p>
              <a:pPr>
                <a:buFont typeface="Arial" pitchFamily="34" charset="0"/>
                <a:buChar char="•"/>
              </a:pPr>
              <a:endParaRPr lang="en-US" sz="6700" b="1" dirty="0" smtClean="0"/>
            </a:p>
            <a:p>
              <a:pPr>
                <a:buFont typeface="Arial" pitchFamily="34" charset="0"/>
                <a:buChar char="•"/>
              </a:pPr>
              <a:endParaRPr lang="en-US" sz="3600" dirty="0" smtClean="0"/>
            </a:p>
            <a:p>
              <a:pPr>
                <a:buFont typeface="Arial" pitchFamily="34" charset="0"/>
                <a:buChar char="•"/>
              </a:pPr>
              <a:endParaRPr lang="en-US" sz="3600" dirty="0" smtClean="0"/>
            </a:p>
            <a:p>
              <a:endParaRPr lang="en-US" sz="3600" dirty="0" smtClean="0"/>
            </a:p>
            <a:p>
              <a:endParaRPr lang="en-US" sz="4000" b="1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4000" b="1" dirty="0" smtClean="0"/>
                <a:t>Energy Crisis: </a:t>
              </a:r>
            </a:p>
            <a:p>
              <a:r>
                <a:rPr lang="en-US" sz="3600" dirty="0" smtClean="0"/>
                <a:t>Due to the global population growth, there is high demand for a renewable fuel. Current energy oil consumption is 31 billion barrels per year and only 2962 billion barrels remain. With consumption growth of 2% per year the reserves are expected to last for 68 years.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3600" b="1" dirty="0" smtClean="0"/>
                <a:t> </a:t>
              </a:r>
              <a:r>
                <a:rPr lang="en-US" sz="4000" b="1" dirty="0" smtClean="0"/>
                <a:t>China’s Economic Growth:</a:t>
              </a:r>
              <a:endParaRPr lang="en-US" sz="3600" b="1" dirty="0" smtClean="0"/>
            </a:p>
            <a:p>
              <a:r>
                <a:rPr lang="en-US" sz="3600" dirty="0" smtClean="0"/>
                <a:t>China exports over $24 billion dollars worth of textiles. As their industries continue to grow more synthetic fibers will be needed.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4000" b="1" dirty="0" smtClean="0"/>
                <a:t> Carbon Footprint:</a:t>
              </a:r>
            </a:p>
            <a:p>
              <a:r>
                <a:rPr lang="en-US" sz="3600" dirty="0" smtClean="0"/>
                <a:t>Current industrial processes produce greenhouse gases that contribute to environmental consequences</a:t>
              </a:r>
              <a:r>
                <a:rPr lang="en-US" sz="4000" dirty="0" smtClean="0"/>
                <a:t>.</a:t>
              </a:r>
              <a:endParaRPr lang="en-US" sz="5800" dirty="0" smtClean="0"/>
            </a:p>
            <a:p>
              <a:pPr>
                <a:buFont typeface="Arial" pitchFamily="34" charset="0"/>
                <a:buChar char="•"/>
              </a:pPr>
              <a:endParaRPr lang="en-US" sz="5800" dirty="0" smtClean="0"/>
            </a:p>
            <a:p>
              <a:pPr>
                <a:buFont typeface="Arial" pitchFamily="34" charset="0"/>
                <a:buChar char="•"/>
              </a:pPr>
              <a:endParaRPr lang="en-US" sz="5800" dirty="0" smtClean="0"/>
            </a:p>
            <a:p>
              <a:pPr>
                <a:buFont typeface="Arial" pitchFamily="34" charset="0"/>
                <a:buChar char="•"/>
              </a:pPr>
              <a:endParaRPr lang="en-US" sz="5800" dirty="0" smtClean="0"/>
            </a:p>
            <a:p>
              <a:pPr>
                <a:buFont typeface="Arial" pitchFamily="34" charset="0"/>
                <a:buChar char="•"/>
              </a:pPr>
              <a:endParaRPr lang="en-US" sz="5800" dirty="0" smtClean="0"/>
            </a:p>
            <a:p>
              <a:pPr algn="ctr">
                <a:buFont typeface="Arial" pitchFamily="34" charset="0"/>
                <a:buChar char="•"/>
              </a:pPr>
              <a:endParaRPr lang="en-US" sz="5800" dirty="0" smtClean="0"/>
            </a:p>
          </p:txBody>
        </p:sp>
        <p:sp>
          <p:nvSpPr>
            <p:cNvPr id="256" name="Rounded Rectangle 255"/>
            <p:cNvSpPr/>
            <p:nvPr/>
          </p:nvSpPr>
          <p:spPr>
            <a:xfrm>
              <a:off x="2942455" y="1564891"/>
              <a:ext cx="2546614" cy="260873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/>
                <a:t>Motivation:</a:t>
              </a:r>
              <a:endParaRPr lang="en-US" sz="4800" dirty="0"/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612600" y="5486400"/>
            <a:ext cx="2362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8" name="Straight Arrow Connector 257"/>
          <p:cNvCxnSpPr/>
          <p:nvPr/>
        </p:nvCxnSpPr>
        <p:spPr>
          <a:xfrm>
            <a:off x="19354800" y="10287000"/>
            <a:ext cx="1295400" cy="1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6" name="Group 265"/>
          <p:cNvGrpSpPr/>
          <p:nvPr/>
        </p:nvGrpSpPr>
        <p:grpSpPr>
          <a:xfrm>
            <a:off x="228600" y="12877800"/>
            <a:ext cx="8839200" cy="9220200"/>
            <a:chOff x="26212800" y="12877800"/>
            <a:chExt cx="8534400" cy="9220200"/>
          </a:xfrm>
        </p:grpSpPr>
        <p:sp>
          <p:nvSpPr>
            <p:cNvPr id="262" name="Rounded Rectangle 261"/>
            <p:cNvSpPr/>
            <p:nvPr/>
          </p:nvSpPr>
          <p:spPr>
            <a:xfrm>
              <a:off x="26212800" y="13182600"/>
              <a:ext cx="8534400" cy="8915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5800" dirty="0" smtClean="0"/>
            </a:p>
            <a:p>
              <a:endParaRPr lang="en-US" sz="5800" dirty="0" smtClean="0"/>
            </a:p>
            <a:p>
              <a:endParaRPr lang="en-US" sz="6700" b="1" dirty="0" smtClean="0"/>
            </a:p>
            <a:p>
              <a:endParaRPr lang="en-US" sz="6700" b="1" dirty="0" smtClean="0"/>
            </a:p>
            <a:p>
              <a:pPr>
                <a:buFont typeface="Arial" pitchFamily="34" charset="0"/>
                <a:buChar char="•"/>
              </a:pPr>
              <a:endParaRPr lang="en-US" sz="4000" b="1" dirty="0" smtClean="0"/>
            </a:p>
            <a:p>
              <a:endParaRPr lang="en-US" sz="4000" b="1" dirty="0" smtClean="0"/>
            </a:p>
            <a:p>
              <a:pPr>
                <a:buFont typeface="Arial" pitchFamily="34" charset="0"/>
                <a:buChar char="•"/>
              </a:pPr>
              <a:endParaRPr lang="en-US" sz="4000" b="1" dirty="0" smtClean="0"/>
            </a:p>
            <a:p>
              <a:endParaRPr lang="en-US" sz="4000" b="1" dirty="0" smtClean="0"/>
            </a:p>
            <a:p>
              <a:pPr>
                <a:buFont typeface="Arial" pitchFamily="34" charset="0"/>
                <a:buChar char="•"/>
              </a:pPr>
              <a:endParaRPr lang="en-US" sz="4000" b="1" dirty="0" smtClean="0"/>
            </a:p>
            <a:p>
              <a:pPr>
                <a:buFont typeface="Arial" pitchFamily="34" charset="0"/>
                <a:buChar char="•"/>
              </a:pPr>
              <a:endParaRPr lang="en-US" sz="4000" b="1" dirty="0" smtClean="0"/>
            </a:p>
            <a:p>
              <a:pPr>
                <a:buFont typeface="Arial" pitchFamily="34" charset="0"/>
                <a:buChar char="•"/>
              </a:pPr>
              <a:endParaRPr lang="en-US" sz="4000" b="1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4000" b="1" dirty="0" smtClean="0"/>
                <a:t>Pressure Vessels</a:t>
              </a:r>
            </a:p>
            <a:p>
              <a:r>
                <a:rPr lang="en-US" sz="3600" dirty="0" smtClean="0"/>
                <a:t>Pretreatment Reactors: $107k</a:t>
              </a:r>
            </a:p>
            <a:p>
              <a:r>
                <a:rPr lang="en-US" sz="3600" dirty="0" smtClean="0"/>
                <a:t>Enzymatic Reactors: $865k</a:t>
              </a:r>
            </a:p>
            <a:p>
              <a:r>
                <a:rPr lang="en-US" sz="3600" dirty="0" err="1" smtClean="0"/>
                <a:t>Fermenters</a:t>
              </a:r>
              <a:r>
                <a:rPr lang="en-US" sz="3600" dirty="0" smtClean="0"/>
                <a:t>: 8x125k=$1,005k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4000" b="1" dirty="0" smtClean="0"/>
                <a:t>Heat Exchangers</a:t>
              </a:r>
            </a:p>
            <a:p>
              <a:r>
                <a:rPr lang="en-US" sz="3600" dirty="0" smtClean="0"/>
                <a:t>5 S/T Exchangers: $150k total</a:t>
              </a:r>
            </a:p>
            <a:p>
              <a:r>
                <a:rPr lang="en-US" sz="3600" dirty="0" smtClean="0"/>
                <a:t>Furnace: $644k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4000" b="1" dirty="0" smtClean="0"/>
                <a:t>Separators</a:t>
              </a:r>
            </a:p>
            <a:p>
              <a:r>
                <a:rPr lang="en-US" sz="3600" dirty="0" smtClean="0"/>
                <a:t>Molecular Sieve Tower: $1250k</a:t>
              </a:r>
            </a:p>
            <a:p>
              <a:r>
                <a:rPr lang="en-US" sz="3600" dirty="0" smtClean="0"/>
                <a:t>Liquid/Solid Separators (4): $2500k</a:t>
              </a:r>
              <a:endParaRPr lang="en-US" sz="3600" b="1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4000" b="1" dirty="0" smtClean="0"/>
                <a:t>Storage </a:t>
              </a:r>
            </a:p>
            <a:p>
              <a:r>
                <a:rPr lang="en-US" sz="3600" dirty="0" smtClean="0"/>
                <a:t>Will need 7 silos to store rice husk at     peak harvest time :7x110k=$770k</a:t>
              </a:r>
            </a:p>
            <a:p>
              <a:endParaRPr lang="en-US" sz="3600" dirty="0" smtClean="0"/>
            </a:p>
            <a:p>
              <a:endParaRPr lang="en-US" sz="3600" dirty="0" smtClean="0"/>
            </a:p>
            <a:p>
              <a:endParaRPr lang="en-US" sz="5300" dirty="0" smtClean="0"/>
            </a:p>
            <a:p>
              <a:endParaRPr lang="en-US" sz="6700" dirty="0" smtClean="0"/>
            </a:p>
            <a:p>
              <a:endParaRPr lang="en-US" sz="5800" dirty="0" smtClean="0"/>
            </a:p>
            <a:p>
              <a:endParaRPr lang="en-US" sz="5800" dirty="0" smtClean="0"/>
            </a:p>
            <a:p>
              <a:endParaRPr lang="en-US" sz="5800" dirty="0" smtClean="0"/>
            </a:p>
            <a:p>
              <a:endParaRPr lang="en-US" sz="5800" dirty="0" smtClean="0"/>
            </a:p>
            <a:p>
              <a:pPr algn="ctr"/>
              <a:endParaRPr lang="en-US" sz="5800" dirty="0" smtClean="0"/>
            </a:p>
          </p:txBody>
        </p:sp>
        <p:sp>
          <p:nvSpPr>
            <p:cNvPr id="265" name="Rounded Rectangle 264"/>
            <p:cNvSpPr/>
            <p:nvPr/>
          </p:nvSpPr>
          <p:spPr>
            <a:xfrm>
              <a:off x="26441400" y="12877800"/>
              <a:ext cx="8077200" cy="1066800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/>
                <a:t>Major Unit Costs:</a:t>
              </a:r>
              <a:endParaRPr lang="en-US" sz="4800" dirty="0"/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685800" y="22326600"/>
            <a:ext cx="13487400" cy="9067800"/>
            <a:chOff x="17449800" y="9372600"/>
            <a:chExt cx="12877800" cy="9067800"/>
          </a:xfrm>
        </p:grpSpPr>
        <p:grpSp>
          <p:nvGrpSpPr>
            <p:cNvPr id="144" name="Group 43"/>
            <p:cNvGrpSpPr/>
            <p:nvPr/>
          </p:nvGrpSpPr>
          <p:grpSpPr>
            <a:xfrm>
              <a:off x="17449800" y="9372600"/>
              <a:ext cx="12877800" cy="8991600"/>
              <a:chOff x="17449800" y="9372600"/>
              <a:chExt cx="12877800" cy="8991600"/>
            </a:xfrm>
          </p:grpSpPr>
          <p:sp>
            <p:nvSpPr>
              <p:cNvPr id="188" name="Rounded Rectangle 187"/>
              <p:cNvSpPr/>
              <p:nvPr/>
            </p:nvSpPr>
            <p:spPr>
              <a:xfrm>
                <a:off x="17449800" y="9982200"/>
                <a:ext cx="12877800" cy="8382000"/>
              </a:xfrm>
              <a:prstGeom prst="roundRect">
                <a:avLst/>
              </a:prstGeom>
              <a:solidFill>
                <a:schemeClr val="bg1"/>
              </a:solidFill>
              <a:ln w="762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ounded Rectangle 188"/>
              <p:cNvSpPr/>
              <p:nvPr/>
            </p:nvSpPr>
            <p:spPr>
              <a:xfrm>
                <a:off x="17526000" y="9372600"/>
                <a:ext cx="12649200" cy="1371600"/>
              </a:xfrm>
              <a:prstGeom prst="roundRect">
                <a:avLst/>
              </a:prstGeom>
              <a:solidFill>
                <a:srgbClr val="92D050"/>
              </a:solidFill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dirty="0" smtClean="0"/>
                  <a:t>Dilute Acid Pretreatment/Termite Enzyme </a:t>
                </a:r>
                <a:r>
                  <a:rPr lang="en-US" sz="4800" dirty="0" err="1" smtClean="0"/>
                  <a:t>Saccharifcation</a:t>
                </a:r>
                <a:endParaRPr lang="en-US" sz="4800" dirty="0"/>
              </a:p>
            </p:txBody>
          </p:sp>
        </p:grpSp>
        <p:sp>
          <p:nvSpPr>
            <p:cNvPr id="145" name="Rectangle 144"/>
            <p:cNvSpPr/>
            <p:nvPr/>
          </p:nvSpPr>
          <p:spPr>
            <a:xfrm>
              <a:off x="17754600" y="11760470"/>
              <a:ext cx="2133600" cy="91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</a:rPr>
                <a:t>Milled Rice Husk</a:t>
              </a:r>
              <a:endParaRPr lang="en-US" sz="3200" dirty="0">
                <a:solidFill>
                  <a:schemeClr val="tx1"/>
                </a:solidFill>
              </a:endParaRPr>
            </a:p>
          </p:txBody>
        </p:sp>
        <p:cxnSp>
          <p:nvCxnSpPr>
            <p:cNvPr id="146" name="Straight Arrow Connector 145"/>
            <p:cNvCxnSpPr/>
            <p:nvPr/>
          </p:nvCxnSpPr>
          <p:spPr>
            <a:xfrm rot="5400000">
              <a:off x="18288794" y="16077406"/>
              <a:ext cx="914400" cy="158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" name="Rectangle 146"/>
            <p:cNvSpPr/>
            <p:nvPr/>
          </p:nvSpPr>
          <p:spPr>
            <a:xfrm>
              <a:off x="24993600" y="11658600"/>
              <a:ext cx="2438400" cy="1371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</a:rPr>
                <a:t>H₂SO₄ Pretreatment</a:t>
              </a:r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21183600" y="14097000"/>
              <a:ext cx="22098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</a:rPr>
                <a:t>Solid/ Liquid Separation</a:t>
              </a:r>
            </a:p>
          </p:txBody>
        </p:sp>
        <p:cxnSp>
          <p:nvCxnSpPr>
            <p:cNvPr id="149" name="Straight Arrow Connector 148"/>
            <p:cNvCxnSpPr/>
            <p:nvPr/>
          </p:nvCxnSpPr>
          <p:spPr>
            <a:xfrm>
              <a:off x="23088600" y="12293870"/>
              <a:ext cx="1828800" cy="158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Rectangle 151"/>
            <p:cNvSpPr/>
            <p:nvPr/>
          </p:nvSpPr>
          <p:spPr>
            <a:xfrm>
              <a:off x="17678400" y="14097000"/>
              <a:ext cx="22098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</a:rPr>
                <a:t>Enzymatic Reactor</a:t>
              </a: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21183600" y="15849600"/>
              <a:ext cx="22098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</a:rPr>
                <a:t>Solid/ Liquid Separation</a:t>
              </a: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17754600" y="12598670"/>
              <a:ext cx="2362200" cy="812530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r>
                <a:rPr lang="en-US" sz="2400" dirty="0" smtClean="0"/>
                <a:t>8000 lb/hr</a:t>
              </a:r>
              <a:endParaRPr lang="en-US" sz="2400" dirty="0"/>
            </a:p>
          </p:txBody>
        </p:sp>
        <p:cxnSp>
          <p:nvCxnSpPr>
            <p:cNvPr id="157" name="Straight Arrow Connector 156"/>
            <p:cNvCxnSpPr/>
            <p:nvPr/>
          </p:nvCxnSpPr>
          <p:spPr>
            <a:xfrm rot="10800000">
              <a:off x="19964400" y="14782800"/>
              <a:ext cx="1143000" cy="158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/>
            <p:cNvCxnSpPr/>
            <p:nvPr/>
          </p:nvCxnSpPr>
          <p:spPr>
            <a:xfrm>
              <a:off x="20040600" y="12292282"/>
              <a:ext cx="1219200" cy="158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Arrow Connector 158"/>
            <p:cNvCxnSpPr/>
            <p:nvPr/>
          </p:nvCxnSpPr>
          <p:spPr>
            <a:xfrm>
              <a:off x="27508200" y="12268200"/>
              <a:ext cx="1447800" cy="158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Arrow Connector 159"/>
            <p:cNvCxnSpPr/>
            <p:nvPr/>
          </p:nvCxnSpPr>
          <p:spPr>
            <a:xfrm rot="5400000">
              <a:off x="21793200" y="13563600"/>
              <a:ext cx="915988" cy="158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/>
            <p:cNvCxnSpPr/>
            <p:nvPr/>
          </p:nvCxnSpPr>
          <p:spPr>
            <a:xfrm>
              <a:off x="23469600" y="14782800"/>
              <a:ext cx="3505200" cy="158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/>
            <p:cNvCxnSpPr/>
            <p:nvPr/>
          </p:nvCxnSpPr>
          <p:spPr>
            <a:xfrm>
              <a:off x="18745200" y="16535400"/>
              <a:ext cx="2362200" cy="158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/>
            <p:cNvCxnSpPr/>
            <p:nvPr/>
          </p:nvCxnSpPr>
          <p:spPr>
            <a:xfrm>
              <a:off x="23393400" y="16078200"/>
              <a:ext cx="2286000" cy="158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5" name="TextBox 164"/>
            <p:cNvSpPr txBox="1"/>
            <p:nvPr/>
          </p:nvSpPr>
          <p:spPr>
            <a:xfrm>
              <a:off x="22980035" y="16459200"/>
              <a:ext cx="4223365" cy="750975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pPr algn="ctr"/>
              <a:r>
                <a:rPr lang="en-US" sz="2000" dirty="0" err="1" smtClean="0"/>
                <a:t>Unreacted</a:t>
              </a:r>
              <a:r>
                <a:rPr lang="en-US" sz="2000" dirty="0" smtClean="0"/>
                <a:t> Celluloses, Lignin </a:t>
              </a: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22326600" y="15468600"/>
              <a:ext cx="4223365" cy="750975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pPr algn="ctr"/>
              <a:r>
                <a:rPr lang="en-US" sz="2000" dirty="0" smtClean="0"/>
                <a:t>Glucose, Water</a:t>
              </a: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22707600" y="14097000"/>
              <a:ext cx="3505200" cy="750975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pPr algn="ctr"/>
              <a:r>
                <a:rPr lang="en-US" sz="2000" dirty="0" smtClean="0"/>
                <a:t>Glucose, Water</a:t>
              </a: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18592800" y="11608070"/>
              <a:ext cx="4223365" cy="1366528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pPr algn="ctr"/>
              <a:r>
                <a:rPr lang="en-US" sz="2000" dirty="0" smtClean="0"/>
                <a:t>Milled Husk</a:t>
              </a:r>
            </a:p>
            <a:p>
              <a:pPr algn="ctr"/>
              <a:endParaRPr lang="en-US" sz="2000" dirty="0" smtClean="0"/>
            </a:p>
            <a:p>
              <a:pPr algn="ctr"/>
              <a:r>
                <a:rPr lang="en-US" sz="2000" dirty="0" smtClean="0"/>
                <a:t>Ambient T</a:t>
              </a: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21837035" y="11582400"/>
              <a:ext cx="4223365" cy="1366528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pPr algn="ctr"/>
              <a:r>
                <a:rPr lang="en-US" sz="2000" dirty="0" smtClean="0"/>
                <a:t>Milled Husk</a:t>
              </a:r>
            </a:p>
            <a:p>
              <a:pPr algn="ctr"/>
              <a:endParaRPr lang="en-US" sz="2000" dirty="0" smtClean="0"/>
            </a:p>
            <a:p>
              <a:pPr algn="ctr"/>
              <a:r>
                <a:rPr lang="en-US" sz="2000" dirty="0" smtClean="0"/>
                <a:t>121 C and 1 </a:t>
              </a:r>
              <a:r>
                <a:rPr lang="en-US" sz="2000" dirty="0" err="1" smtClean="0"/>
                <a:t>atm</a:t>
              </a:r>
              <a:r>
                <a:rPr lang="en-US" sz="2000" dirty="0" smtClean="0"/>
                <a:t>*</a:t>
              </a: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8725039" y="13868400"/>
              <a:ext cx="3525361" cy="1058751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pPr algn="ctr"/>
              <a:r>
                <a:rPr lang="en-US" sz="2000" dirty="0" err="1" smtClean="0"/>
                <a:t>Unreacted</a:t>
              </a:r>
              <a:endParaRPr lang="en-US" sz="2000" dirty="0" smtClean="0"/>
            </a:p>
            <a:p>
              <a:pPr algn="ctr"/>
              <a:r>
                <a:rPr lang="en-US" sz="2000" dirty="0" smtClean="0"/>
                <a:t> solids</a:t>
              </a: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21183600" y="13030200"/>
              <a:ext cx="2209800" cy="750975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pPr algn="ctr"/>
              <a:r>
                <a:rPr lang="en-US" sz="2000" dirty="0" smtClean="0"/>
                <a:t>45 C     1 </a:t>
              </a:r>
              <a:r>
                <a:rPr lang="en-US" sz="2000" dirty="0" err="1" smtClean="0"/>
                <a:t>atm</a:t>
              </a:r>
              <a:endParaRPr lang="en-US" sz="2000" dirty="0" smtClean="0"/>
            </a:p>
          </p:txBody>
        </p:sp>
        <p:sp>
          <p:nvSpPr>
            <p:cNvPr id="174" name="Oval 173"/>
            <p:cNvSpPr/>
            <p:nvPr/>
          </p:nvSpPr>
          <p:spPr>
            <a:xfrm>
              <a:off x="21488400" y="11608070"/>
              <a:ext cx="1524000" cy="1447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5" name="Straight Connector 174"/>
            <p:cNvCxnSpPr/>
            <p:nvPr/>
          </p:nvCxnSpPr>
          <p:spPr>
            <a:xfrm>
              <a:off x="21488400" y="12293870"/>
              <a:ext cx="304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>
            <a:xfrm rot="5400000" flipH="1" flipV="1">
              <a:off x="21793200" y="11989070"/>
              <a:ext cx="304800" cy="304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21983700" y="12103370"/>
              <a:ext cx="609600" cy="381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 flipH="1" flipV="1">
              <a:off x="22440900" y="12331970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>
              <a:off x="22707600" y="12293870"/>
              <a:ext cx="304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/>
            <p:cNvCxnSpPr/>
            <p:nvPr/>
          </p:nvCxnSpPr>
          <p:spPr>
            <a:xfrm rot="5400000" flipH="1" flipV="1">
              <a:off x="28346400" y="11658600"/>
              <a:ext cx="1219200" cy="1588"/>
            </a:xfrm>
            <a:prstGeom prst="straightConnector1">
              <a:avLst/>
            </a:prstGeom>
            <a:ln w="444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/>
            <p:cNvCxnSpPr/>
            <p:nvPr/>
          </p:nvCxnSpPr>
          <p:spPr>
            <a:xfrm rot="10800000">
              <a:off x="22250400" y="11049000"/>
              <a:ext cx="6705600" cy="1588"/>
            </a:xfrm>
            <a:prstGeom prst="straightConnector1">
              <a:avLst/>
            </a:prstGeom>
            <a:ln w="444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Arrow Connector 181"/>
            <p:cNvCxnSpPr/>
            <p:nvPr/>
          </p:nvCxnSpPr>
          <p:spPr>
            <a:xfrm rot="5400000">
              <a:off x="21984494" y="11314906"/>
              <a:ext cx="533400" cy="158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3" name="TextBox 182"/>
            <p:cNvSpPr txBox="1"/>
            <p:nvPr/>
          </p:nvSpPr>
          <p:spPr>
            <a:xfrm>
              <a:off x="26593800" y="14097000"/>
              <a:ext cx="3733800" cy="1428083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pPr algn="ctr"/>
              <a:r>
                <a:rPr lang="en-US" sz="3200" dirty="0" smtClean="0"/>
                <a:t>To Fermentation Process</a:t>
              </a:r>
            </a:p>
          </p:txBody>
        </p:sp>
        <p:cxnSp>
          <p:nvCxnSpPr>
            <p:cNvPr id="184" name="Straight Arrow Connector 183"/>
            <p:cNvCxnSpPr/>
            <p:nvPr/>
          </p:nvCxnSpPr>
          <p:spPr>
            <a:xfrm>
              <a:off x="23393400" y="17068800"/>
              <a:ext cx="3581400" cy="158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Arrow Connector 184"/>
            <p:cNvCxnSpPr/>
            <p:nvPr/>
          </p:nvCxnSpPr>
          <p:spPr>
            <a:xfrm rot="5400000" flipH="1" flipV="1">
              <a:off x="25032494" y="15430500"/>
              <a:ext cx="1294606" cy="794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6" name="TextBox 185"/>
            <p:cNvSpPr txBox="1"/>
            <p:nvPr/>
          </p:nvSpPr>
          <p:spPr>
            <a:xfrm>
              <a:off x="26593800" y="16326517"/>
              <a:ext cx="3733800" cy="1428083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pPr algn="ctr"/>
              <a:r>
                <a:rPr lang="en-US" sz="3200" dirty="0" smtClean="0"/>
                <a:t>To Cellulosic Acetate Process</a:t>
              </a: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17983200" y="17381649"/>
              <a:ext cx="5334000" cy="1058751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pPr algn="ctr"/>
              <a:r>
                <a:rPr lang="en-US" sz="2000" dirty="0" smtClean="0"/>
                <a:t>*Not Shown: Heat exchanger with steam in series to achieve target temperature</a:t>
              </a:r>
            </a:p>
          </p:txBody>
        </p:sp>
      </p:grpSp>
      <p:pic>
        <p:nvPicPr>
          <p:cNvPr id="190" name="Picture 189" descr="gas nozzle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4615648" y="16306800"/>
            <a:ext cx="2587752" cy="1722120"/>
          </a:xfrm>
          <a:prstGeom prst="rect">
            <a:avLst/>
          </a:prstGeom>
        </p:spPr>
      </p:pic>
      <p:sp>
        <p:nvSpPr>
          <p:cNvPr id="191" name="Rectangle 190"/>
          <p:cNvSpPr/>
          <p:nvPr/>
        </p:nvSpPr>
        <p:spPr>
          <a:xfrm>
            <a:off x="36347400" y="25831800"/>
            <a:ext cx="21336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Solid/ Liquid Separation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40843200" y="26060400"/>
            <a:ext cx="160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To Furnace</a:t>
            </a:r>
            <a:endParaRPr lang="en-US" sz="3200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7338000" y="29413200"/>
            <a:ext cx="4305300" cy="1372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318200" y="29337000"/>
            <a:ext cx="458251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6" name="Straight Arrow Connector 225"/>
          <p:cNvCxnSpPr/>
          <p:nvPr/>
        </p:nvCxnSpPr>
        <p:spPr>
          <a:xfrm>
            <a:off x="36347400" y="30099000"/>
            <a:ext cx="6096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8" name="Group 227"/>
          <p:cNvGrpSpPr/>
          <p:nvPr/>
        </p:nvGrpSpPr>
        <p:grpSpPr>
          <a:xfrm>
            <a:off x="15087600" y="22326600"/>
            <a:ext cx="14116983" cy="9055976"/>
            <a:chOff x="15163800" y="22326600"/>
            <a:chExt cx="14116983" cy="9055976"/>
          </a:xfrm>
        </p:grpSpPr>
        <p:sp>
          <p:nvSpPr>
            <p:cNvPr id="229" name="Rounded Rectangle 228"/>
            <p:cNvSpPr/>
            <p:nvPr/>
          </p:nvSpPr>
          <p:spPr>
            <a:xfrm>
              <a:off x="15163800" y="22783800"/>
              <a:ext cx="13335000" cy="8598776"/>
            </a:xfrm>
            <a:prstGeom prst="roundRect">
              <a:avLst/>
            </a:prstGeom>
            <a:solidFill>
              <a:schemeClr val="bg1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0" name="Straight Arrow Connector 229"/>
            <p:cNvCxnSpPr/>
            <p:nvPr/>
          </p:nvCxnSpPr>
          <p:spPr>
            <a:xfrm>
              <a:off x="16727781" y="25375257"/>
              <a:ext cx="1481667" cy="1629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1" name="TextBox 230"/>
            <p:cNvSpPr txBox="1"/>
            <p:nvPr/>
          </p:nvSpPr>
          <p:spPr>
            <a:xfrm>
              <a:off x="15822319" y="24671721"/>
              <a:ext cx="3045648" cy="770397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pPr algn="ctr"/>
              <a:r>
                <a:rPr lang="en-US" sz="2000" dirty="0" smtClean="0"/>
                <a:t>Glucose</a:t>
              </a:r>
            </a:p>
          </p:txBody>
        </p:sp>
        <p:cxnSp>
          <p:nvCxnSpPr>
            <p:cNvPr id="232" name="Straight Arrow Connector 231"/>
            <p:cNvCxnSpPr/>
            <p:nvPr/>
          </p:nvCxnSpPr>
          <p:spPr>
            <a:xfrm>
              <a:off x="24959263" y="25375257"/>
              <a:ext cx="2304815" cy="1629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3" name="TextBox 232"/>
            <p:cNvSpPr txBox="1"/>
            <p:nvPr/>
          </p:nvSpPr>
          <p:spPr>
            <a:xfrm>
              <a:off x="24465374" y="24515379"/>
              <a:ext cx="3045648" cy="1086132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pPr algn="ctr"/>
              <a:r>
                <a:rPr lang="en-US" sz="2000" dirty="0" err="1" smtClean="0"/>
                <a:t>EtOH</a:t>
              </a:r>
              <a:r>
                <a:rPr lang="en-US" sz="2000" dirty="0" smtClean="0"/>
                <a:t>, </a:t>
              </a:r>
              <a:r>
                <a:rPr lang="en-US" sz="2000" dirty="0" err="1" smtClean="0"/>
                <a:t>AcOH</a:t>
              </a:r>
              <a:r>
                <a:rPr lang="en-US" sz="2000" dirty="0" smtClean="0"/>
                <a:t>, </a:t>
              </a:r>
              <a:r>
                <a:rPr lang="en-US" sz="2000" dirty="0" err="1" smtClean="0"/>
                <a:t>Succ</a:t>
              </a:r>
              <a:r>
                <a:rPr lang="en-US" sz="2000" dirty="0" smtClean="0"/>
                <a:t> Acid, CO2</a:t>
              </a:r>
            </a:p>
          </p:txBody>
        </p:sp>
        <p:sp>
          <p:nvSpPr>
            <p:cNvPr id="234" name="Rectangle 233"/>
            <p:cNvSpPr/>
            <p:nvPr/>
          </p:nvSpPr>
          <p:spPr>
            <a:xfrm>
              <a:off x="16480837" y="27642207"/>
              <a:ext cx="2035763" cy="148524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</a:rPr>
                <a:t>Filtration</a:t>
              </a:r>
            </a:p>
          </p:txBody>
        </p:sp>
        <p:cxnSp>
          <p:nvCxnSpPr>
            <p:cNvPr id="235" name="Straight Arrow Connector 234"/>
            <p:cNvCxnSpPr/>
            <p:nvPr/>
          </p:nvCxnSpPr>
          <p:spPr>
            <a:xfrm>
              <a:off x="21172781" y="25375257"/>
              <a:ext cx="823148" cy="1629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Arrow Connector 235"/>
            <p:cNvCxnSpPr/>
            <p:nvPr/>
          </p:nvCxnSpPr>
          <p:spPr>
            <a:xfrm>
              <a:off x="15410744" y="28422285"/>
              <a:ext cx="987778" cy="1629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7" name="TextBox 236"/>
            <p:cNvSpPr txBox="1"/>
            <p:nvPr/>
          </p:nvSpPr>
          <p:spPr>
            <a:xfrm rot="1273384">
              <a:off x="18259192" y="29555485"/>
              <a:ext cx="2610783" cy="750975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r>
                <a:rPr lang="en-US" sz="2000" dirty="0" smtClean="0"/>
                <a:t>Solid Residue</a:t>
              </a:r>
              <a:endParaRPr lang="en-US" sz="2000" dirty="0"/>
            </a:p>
          </p:txBody>
        </p:sp>
        <p:cxnSp>
          <p:nvCxnSpPr>
            <p:cNvPr id="238" name="Straight Arrow Connector 237"/>
            <p:cNvCxnSpPr/>
            <p:nvPr/>
          </p:nvCxnSpPr>
          <p:spPr>
            <a:xfrm rot="5400000">
              <a:off x="19379290" y="24280010"/>
              <a:ext cx="625366" cy="1715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9" name="Rounded Rectangle 238"/>
            <p:cNvSpPr/>
            <p:nvPr/>
          </p:nvSpPr>
          <p:spPr>
            <a:xfrm>
              <a:off x="15163800" y="22326600"/>
              <a:ext cx="13335000" cy="1407072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/>
                <a:t>Fermentation</a:t>
              </a:r>
              <a:endParaRPr lang="en-US" sz="4800" dirty="0"/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17797874" y="23811843"/>
              <a:ext cx="3045648" cy="770397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pPr algn="ctr"/>
              <a:r>
                <a:rPr lang="en-US" sz="2000" dirty="0" smtClean="0"/>
                <a:t>Air</a:t>
              </a:r>
            </a:p>
          </p:txBody>
        </p:sp>
        <p:grpSp>
          <p:nvGrpSpPr>
            <p:cNvPr id="241" name="Group 236"/>
            <p:cNvGrpSpPr/>
            <p:nvPr/>
          </p:nvGrpSpPr>
          <p:grpSpPr>
            <a:xfrm>
              <a:off x="16727781" y="24421281"/>
              <a:ext cx="6008981" cy="1970195"/>
              <a:chOff x="15697200" y="24444674"/>
              <a:chExt cx="5562600" cy="1920526"/>
            </a:xfrm>
          </p:grpSpPr>
          <p:sp>
            <p:nvSpPr>
              <p:cNvPr id="307" name="TextBox 306"/>
              <p:cNvSpPr txBox="1"/>
              <p:nvPr/>
            </p:nvSpPr>
            <p:spPr>
              <a:xfrm>
                <a:off x="15697200" y="24444674"/>
                <a:ext cx="5562600" cy="1920526"/>
              </a:xfrm>
              <a:prstGeom prst="rect">
                <a:avLst/>
              </a:prstGeom>
              <a:noFill/>
            </p:spPr>
            <p:txBody>
              <a:bodyPr wrap="square" lIns="438912" tIns="219456" rIns="438912" bIns="219456" rtlCol="0">
                <a:spAutoFit/>
              </a:bodyPr>
              <a:lstStyle/>
              <a:p>
                <a:pPr algn="ctr"/>
                <a:r>
                  <a:rPr lang="en-US" sz="3200" dirty="0" smtClean="0"/>
                  <a:t>Primary </a:t>
                </a:r>
              </a:p>
              <a:p>
                <a:pPr algn="ctr"/>
                <a:r>
                  <a:rPr lang="en-US" sz="3200" dirty="0" smtClean="0"/>
                  <a:t>Fermentation</a:t>
                </a:r>
              </a:p>
              <a:p>
                <a:pPr algn="ctr"/>
                <a:r>
                  <a:rPr lang="en-US" sz="3200" dirty="0" smtClean="0"/>
                  <a:t>23 ⁰C</a:t>
                </a:r>
              </a:p>
            </p:txBody>
          </p:sp>
          <p:sp>
            <p:nvSpPr>
              <p:cNvPr id="308" name="Rectangle 307"/>
              <p:cNvSpPr/>
              <p:nvPr/>
            </p:nvSpPr>
            <p:spPr>
              <a:xfrm>
                <a:off x="17297400" y="24688800"/>
                <a:ext cx="2362200" cy="15240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38912" tIns="219456" rIns="438912" bIns="219456"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2" name="Group 235"/>
            <p:cNvGrpSpPr/>
            <p:nvPr/>
          </p:nvGrpSpPr>
          <p:grpSpPr>
            <a:xfrm>
              <a:off x="21502041" y="24593550"/>
              <a:ext cx="3868796" cy="1610255"/>
              <a:chOff x="20116800" y="24612600"/>
              <a:chExt cx="3581400" cy="1569660"/>
            </a:xfrm>
          </p:grpSpPr>
          <p:sp>
            <p:nvSpPr>
              <p:cNvPr id="305" name="Rectangle 304"/>
              <p:cNvSpPr/>
              <p:nvPr/>
            </p:nvSpPr>
            <p:spPr>
              <a:xfrm>
                <a:off x="20116800" y="24612600"/>
                <a:ext cx="3581400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200" dirty="0" smtClean="0"/>
                  <a:t>Secondary</a:t>
                </a:r>
              </a:p>
              <a:p>
                <a:pPr algn="ctr"/>
                <a:r>
                  <a:rPr lang="en-US" sz="3200" dirty="0" smtClean="0"/>
                  <a:t>Fermentation</a:t>
                </a:r>
              </a:p>
              <a:p>
                <a:pPr algn="ctr"/>
                <a:r>
                  <a:rPr lang="en-US" sz="3200" dirty="0" smtClean="0"/>
                  <a:t>35 ⁰C</a:t>
                </a:r>
                <a:endParaRPr lang="en-US" sz="3200" dirty="0"/>
              </a:p>
            </p:txBody>
          </p:sp>
          <p:sp>
            <p:nvSpPr>
              <p:cNvPr id="306" name="Rectangle 305"/>
              <p:cNvSpPr/>
              <p:nvPr/>
            </p:nvSpPr>
            <p:spPr>
              <a:xfrm>
                <a:off x="20726400" y="24612600"/>
                <a:ext cx="2362200" cy="15240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38912" tIns="219456" rIns="438912" bIns="219456"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3" name="Straight Arrow Connector 242"/>
            <p:cNvCxnSpPr/>
            <p:nvPr/>
          </p:nvCxnSpPr>
          <p:spPr>
            <a:xfrm>
              <a:off x="18745200" y="28879800"/>
              <a:ext cx="1752600" cy="158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Arrow Connector 243"/>
            <p:cNvCxnSpPr/>
            <p:nvPr/>
          </p:nvCxnSpPr>
          <p:spPr>
            <a:xfrm>
              <a:off x="18745200" y="29184600"/>
              <a:ext cx="1728611" cy="703536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5" name="TextBox 244"/>
            <p:cNvSpPr txBox="1"/>
            <p:nvPr/>
          </p:nvSpPr>
          <p:spPr>
            <a:xfrm>
              <a:off x="18288000" y="27355800"/>
              <a:ext cx="2539938" cy="750975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r>
                <a:rPr lang="en-US" sz="2000" dirty="0" smtClean="0"/>
                <a:t>Vapor : CO</a:t>
              </a:r>
              <a:r>
                <a:rPr lang="en-US" sz="2000" baseline="-25000" dirty="0" smtClean="0"/>
                <a:t>2</a:t>
              </a:r>
              <a:endParaRPr lang="en-US" sz="2000" dirty="0"/>
            </a:p>
          </p:txBody>
        </p:sp>
        <p:cxnSp>
          <p:nvCxnSpPr>
            <p:cNvPr id="246" name="Straight Arrow Connector 245"/>
            <p:cNvCxnSpPr/>
            <p:nvPr/>
          </p:nvCxnSpPr>
          <p:spPr>
            <a:xfrm>
              <a:off x="18745200" y="27965400"/>
              <a:ext cx="1752600" cy="158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7" name="TextBox 246"/>
            <p:cNvSpPr txBox="1"/>
            <p:nvPr/>
          </p:nvSpPr>
          <p:spPr>
            <a:xfrm>
              <a:off x="18669000" y="28117800"/>
              <a:ext cx="2728481" cy="7261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Liquid Filtrate: </a:t>
              </a:r>
            </a:p>
            <a:p>
              <a:r>
                <a:rPr lang="en-US" sz="2000" dirty="0" err="1" smtClean="0"/>
                <a:t>EtOH</a:t>
              </a:r>
              <a:r>
                <a:rPr lang="en-US" sz="2000" dirty="0" smtClean="0"/>
                <a:t>, </a:t>
              </a:r>
              <a:r>
                <a:rPr lang="en-US" sz="2000" dirty="0" err="1" smtClean="0"/>
                <a:t>AcOH</a:t>
              </a:r>
              <a:endParaRPr lang="en-US" sz="2000" dirty="0"/>
            </a:p>
          </p:txBody>
        </p:sp>
        <p:grpSp>
          <p:nvGrpSpPr>
            <p:cNvPr id="248" name="Group 201"/>
            <p:cNvGrpSpPr/>
            <p:nvPr/>
          </p:nvGrpSpPr>
          <p:grpSpPr>
            <a:xfrm>
              <a:off x="22098000" y="27508200"/>
              <a:ext cx="5679722" cy="1920526"/>
              <a:chOff x="22402800" y="27660600"/>
              <a:chExt cx="5679722" cy="1920526"/>
            </a:xfrm>
          </p:grpSpPr>
          <p:sp>
            <p:nvSpPr>
              <p:cNvPr id="264" name="TextBox 263"/>
              <p:cNvSpPr txBox="1"/>
              <p:nvPr/>
            </p:nvSpPr>
            <p:spPr>
              <a:xfrm>
                <a:off x="22402800" y="27660600"/>
                <a:ext cx="5679722" cy="1920526"/>
              </a:xfrm>
              <a:prstGeom prst="rect">
                <a:avLst/>
              </a:prstGeom>
              <a:noFill/>
            </p:spPr>
            <p:txBody>
              <a:bodyPr wrap="square" lIns="438912" tIns="219456" rIns="438912" bIns="219456" rtlCol="0">
                <a:spAutoFit/>
              </a:bodyPr>
              <a:lstStyle/>
              <a:p>
                <a:pPr algn="ctr"/>
                <a:r>
                  <a:rPr lang="en-US" sz="3200" dirty="0" smtClean="0"/>
                  <a:t>Molecular </a:t>
                </a:r>
              </a:p>
              <a:p>
                <a:pPr algn="ctr"/>
                <a:r>
                  <a:rPr lang="en-US" sz="3200" dirty="0" smtClean="0"/>
                  <a:t>Sieve </a:t>
                </a:r>
              </a:p>
              <a:p>
                <a:pPr algn="ctr"/>
                <a:r>
                  <a:rPr lang="en-US" sz="3200" dirty="0" smtClean="0"/>
                  <a:t>Dehydration</a:t>
                </a:r>
                <a:endParaRPr lang="en-US" sz="3200" dirty="0"/>
              </a:p>
            </p:txBody>
          </p:sp>
          <p:sp>
            <p:nvSpPr>
              <p:cNvPr id="304" name="Rectangle 303"/>
              <p:cNvSpPr/>
              <p:nvPr/>
            </p:nvSpPr>
            <p:spPr>
              <a:xfrm>
                <a:off x="24155399" y="27736800"/>
                <a:ext cx="2209801" cy="16764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38912" tIns="219456" rIns="438912" bIns="219456" rtlCol="0" anchor="ctr"/>
              <a:lstStyle/>
              <a:p>
                <a:pPr algn="ctr"/>
                <a:endParaRPr lang="en-US" sz="3200" dirty="0"/>
              </a:p>
            </p:txBody>
          </p:sp>
        </p:grpSp>
        <p:sp>
          <p:nvSpPr>
            <p:cNvPr id="249" name="Rectangle 248"/>
            <p:cNvSpPr/>
            <p:nvPr/>
          </p:nvSpPr>
          <p:spPr>
            <a:xfrm>
              <a:off x="20878800" y="29946600"/>
              <a:ext cx="4220163" cy="584775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3200" dirty="0" smtClean="0"/>
                <a:t>Calcium </a:t>
              </a:r>
              <a:r>
                <a:rPr lang="en-US" sz="3200" dirty="0" err="1" smtClean="0"/>
                <a:t>Succinate</a:t>
              </a:r>
              <a:endParaRPr lang="en-US" sz="3200" dirty="0" smtClean="0"/>
            </a:p>
          </p:txBody>
        </p:sp>
        <p:cxnSp>
          <p:nvCxnSpPr>
            <p:cNvPr id="250" name="Straight Arrow Connector 249"/>
            <p:cNvCxnSpPr/>
            <p:nvPr/>
          </p:nvCxnSpPr>
          <p:spPr>
            <a:xfrm>
              <a:off x="22860000" y="28422600"/>
              <a:ext cx="838200" cy="158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7" name="TextBox 256"/>
            <p:cNvSpPr txBox="1"/>
            <p:nvPr/>
          </p:nvSpPr>
          <p:spPr>
            <a:xfrm>
              <a:off x="26670000" y="27889200"/>
              <a:ext cx="2610783" cy="1022986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lIns="438912" tIns="219456" rIns="438912" bIns="219456" rtlCol="0">
              <a:spAutoFit/>
            </a:bodyPr>
            <a:lstStyle/>
            <a:p>
              <a:r>
                <a:rPr lang="en-US" sz="3600" b="1" dirty="0" err="1" smtClean="0"/>
                <a:t>EtOH</a:t>
              </a:r>
              <a:endParaRPr lang="en-US" sz="3600" b="1" dirty="0"/>
            </a:p>
          </p:txBody>
        </p:sp>
        <p:sp>
          <p:nvSpPr>
            <p:cNvPr id="259" name="Rectangle 258"/>
            <p:cNvSpPr/>
            <p:nvPr/>
          </p:nvSpPr>
          <p:spPr>
            <a:xfrm>
              <a:off x="20650200" y="27660600"/>
              <a:ext cx="2057400" cy="156144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</a:rPr>
                <a:t>Knock-out </a:t>
              </a:r>
            </a:p>
            <a:p>
              <a:pPr algn="ctr"/>
              <a:r>
                <a:rPr lang="en-US" sz="3200" dirty="0" smtClean="0">
                  <a:solidFill>
                    <a:schemeClr val="tx1"/>
                  </a:solidFill>
                </a:rPr>
                <a:t>Pot</a:t>
              </a:r>
            </a:p>
          </p:txBody>
        </p:sp>
        <p:cxnSp>
          <p:nvCxnSpPr>
            <p:cNvPr id="260" name="Straight Arrow Connector 259"/>
            <p:cNvCxnSpPr/>
            <p:nvPr/>
          </p:nvCxnSpPr>
          <p:spPr>
            <a:xfrm>
              <a:off x="26212800" y="28421012"/>
              <a:ext cx="685800" cy="1588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Arrow Connector 260"/>
            <p:cNvCxnSpPr/>
            <p:nvPr/>
          </p:nvCxnSpPr>
          <p:spPr>
            <a:xfrm flipV="1">
              <a:off x="22860000" y="26898600"/>
              <a:ext cx="990600" cy="609600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3" name="Rectangle 262"/>
            <p:cNvSpPr/>
            <p:nvPr/>
          </p:nvSpPr>
          <p:spPr>
            <a:xfrm>
              <a:off x="23926800" y="26517600"/>
              <a:ext cx="1981199" cy="584775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3200" dirty="0" smtClean="0"/>
                <a:t>CO</a:t>
              </a:r>
              <a:r>
                <a:rPr lang="en-US" sz="3200" baseline="-25000" dirty="0" smtClean="0"/>
                <a:t>2</a:t>
              </a:r>
              <a:endParaRPr lang="en-US" sz="3200" dirty="0" smtClean="0"/>
            </a:p>
          </p:txBody>
        </p:sp>
      </p:grpSp>
      <p:cxnSp>
        <p:nvCxnSpPr>
          <p:cNvPr id="193" name="Straight Arrow Connector 192"/>
          <p:cNvCxnSpPr/>
          <p:nvPr/>
        </p:nvCxnSpPr>
        <p:spPr>
          <a:xfrm rot="5400000">
            <a:off x="24650700" y="27317700"/>
            <a:ext cx="381794" cy="79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598</Words>
  <Application>Microsoft Office PowerPoint</Application>
  <PresentationFormat>Custom</PresentationFormat>
  <Paragraphs>213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Elyse Landry</dc:creator>
  <cp:lastModifiedBy>smm3</cp:lastModifiedBy>
  <cp:revision>140</cp:revision>
  <dcterms:created xsi:type="dcterms:W3CDTF">2011-04-08T01:29:39Z</dcterms:created>
  <dcterms:modified xsi:type="dcterms:W3CDTF">2011-04-22T17:07:13Z</dcterms:modified>
</cp:coreProperties>
</file>