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105600" cy="428371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1482" y="216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ward\Rice\Senior%20Design\WT_Perf\Optimizer\blad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ward\Rice\Senior%20Design\WT_Perf\Optimizer\blad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dward\Rice\Senior%20Design\WT_Perf\Optimizer\blad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1565299435609766"/>
          <c:y val="0.10263304965667189"/>
          <c:w val="0.81718367556996552"/>
          <c:h val="0.71986956175932559"/>
        </c:manualLayout>
      </c:layout>
      <c:scatterChart>
        <c:scatterStyle val="lineMarker"/>
        <c:ser>
          <c:idx val="0"/>
          <c:order val="0"/>
          <c:tx>
            <c:strRef>
              <c:f>Sheet1!$C$22</c:f>
              <c:strCache>
                <c:ptCount val="1"/>
                <c:pt idx="0">
                  <c:v>Blend</c:v>
                </c:pt>
              </c:strCache>
            </c:strRef>
          </c:tx>
          <c:spPr>
            <a:ln w="50800"/>
          </c:spPr>
          <c:xVal>
            <c:numRef>
              <c:f>Sheet1!$A$23:$A$32</c:f>
              <c:numCache>
                <c:formatCode>General</c:formatCode>
                <c:ptCount val="10"/>
                <c:pt idx="0">
                  <c:v>0.14500000000000005</c:v>
                </c:pt>
                <c:pt idx="1">
                  <c:v>0.23500000000000001</c:v>
                </c:pt>
                <c:pt idx="2">
                  <c:v>0.32500000000000012</c:v>
                </c:pt>
                <c:pt idx="3">
                  <c:v>0.41500000000000009</c:v>
                </c:pt>
                <c:pt idx="4">
                  <c:v>0.505</c:v>
                </c:pt>
                <c:pt idx="5">
                  <c:v>0.59500000000000008</c:v>
                </c:pt>
                <c:pt idx="6">
                  <c:v>0.68500000000000016</c:v>
                </c:pt>
                <c:pt idx="7">
                  <c:v>0.77500000000000013</c:v>
                </c:pt>
                <c:pt idx="8">
                  <c:v>0.86500000000000021</c:v>
                </c:pt>
                <c:pt idx="9">
                  <c:v>0.95500000000000018</c:v>
                </c:pt>
              </c:numCache>
            </c:numRef>
          </c:xVal>
          <c:yVal>
            <c:numRef>
              <c:f>Sheet1!$C$23:$C$32</c:f>
              <c:numCache>
                <c:formatCode>General</c:formatCode>
                <c:ptCount val="10"/>
                <c:pt idx="0">
                  <c:v>0</c:v>
                </c:pt>
                <c:pt idx="1">
                  <c:v>2.0000000000000009E-3</c:v>
                </c:pt>
                <c:pt idx="2">
                  <c:v>1.2000000000000002E-2</c:v>
                </c:pt>
                <c:pt idx="3">
                  <c:v>4.8000000000000008E-2</c:v>
                </c:pt>
                <c:pt idx="4">
                  <c:v>0.11000000000000001</c:v>
                </c:pt>
                <c:pt idx="5">
                  <c:v>0.19600000000000004</c:v>
                </c:pt>
                <c:pt idx="6">
                  <c:v>0.30800000000000011</c:v>
                </c:pt>
                <c:pt idx="7">
                  <c:v>0.44400000000000006</c:v>
                </c:pt>
                <c:pt idx="8">
                  <c:v>0.6040000000000002</c:v>
                </c:pt>
                <c:pt idx="9">
                  <c:v>0.79</c:v>
                </c:pt>
              </c:numCache>
            </c:numRef>
          </c:yVal>
        </c:ser>
        <c:axId val="43704320"/>
        <c:axId val="43706240"/>
      </c:scatterChart>
      <c:valAx>
        <c:axId val="43704320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r/R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3706240"/>
        <c:crosses val="autoZero"/>
        <c:crossBetween val="midCat"/>
      </c:valAx>
      <c:valAx>
        <c:axId val="43706240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Blend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3704320"/>
        <c:crosses val="autoZero"/>
        <c:crossBetween val="midCat"/>
      </c:valAx>
    </c:plotArea>
    <c:plotVisOnly val="1"/>
  </c:chart>
  <c:spPr>
    <a:solidFill>
      <a:schemeClr val="bg1"/>
    </a:solidFill>
    <a:ln w="28575">
      <a:solidFill>
        <a:schemeClr val="tx2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335798274178383"/>
          <c:y val="9.0943040014734994E-2"/>
          <c:w val="0.81664208986324838"/>
          <c:h val="0.71637887369342157"/>
        </c:manualLayout>
      </c:layout>
      <c:scatterChart>
        <c:scatterStyle val="lineMarker"/>
        <c:ser>
          <c:idx val="0"/>
          <c:order val="0"/>
          <c:tx>
            <c:strRef>
              <c:f>Sheet1!$D$22</c:f>
              <c:strCache>
                <c:ptCount val="1"/>
                <c:pt idx="0">
                  <c:v>Twist</c:v>
                </c:pt>
              </c:strCache>
            </c:strRef>
          </c:tx>
          <c:spPr>
            <a:ln w="50800"/>
          </c:spPr>
          <c:xVal>
            <c:numRef>
              <c:f>Sheet1!$A$23:$A$32</c:f>
              <c:numCache>
                <c:formatCode>General</c:formatCode>
                <c:ptCount val="10"/>
                <c:pt idx="0">
                  <c:v>0.14500000000000005</c:v>
                </c:pt>
                <c:pt idx="1">
                  <c:v>0.23500000000000001</c:v>
                </c:pt>
                <c:pt idx="2">
                  <c:v>0.32500000000000012</c:v>
                </c:pt>
                <c:pt idx="3">
                  <c:v>0.41500000000000009</c:v>
                </c:pt>
                <c:pt idx="4">
                  <c:v>0.505</c:v>
                </c:pt>
                <c:pt idx="5">
                  <c:v>0.59499999999999997</c:v>
                </c:pt>
                <c:pt idx="6">
                  <c:v>0.68500000000000005</c:v>
                </c:pt>
                <c:pt idx="7">
                  <c:v>0.77500000000000024</c:v>
                </c:pt>
                <c:pt idx="8">
                  <c:v>0.86500000000000021</c:v>
                </c:pt>
                <c:pt idx="9">
                  <c:v>0.95500000000000018</c:v>
                </c:pt>
              </c:numCache>
            </c:numRef>
          </c:xVal>
          <c:yVal>
            <c:numRef>
              <c:f>Sheet1!$D$23:$D$32</c:f>
              <c:numCache>
                <c:formatCode>General</c:formatCode>
                <c:ptCount val="10"/>
                <c:pt idx="0">
                  <c:v>24</c:v>
                </c:pt>
                <c:pt idx="1">
                  <c:v>14</c:v>
                </c:pt>
                <c:pt idx="2">
                  <c:v>6</c:v>
                </c:pt>
                <c:pt idx="3">
                  <c:v>5</c:v>
                </c:pt>
                <c:pt idx="4">
                  <c:v>0</c:v>
                </c:pt>
                <c:pt idx="5">
                  <c:v>-1.6</c:v>
                </c:pt>
                <c:pt idx="6">
                  <c:v>-1.6</c:v>
                </c:pt>
                <c:pt idx="7">
                  <c:v>-1.6</c:v>
                </c:pt>
                <c:pt idx="8">
                  <c:v>-5</c:v>
                </c:pt>
                <c:pt idx="9">
                  <c:v>-0.54420000000000002</c:v>
                </c:pt>
              </c:numCache>
            </c:numRef>
          </c:yVal>
        </c:ser>
        <c:axId val="42815872"/>
        <c:axId val="43724160"/>
      </c:scatterChart>
      <c:valAx>
        <c:axId val="4281587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r/R</a:t>
                </a:r>
              </a:p>
            </c:rich>
          </c:tx>
          <c:layout/>
        </c:title>
        <c:numFmt formatCode="General" sourceLinked="1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43724160"/>
        <c:crosses val="autoZero"/>
        <c:crossBetween val="midCat"/>
      </c:valAx>
      <c:valAx>
        <c:axId val="437241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Twist (degrees)</a:t>
                </a:r>
                <a:endParaRPr lang="en-US" sz="20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815872"/>
        <c:crosses val="autoZero"/>
        <c:crossBetween val="midCat"/>
      </c:valAx>
    </c:plotArea>
    <c:plotVisOnly val="1"/>
  </c:chart>
  <c:spPr>
    <a:solidFill>
      <a:schemeClr val="bg1"/>
    </a:solidFill>
    <a:ln w="28575">
      <a:solidFill>
        <a:schemeClr val="tx2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4892933222204047"/>
          <c:y val="8.3134954359013552E-2"/>
          <c:w val="0.78319748151827961"/>
          <c:h val="0.73224722023881306"/>
        </c:manualLayout>
      </c:layout>
      <c:scatterChart>
        <c:scatterStyle val="lineMarker"/>
        <c:ser>
          <c:idx val="0"/>
          <c:order val="0"/>
          <c:tx>
            <c:strRef>
              <c:f>Sheet1!$A$1</c:f>
              <c:strCache>
                <c:ptCount val="1"/>
                <c:pt idx="0">
                  <c:v>Wind Speed (m/s)</c:v>
                </c:pt>
              </c:strCache>
            </c:strRef>
          </c:tx>
          <c:spPr>
            <a:ln w="50800"/>
          </c:spPr>
          <c:xVal>
            <c:numRef>
              <c:f>Sheet1!$A$3:$A$10</c:f>
              <c:numCache>
                <c:formatCode>General</c:formatCode>
                <c:ptCount val="8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</c:numCache>
            </c:numRef>
          </c:xVal>
          <c:yVal>
            <c:numRef>
              <c:f>Sheet1!$B$3:$B$10</c:f>
              <c:numCache>
                <c:formatCode>General</c:formatCode>
                <c:ptCount val="8"/>
                <c:pt idx="0">
                  <c:v>17.706</c:v>
                </c:pt>
                <c:pt idx="1">
                  <c:v>214.80100000000004</c:v>
                </c:pt>
                <c:pt idx="2">
                  <c:v>486.84000000000009</c:v>
                </c:pt>
                <c:pt idx="3">
                  <c:v>844.50300000000004</c:v>
                </c:pt>
                <c:pt idx="4">
                  <c:v>1289.24</c:v>
                </c:pt>
                <c:pt idx="5">
                  <c:v>1815.963</c:v>
                </c:pt>
                <c:pt idx="6">
                  <c:v>2351.982</c:v>
                </c:pt>
                <c:pt idx="7">
                  <c:v>2875.201</c:v>
                </c:pt>
              </c:numCache>
            </c:numRef>
          </c:yVal>
        </c:ser>
        <c:axId val="43739776"/>
        <c:axId val="43774720"/>
      </c:scatterChart>
      <c:valAx>
        <c:axId val="43739776"/>
        <c:scaling>
          <c:orientation val="minMax"/>
          <c:min val="7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Wind Speed (m/s)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3774720"/>
        <c:crosses val="autoZero"/>
        <c:crossBetween val="midCat"/>
      </c:valAx>
      <c:valAx>
        <c:axId val="43774720"/>
        <c:scaling>
          <c:orientation val="minMax"/>
          <c:max val="35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Power Output (kW)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3739776"/>
        <c:crosses val="autoZero"/>
        <c:crossBetween val="midCat"/>
      </c:valAx>
    </c:plotArea>
    <c:plotVisOnly val="1"/>
  </c:chart>
  <c:spPr>
    <a:solidFill>
      <a:schemeClr val="bg1"/>
    </a:solidFill>
    <a:ln w="28575">
      <a:solidFill>
        <a:schemeClr val="tx2"/>
      </a:solidFill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0.14974</cdr:x>
      <cdr:y>0.18959</cdr:y>
    </cdr:from>
    <cdr:to>
      <cdr:x>0.93229</cdr:x>
      <cdr:y>0.44052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095376" y="971551"/>
          <a:ext cx="5724525" cy="128587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60000"/>
            <a:lumOff val="40000"/>
            <a:alpha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>
              <a:solidFill>
                <a:sysClr val="windowText" lastClr="000000"/>
              </a:solidFill>
            </a:rPr>
            <a:t>Peak power for current</a:t>
          </a:r>
        </a:p>
        <a:p xmlns:a="http://schemas.openxmlformats.org/drawingml/2006/main">
          <a:r>
            <a:rPr lang="en-US" sz="2000">
              <a:solidFill>
                <a:sysClr val="windowText" lastClr="000000"/>
              </a:solidFill>
            </a:rPr>
            <a:t>blade designs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3912427" cy="2141855"/>
          </a:xfrm>
          <a:prstGeom prst="rect">
            <a:avLst/>
          </a:prstGeom>
        </p:spPr>
        <p:txBody>
          <a:bodyPr vert="horz" lIns="427935" tIns="213968" rIns="427935" bIns="213968" rtlCol="0"/>
          <a:lstStyle>
            <a:lvl1pPr algn="l">
              <a:defRPr sz="5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185741" y="0"/>
            <a:ext cx="13912427" cy="2141855"/>
          </a:xfrm>
          <a:prstGeom prst="rect">
            <a:avLst/>
          </a:prstGeom>
        </p:spPr>
        <p:txBody>
          <a:bodyPr vert="horz" lIns="427935" tIns="213968" rIns="427935" bIns="213968" rtlCol="0"/>
          <a:lstStyle>
            <a:lvl1pPr algn="r">
              <a:defRPr sz="5600"/>
            </a:lvl1pPr>
          </a:lstStyle>
          <a:p>
            <a:fld id="{706BDC77-CA2D-4856-A2D4-19875FC47D33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43525" y="3216275"/>
            <a:ext cx="21418550" cy="16063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27935" tIns="213968" rIns="427935" bIns="213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10560" y="20347622"/>
            <a:ext cx="25684480" cy="19276695"/>
          </a:xfrm>
          <a:prstGeom prst="rect">
            <a:avLst/>
          </a:prstGeom>
        </p:spPr>
        <p:txBody>
          <a:bodyPr vert="horz" lIns="427935" tIns="213968" rIns="427935" bIns="2139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0687806"/>
            <a:ext cx="13912427" cy="2141855"/>
          </a:xfrm>
          <a:prstGeom prst="rect">
            <a:avLst/>
          </a:prstGeom>
        </p:spPr>
        <p:txBody>
          <a:bodyPr vert="horz" lIns="427935" tIns="213968" rIns="427935" bIns="213968" rtlCol="0" anchor="b"/>
          <a:lstStyle>
            <a:lvl1pPr algn="l">
              <a:defRPr sz="56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185741" y="40687806"/>
            <a:ext cx="13912427" cy="2141855"/>
          </a:xfrm>
          <a:prstGeom prst="rect">
            <a:avLst/>
          </a:prstGeom>
        </p:spPr>
        <p:txBody>
          <a:bodyPr vert="horz" lIns="427935" tIns="213968" rIns="427935" bIns="213968" rtlCol="0" anchor="b"/>
          <a:lstStyle>
            <a:lvl1pPr algn="r">
              <a:defRPr sz="5600"/>
            </a:lvl1pPr>
          </a:lstStyle>
          <a:p>
            <a:fld id="{8D378E21-1107-40AC-85FA-63E339605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78E21-1107-40AC-85FA-63E3396051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25615-7D12-41B2-9D8B-BFE80EEF0261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13ED1-8E94-435C-9731-3D2893D2F3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1.jpe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openxmlformats.org/officeDocument/2006/relationships/image" Target="../media/image5.emf"/><Relationship Id="rId4" Type="http://schemas.openxmlformats.org/officeDocument/2006/relationships/image" Target="../media/image2.jpeg"/><Relationship Id="rId9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67"/>
          <p:cNvSpPr/>
          <p:nvPr/>
        </p:nvSpPr>
        <p:spPr>
          <a:xfrm>
            <a:off x="914400" y="15773400"/>
            <a:ext cx="29260800" cy="16230600"/>
          </a:xfrm>
          <a:custGeom>
            <a:avLst/>
            <a:gdLst>
              <a:gd name="connsiteX0" fmla="*/ 0 w 8001000"/>
              <a:gd name="connsiteY0" fmla="*/ 3009900 h 6019800"/>
              <a:gd name="connsiteX1" fmla="*/ 1504950 w 8001000"/>
              <a:gd name="connsiteY1" fmla="*/ 1 h 6019800"/>
              <a:gd name="connsiteX2" fmla="*/ 6496050 w 8001000"/>
              <a:gd name="connsiteY2" fmla="*/ 1 h 6019800"/>
              <a:gd name="connsiteX3" fmla="*/ 8001000 w 8001000"/>
              <a:gd name="connsiteY3" fmla="*/ 3009900 h 6019800"/>
              <a:gd name="connsiteX4" fmla="*/ 6496050 w 8001000"/>
              <a:gd name="connsiteY4" fmla="*/ 6019799 h 6019800"/>
              <a:gd name="connsiteX5" fmla="*/ 1504950 w 8001000"/>
              <a:gd name="connsiteY5" fmla="*/ 6019799 h 6019800"/>
              <a:gd name="connsiteX6" fmla="*/ 0 w 8001000"/>
              <a:gd name="connsiteY6" fmla="*/ 3009900 h 6019800"/>
              <a:gd name="connsiteX0" fmla="*/ 12496800 w 20497800"/>
              <a:gd name="connsiteY0" fmla="*/ 8648700 h 11658599"/>
              <a:gd name="connsiteX1" fmla="*/ 0 w 20497800"/>
              <a:gd name="connsiteY1" fmla="*/ 0 h 11658599"/>
              <a:gd name="connsiteX2" fmla="*/ 18992850 w 20497800"/>
              <a:gd name="connsiteY2" fmla="*/ 5638801 h 11658599"/>
              <a:gd name="connsiteX3" fmla="*/ 20497800 w 20497800"/>
              <a:gd name="connsiteY3" fmla="*/ 8648700 h 11658599"/>
              <a:gd name="connsiteX4" fmla="*/ 18992850 w 20497800"/>
              <a:gd name="connsiteY4" fmla="*/ 11658599 h 11658599"/>
              <a:gd name="connsiteX5" fmla="*/ 14001750 w 20497800"/>
              <a:gd name="connsiteY5" fmla="*/ 11658599 h 11658599"/>
              <a:gd name="connsiteX6" fmla="*/ 12496800 w 20497800"/>
              <a:gd name="connsiteY6" fmla="*/ 8648700 h 11658599"/>
              <a:gd name="connsiteX0" fmla="*/ 0 w 20574000"/>
              <a:gd name="connsiteY0" fmla="*/ 15621001 h 15621001"/>
              <a:gd name="connsiteX1" fmla="*/ 76200 w 20574000"/>
              <a:gd name="connsiteY1" fmla="*/ 0 h 15621001"/>
              <a:gd name="connsiteX2" fmla="*/ 19069050 w 20574000"/>
              <a:gd name="connsiteY2" fmla="*/ 5638801 h 15621001"/>
              <a:gd name="connsiteX3" fmla="*/ 20574000 w 20574000"/>
              <a:gd name="connsiteY3" fmla="*/ 8648700 h 15621001"/>
              <a:gd name="connsiteX4" fmla="*/ 19069050 w 20574000"/>
              <a:gd name="connsiteY4" fmla="*/ 11658599 h 15621001"/>
              <a:gd name="connsiteX5" fmla="*/ 14077950 w 20574000"/>
              <a:gd name="connsiteY5" fmla="*/ 11658599 h 15621001"/>
              <a:gd name="connsiteX6" fmla="*/ 0 w 20574000"/>
              <a:gd name="connsiteY6" fmla="*/ 15621001 h 15621001"/>
              <a:gd name="connsiteX0" fmla="*/ 0 w 29108400"/>
              <a:gd name="connsiteY0" fmla="*/ 15621001 h 15621001"/>
              <a:gd name="connsiteX1" fmla="*/ 76200 w 29108400"/>
              <a:gd name="connsiteY1" fmla="*/ 0 h 15621001"/>
              <a:gd name="connsiteX2" fmla="*/ 19069050 w 29108400"/>
              <a:gd name="connsiteY2" fmla="*/ 5638801 h 15621001"/>
              <a:gd name="connsiteX3" fmla="*/ 20574000 w 29108400"/>
              <a:gd name="connsiteY3" fmla="*/ 8648700 h 15621001"/>
              <a:gd name="connsiteX4" fmla="*/ 19069050 w 29108400"/>
              <a:gd name="connsiteY4" fmla="*/ 11658599 h 15621001"/>
              <a:gd name="connsiteX5" fmla="*/ 14077950 w 29108400"/>
              <a:gd name="connsiteY5" fmla="*/ 11658599 h 15621001"/>
              <a:gd name="connsiteX6" fmla="*/ 29108400 w 29108400"/>
              <a:gd name="connsiteY6" fmla="*/ 15392401 h 15621001"/>
              <a:gd name="connsiteX7" fmla="*/ 0 w 29108400"/>
              <a:gd name="connsiteY7" fmla="*/ 15621001 h 15621001"/>
              <a:gd name="connsiteX0" fmla="*/ 0 w 29108400"/>
              <a:gd name="connsiteY0" fmla="*/ 15773400 h 15773400"/>
              <a:gd name="connsiteX1" fmla="*/ 76200 w 29108400"/>
              <a:gd name="connsiteY1" fmla="*/ 152399 h 15773400"/>
              <a:gd name="connsiteX2" fmla="*/ 11811000 w 29108400"/>
              <a:gd name="connsiteY2" fmla="*/ 0 h 15773400"/>
              <a:gd name="connsiteX3" fmla="*/ 20574000 w 29108400"/>
              <a:gd name="connsiteY3" fmla="*/ 8801099 h 15773400"/>
              <a:gd name="connsiteX4" fmla="*/ 19069050 w 29108400"/>
              <a:gd name="connsiteY4" fmla="*/ 11810998 h 15773400"/>
              <a:gd name="connsiteX5" fmla="*/ 14077950 w 29108400"/>
              <a:gd name="connsiteY5" fmla="*/ 11810998 h 15773400"/>
              <a:gd name="connsiteX6" fmla="*/ 29108400 w 29108400"/>
              <a:gd name="connsiteY6" fmla="*/ 15544800 h 15773400"/>
              <a:gd name="connsiteX7" fmla="*/ 0 w 29108400"/>
              <a:gd name="connsiteY7" fmla="*/ 15773400 h 15773400"/>
              <a:gd name="connsiteX0" fmla="*/ 0 w 29108400"/>
              <a:gd name="connsiteY0" fmla="*/ 15773400 h 15773400"/>
              <a:gd name="connsiteX1" fmla="*/ 76200 w 29108400"/>
              <a:gd name="connsiteY1" fmla="*/ 152399 h 15773400"/>
              <a:gd name="connsiteX2" fmla="*/ 11811000 w 29108400"/>
              <a:gd name="connsiteY2" fmla="*/ 0 h 15773400"/>
              <a:gd name="connsiteX3" fmla="*/ 12496800 w 29108400"/>
              <a:gd name="connsiteY3" fmla="*/ 7543800 h 15773400"/>
              <a:gd name="connsiteX4" fmla="*/ 19069050 w 29108400"/>
              <a:gd name="connsiteY4" fmla="*/ 11810998 h 15773400"/>
              <a:gd name="connsiteX5" fmla="*/ 14077950 w 29108400"/>
              <a:gd name="connsiteY5" fmla="*/ 11810998 h 15773400"/>
              <a:gd name="connsiteX6" fmla="*/ 29108400 w 29108400"/>
              <a:gd name="connsiteY6" fmla="*/ 15544800 h 15773400"/>
              <a:gd name="connsiteX7" fmla="*/ 0 w 29108400"/>
              <a:gd name="connsiteY7" fmla="*/ 15773400 h 15773400"/>
              <a:gd name="connsiteX0" fmla="*/ 0 w 29413200"/>
              <a:gd name="connsiteY0" fmla="*/ 15773400 h 15773400"/>
              <a:gd name="connsiteX1" fmla="*/ 76200 w 29413200"/>
              <a:gd name="connsiteY1" fmla="*/ 152399 h 15773400"/>
              <a:gd name="connsiteX2" fmla="*/ 11811000 w 29413200"/>
              <a:gd name="connsiteY2" fmla="*/ 0 h 15773400"/>
              <a:gd name="connsiteX3" fmla="*/ 12496800 w 29413200"/>
              <a:gd name="connsiteY3" fmla="*/ 7543800 h 15773400"/>
              <a:gd name="connsiteX4" fmla="*/ 19069050 w 29413200"/>
              <a:gd name="connsiteY4" fmla="*/ 11810998 h 15773400"/>
              <a:gd name="connsiteX5" fmla="*/ 29413200 w 29413200"/>
              <a:gd name="connsiteY5" fmla="*/ 5334000 h 15773400"/>
              <a:gd name="connsiteX6" fmla="*/ 29108400 w 29413200"/>
              <a:gd name="connsiteY6" fmla="*/ 15544800 h 15773400"/>
              <a:gd name="connsiteX7" fmla="*/ 0 w 29413200"/>
              <a:gd name="connsiteY7" fmla="*/ 15773400 h 15773400"/>
              <a:gd name="connsiteX0" fmla="*/ 0 w 29413200"/>
              <a:gd name="connsiteY0" fmla="*/ 15773400 h 15773400"/>
              <a:gd name="connsiteX1" fmla="*/ 76200 w 29413200"/>
              <a:gd name="connsiteY1" fmla="*/ 152399 h 15773400"/>
              <a:gd name="connsiteX2" fmla="*/ 11811000 w 29413200"/>
              <a:gd name="connsiteY2" fmla="*/ 0 h 15773400"/>
              <a:gd name="connsiteX3" fmla="*/ 12496800 w 29413200"/>
              <a:gd name="connsiteY3" fmla="*/ 7543800 h 15773400"/>
              <a:gd name="connsiteX4" fmla="*/ 29337000 w 29413200"/>
              <a:gd name="connsiteY4" fmla="*/ 5334000 h 15773400"/>
              <a:gd name="connsiteX5" fmla="*/ 29413200 w 29413200"/>
              <a:gd name="connsiteY5" fmla="*/ 5334000 h 15773400"/>
              <a:gd name="connsiteX6" fmla="*/ 29108400 w 29413200"/>
              <a:gd name="connsiteY6" fmla="*/ 15544800 h 15773400"/>
              <a:gd name="connsiteX7" fmla="*/ 0 w 29413200"/>
              <a:gd name="connsiteY7" fmla="*/ 15773400 h 15773400"/>
              <a:gd name="connsiteX0" fmla="*/ 0 w 29413200"/>
              <a:gd name="connsiteY0" fmla="*/ 15773400 h 15773400"/>
              <a:gd name="connsiteX1" fmla="*/ 76200 w 29413200"/>
              <a:gd name="connsiteY1" fmla="*/ 152399 h 15773400"/>
              <a:gd name="connsiteX2" fmla="*/ 11811000 w 29413200"/>
              <a:gd name="connsiteY2" fmla="*/ 0 h 15773400"/>
              <a:gd name="connsiteX3" fmla="*/ 12192000 w 29413200"/>
              <a:gd name="connsiteY3" fmla="*/ 5334000 h 15773400"/>
              <a:gd name="connsiteX4" fmla="*/ 29337000 w 29413200"/>
              <a:gd name="connsiteY4" fmla="*/ 5334000 h 15773400"/>
              <a:gd name="connsiteX5" fmla="*/ 29413200 w 29413200"/>
              <a:gd name="connsiteY5" fmla="*/ 5334000 h 15773400"/>
              <a:gd name="connsiteX6" fmla="*/ 29108400 w 29413200"/>
              <a:gd name="connsiteY6" fmla="*/ 15544800 h 15773400"/>
              <a:gd name="connsiteX7" fmla="*/ 0 w 29413200"/>
              <a:gd name="connsiteY7" fmla="*/ 15773400 h 15773400"/>
              <a:gd name="connsiteX0" fmla="*/ 0 w 29337000"/>
              <a:gd name="connsiteY0" fmla="*/ 15773400 h 15773400"/>
              <a:gd name="connsiteX1" fmla="*/ 76200 w 29337000"/>
              <a:gd name="connsiteY1" fmla="*/ 152399 h 15773400"/>
              <a:gd name="connsiteX2" fmla="*/ 11811000 w 29337000"/>
              <a:gd name="connsiteY2" fmla="*/ 0 h 15773400"/>
              <a:gd name="connsiteX3" fmla="*/ 12192000 w 29337000"/>
              <a:gd name="connsiteY3" fmla="*/ 5334000 h 15773400"/>
              <a:gd name="connsiteX4" fmla="*/ 29337000 w 29337000"/>
              <a:gd name="connsiteY4" fmla="*/ 5334000 h 15773400"/>
              <a:gd name="connsiteX5" fmla="*/ 28498800 w 29337000"/>
              <a:gd name="connsiteY5" fmla="*/ 7162800 h 15773400"/>
              <a:gd name="connsiteX6" fmla="*/ 29108400 w 29337000"/>
              <a:gd name="connsiteY6" fmla="*/ 15544800 h 15773400"/>
              <a:gd name="connsiteX7" fmla="*/ 0 w 29337000"/>
              <a:gd name="connsiteY7" fmla="*/ 15773400 h 15773400"/>
              <a:gd name="connsiteX0" fmla="*/ 0 w 29337000"/>
              <a:gd name="connsiteY0" fmla="*/ 15773400 h 15773400"/>
              <a:gd name="connsiteX1" fmla="*/ 76200 w 29337000"/>
              <a:gd name="connsiteY1" fmla="*/ 152399 h 15773400"/>
              <a:gd name="connsiteX2" fmla="*/ 11811000 w 29337000"/>
              <a:gd name="connsiteY2" fmla="*/ 0 h 15773400"/>
              <a:gd name="connsiteX3" fmla="*/ 12192000 w 29337000"/>
              <a:gd name="connsiteY3" fmla="*/ 5334000 h 15773400"/>
              <a:gd name="connsiteX4" fmla="*/ 29337000 w 29337000"/>
              <a:gd name="connsiteY4" fmla="*/ 5334000 h 15773400"/>
              <a:gd name="connsiteX5" fmla="*/ 29337000 w 29337000"/>
              <a:gd name="connsiteY5" fmla="*/ 5334000 h 15773400"/>
              <a:gd name="connsiteX6" fmla="*/ 29108400 w 29337000"/>
              <a:gd name="connsiteY6" fmla="*/ 15544800 h 15773400"/>
              <a:gd name="connsiteX7" fmla="*/ 0 w 29337000"/>
              <a:gd name="connsiteY7" fmla="*/ 15773400 h 15773400"/>
              <a:gd name="connsiteX0" fmla="*/ 0 w 29337000"/>
              <a:gd name="connsiteY0" fmla="*/ 15773400 h 15773400"/>
              <a:gd name="connsiteX1" fmla="*/ 76200 w 29337000"/>
              <a:gd name="connsiteY1" fmla="*/ 152399 h 15773400"/>
              <a:gd name="connsiteX2" fmla="*/ 11811000 w 29337000"/>
              <a:gd name="connsiteY2" fmla="*/ 0 h 15773400"/>
              <a:gd name="connsiteX3" fmla="*/ 12192000 w 29337000"/>
              <a:gd name="connsiteY3" fmla="*/ 5334000 h 15773400"/>
              <a:gd name="connsiteX4" fmla="*/ 29337000 w 29337000"/>
              <a:gd name="connsiteY4" fmla="*/ 5334000 h 15773400"/>
              <a:gd name="connsiteX5" fmla="*/ 29337000 w 29337000"/>
              <a:gd name="connsiteY5" fmla="*/ 5181600 h 15773400"/>
              <a:gd name="connsiteX6" fmla="*/ 29108400 w 29337000"/>
              <a:gd name="connsiteY6" fmla="*/ 15544800 h 15773400"/>
              <a:gd name="connsiteX7" fmla="*/ 0 w 29337000"/>
              <a:gd name="connsiteY7" fmla="*/ 15773400 h 15773400"/>
              <a:gd name="connsiteX0" fmla="*/ 0 w 29413200"/>
              <a:gd name="connsiteY0" fmla="*/ 15773400 h 15773400"/>
              <a:gd name="connsiteX1" fmla="*/ 76200 w 29413200"/>
              <a:gd name="connsiteY1" fmla="*/ 152399 h 15773400"/>
              <a:gd name="connsiteX2" fmla="*/ 11811000 w 29413200"/>
              <a:gd name="connsiteY2" fmla="*/ 0 h 15773400"/>
              <a:gd name="connsiteX3" fmla="*/ 12192000 w 29413200"/>
              <a:gd name="connsiteY3" fmla="*/ 5334000 h 15773400"/>
              <a:gd name="connsiteX4" fmla="*/ 29413200 w 29413200"/>
              <a:gd name="connsiteY4" fmla="*/ 5181600 h 15773400"/>
              <a:gd name="connsiteX5" fmla="*/ 29337000 w 29413200"/>
              <a:gd name="connsiteY5" fmla="*/ 5181600 h 15773400"/>
              <a:gd name="connsiteX6" fmla="*/ 29108400 w 29413200"/>
              <a:gd name="connsiteY6" fmla="*/ 15544800 h 15773400"/>
              <a:gd name="connsiteX7" fmla="*/ 0 w 29413200"/>
              <a:gd name="connsiteY7" fmla="*/ 15773400 h 15773400"/>
              <a:gd name="connsiteX0" fmla="*/ 0 w 29413200"/>
              <a:gd name="connsiteY0" fmla="*/ 15773400 h 15773400"/>
              <a:gd name="connsiteX1" fmla="*/ 76200 w 29413200"/>
              <a:gd name="connsiteY1" fmla="*/ 152399 h 15773400"/>
              <a:gd name="connsiteX2" fmla="*/ 11811000 w 29413200"/>
              <a:gd name="connsiteY2" fmla="*/ 0 h 15773400"/>
              <a:gd name="connsiteX3" fmla="*/ 12192000 w 29413200"/>
              <a:gd name="connsiteY3" fmla="*/ 5334000 h 15773400"/>
              <a:gd name="connsiteX4" fmla="*/ 29413200 w 29413200"/>
              <a:gd name="connsiteY4" fmla="*/ 5181600 h 15773400"/>
              <a:gd name="connsiteX5" fmla="*/ 29260800 w 29413200"/>
              <a:gd name="connsiteY5" fmla="*/ 5257800 h 15773400"/>
              <a:gd name="connsiteX6" fmla="*/ 29108400 w 29413200"/>
              <a:gd name="connsiteY6" fmla="*/ 15544800 h 15773400"/>
              <a:gd name="connsiteX7" fmla="*/ 0 w 29413200"/>
              <a:gd name="connsiteY7" fmla="*/ 15773400 h 15773400"/>
              <a:gd name="connsiteX0" fmla="*/ 0 w 29260800"/>
              <a:gd name="connsiteY0" fmla="*/ 15773400 h 15773400"/>
              <a:gd name="connsiteX1" fmla="*/ 76200 w 29260800"/>
              <a:gd name="connsiteY1" fmla="*/ 152399 h 15773400"/>
              <a:gd name="connsiteX2" fmla="*/ 11811000 w 29260800"/>
              <a:gd name="connsiteY2" fmla="*/ 0 h 15773400"/>
              <a:gd name="connsiteX3" fmla="*/ 12192000 w 29260800"/>
              <a:gd name="connsiteY3" fmla="*/ 5334000 h 15773400"/>
              <a:gd name="connsiteX4" fmla="*/ 29260800 w 29260800"/>
              <a:gd name="connsiteY4" fmla="*/ 5181600 h 15773400"/>
              <a:gd name="connsiteX5" fmla="*/ 29260800 w 29260800"/>
              <a:gd name="connsiteY5" fmla="*/ 5257800 h 15773400"/>
              <a:gd name="connsiteX6" fmla="*/ 29108400 w 29260800"/>
              <a:gd name="connsiteY6" fmla="*/ 15544800 h 15773400"/>
              <a:gd name="connsiteX7" fmla="*/ 0 w 29260800"/>
              <a:gd name="connsiteY7" fmla="*/ 15773400 h 15773400"/>
              <a:gd name="connsiteX0" fmla="*/ 0 w 29260800"/>
              <a:gd name="connsiteY0" fmla="*/ 15773400 h 15773400"/>
              <a:gd name="connsiteX1" fmla="*/ 76200 w 29260800"/>
              <a:gd name="connsiteY1" fmla="*/ 152399 h 15773400"/>
              <a:gd name="connsiteX2" fmla="*/ 11811000 w 29260800"/>
              <a:gd name="connsiteY2" fmla="*/ 0 h 15773400"/>
              <a:gd name="connsiteX3" fmla="*/ 12192000 w 29260800"/>
              <a:gd name="connsiteY3" fmla="*/ 5334000 h 15773400"/>
              <a:gd name="connsiteX4" fmla="*/ 29260800 w 29260800"/>
              <a:gd name="connsiteY4" fmla="*/ 5181600 h 15773400"/>
              <a:gd name="connsiteX5" fmla="*/ 28041600 w 29260800"/>
              <a:gd name="connsiteY5" fmla="*/ 7543800 h 15773400"/>
              <a:gd name="connsiteX6" fmla="*/ 29108400 w 29260800"/>
              <a:gd name="connsiteY6" fmla="*/ 15544800 h 15773400"/>
              <a:gd name="connsiteX7" fmla="*/ 0 w 29260800"/>
              <a:gd name="connsiteY7" fmla="*/ 15773400 h 15773400"/>
              <a:gd name="connsiteX0" fmla="*/ 0 w 29260800"/>
              <a:gd name="connsiteY0" fmla="*/ 15773400 h 15773400"/>
              <a:gd name="connsiteX1" fmla="*/ 76200 w 29260800"/>
              <a:gd name="connsiteY1" fmla="*/ 152399 h 15773400"/>
              <a:gd name="connsiteX2" fmla="*/ 11811000 w 29260800"/>
              <a:gd name="connsiteY2" fmla="*/ 0 h 15773400"/>
              <a:gd name="connsiteX3" fmla="*/ 12192000 w 29260800"/>
              <a:gd name="connsiteY3" fmla="*/ 5334000 h 15773400"/>
              <a:gd name="connsiteX4" fmla="*/ 29260800 w 29260800"/>
              <a:gd name="connsiteY4" fmla="*/ 5181600 h 15773400"/>
              <a:gd name="connsiteX5" fmla="*/ 27813000 w 29260800"/>
              <a:gd name="connsiteY5" fmla="*/ 7696200 h 15773400"/>
              <a:gd name="connsiteX6" fmla="*/ 29108400 w 29260800"/>
              <a:gd name="connsiteY6" fmla="*/ 15544800 h 15773400"/>
              <a:gd name="connsiteX7" fmla="*/ 0 w 29260800"/>
              <a:gd name="connsiteY7" fmla="*/ 15773400 h 15773400"/>
              <a:gd name="connsiteX0" fmla="*/ 0 w 29260800"/>
              <a:gd name="connsiteY0" fmla="*/ 15773400 h 15773400"/>
              <a:gd name="connsiteX1" fmla="*/ 76200 w 29260800"/>
              <a:gd name="connsiteY1" fmla="*/ 152399 h 15773400"/>
              <a:gd name="connsiteX2" fmla="*/ 11811000 w 29260800"/>
              <a:gd name="connsiteY2" fmla="*/ 0 h 15773400"/>
              <a:gd name="connsiteX3" fmla="*/ 12192000 w 29260800"/>
              <a:gd name="connsiteY3" fmla="*/ 5334000 h 15773400"/>
              <a:gd name="connsiteX4" fmla="*/ 29260800 w 29260800"/>
              <a:gd name="connsiteY4" fmla="*/ 5181600 h 15773400"/>
              <a:gd name="connsiteX5" fmla="*/ 29108400 w 29260800"/>
              <a:gd name="connsiteY5" fmla="*/ 15544800 h 15773400"/>
              <a:gd name="connsiteX6" fmla="*/ 0 w 29260800"/>
              <a:gd name="connsiteY6" fmla="*/ 15773400 h 15773400"/>
              <a:gd name="connsiteX0" fmla="*/ 0 w 29260800"/>
              <a:gd name="connsiteY0" fmla="*/ 15773400 h 15773400"/>
              <a:gd name="connsiteX1" fmla="*/ 0 w 29260800"/>
              <a:gd name="connsiteY1" fmla="*/ 76200 h 15773400"/>
              <a:gd name="connsiteX2" fmla="*/ 11811000 w 29260800"/>
              <a:gd name="connsiteY2" fmla="*/ 0 h 15773400"/>
              <a:gd name="connsiteX3" fmla="*/ 12192000 w 29260800"/>
              <a:gd name="connsiteY3" fmla="*/ 5334000 h 15773400"/>
              <a:gd name="connsiteX4" fmla="*/ 29260800 w 29260800"/>
              <a:gd name="connsiteY4" fmla="*/ 5181600 h 15773400"/>
              <a:gd name="connsiteX5" fmla="*/ 29108400 w 29260800"/>
              <a:gd name="connsiteY5" fmla="*/ 15544800 h 15773400"/>
              <a:gd name="connsiteX6" fmla="*/ 0 w 29260800"/>
              <a:gd name="connsiteY6" fmla="*/ 15773400 h 15773400"/>
              <a:gd name="connsiteX0" fmla="*/ 0 w 29260800"/>
              <a:gd name="connsiteY0" fmla="*/ 15697200 h 15697200"/>
              <a:gd name="connsiteX1" fmla="*/ 0 w 29260800"/>
              <a:gd name="connsiteY1" fmla="*/ 0 h 15697200"/>
              <a:gd name="connsiteX2" fmla="*/ 11887200 w 29260800"/>
              <a:gd name="connsiteY2" fmla="*/ 0 h 15697200"/>
              <a:gd name="connsiteX3" fmla="*/ 12192000 w 29260800"/>
              <a:gd name="connsiteY3" fmla="*/ 5257800 h 15697200"/>
              <a:gd name="connsiteX4" fmla="*/ 29260800 w 29260800"/>
              <a:gd name="connsiteY4" fmla="*/ 5105400 h 15697200"/>
              <a:gd name="connsiteX5" fmla="*/ 29108400 w 29260800"/>
              <a:gd name="connsiteY5" fmla="*/ 15468600 h 15697200"/>
              <a:gd name="connsiteX6" fmla="*/ 0 w 29260800"/>
              <a:gd name="connsiteY6" fmla="*/ 15697200 h 15697200"/>
              <a:gd name="connsiteX0" fmla="*/ 0 w 29260800"/>
              <a:gd name="connsiteY0" fmla="*/ 15697200 h 15697200"/>
              <a:gd name="connsiteX1" fmla="*/ 0 w 29260800"/>
              <a:gd name="connsiteY1" fmla="*/ 0 h 15697200"/>
              <a:gd name="connsiteX2" fmla="*/ 11887200 w 29260800"/>
              <a:gd name="connsiteY2" fmla="*/ 0 h 15697200"/>
              <a:gd name="connsiteX3" fmla="*/ 11582400 w 29260800"/>
              <a:gd name="connsiteY3" fmla="*/ 5715000 h 15697200"/>
              <a:gd name="connsiteX4" fmla="*/ 29260800 w 29260800"/>
              <a:gd name="connsiteY4" fmla="*/ 5105400 h 15697200"/>
              <a:gd name="connsiteX5" fmla="*/ 29108400 w 29260800"/>
              <a:gd name="connsiteY5" fmla="*/ 15468600 h 15697200"/>
              <a:gd name="connsiteX6" fmla="*/ 0 w 29260800"/>
              <a:gd name="connsiteY6" fmla="*/ 15697200 h 15697200"/>
              <a:gd name="connsiteX0" fmla="*/ 0 w 29260800"/>
              <a:gd name="connsiteY0" fmla="*/ 15697200 h 15697200"/>
              <a:gd name="connsiteX1" fmla="*/ 0 w 29260800"/>
              <a:gd name="connsiteY1" fmla="*/ 0 h 15697200"/>
              <a:gd name="connsiteX2" fmla="*/ 11887200 w 29260800"/>
              <a:gd name="connsiteY2" fmla="*/ 0 h 15697200"/>
              <a:gd name="connsiteX3" fmla="*/ 11887200 w 29260800"/>
              <a:gd name="connsiteY3" fmla="*/ 5181600 h 15697200"/>
              <a:gd name="connsiteX4" fmla="*/ 29260800 w 29260800"/>
              <a:gd name="connsiteY4" fmla="*/ 5105400 h 15697200"/>
              <a:gd name="connsiteX5" fmla="*/ 29108400 w 29260800"/>
              <a:gd name="connsiteY5" fmla="*/ 15468600 h 15697200"/>
              <a:gd name="connsiteX6" fmla="*/ 0 w 29260800"/>
              <a:gd name="connsiteY6" fmla="*/ 15697200 h 15697200"/>
              <a:gd name="connsiteX0" fmla="*/ 0 w 29260800"/>
              <a:gd name="connsiteY0" fmla="*/ 15697200 h 15697200"/>
              <a:gd name="connsiteX1" fmla="*/ 0 w 29260800"/>
              <a:gd name="connsiteY1" fmla="*/ 0 h 15697200"/>
              <a:gd name="connsiteX2" fmla="*/ 11887200 w 29260800"/>
              <a:gd name="connsiteY2" fmla="*/ 0 h 15697200"/>
              <a:gd name="connsiteX3" fmla="*/ 11887200 w 29260800"/>
              <a:gd name="connsiteY3" fmla="*/ 5181600 h 15697200"/>
              <a:gd name="connsiteX4" fmla="*/ 29260800 w 29260800"/>
              <a:gd name="connsiteY4" fmla="*/ 5181600 h 15697200"/>
              <a:gd name="connsiteX5" fmla="*/ 29108400 w 29260800"/>
              <a:gd name="connsiteY5" fmla="*/ 15468600 h 15697200"/>
              <a:gd name="connsiteX6" fmla="*/ 0 w 29260800"/>
              <a:gd name="connsiteY6" fmla="*/ 15697200 h 15697200"/>
              <a:gd name="connsiteX0" fmla="*/ 0 w 29337000"/>
              <a:gd name="connsiteY0" fmla="*/ 15697200 h 15697200"/>
              <a:gd name="connsiteX1" fmla="*/ 0 w 29337000"/>
              <a:gd name="connsiteY1" fmla="*/ 0 h 15697200"/>
              <a:gd name="connsiteX2" fmla="*/ 11887200 w 29337000"/>
              <a:gd name="connsiteY2" fmla="*/ 0 h 15697200"/>
              <a:gd name="connsiteX3" fmla="*/ 11887200 w 29337000"/>
              <a:gd name="connsiteY3" fmla="*/ 5181600 h 15697200"/>
              <a:gd name="connsiteX4" fmla="*/ 29337000 w 29337000"/>
              <a:gd name="connsiteY4" fmla="*/ 5181600 h 15697200"/>
              <a:gd name="connsiteX5" fmla="*/ 29108400 w 29337000"/>
              <a:gd name="connsiteY5" fmla="*/ 15468600 h 15697200"/>
              <a:gd name="connsiteX6" fmla="*/ 0 w 29337000"/>
              <a:gd name="connsiteY6" fmla="*/ 15697200 h 15697200"/>
              <a:gd name="connsiteX0" fmla="*/ 0 w 29337000"/>
              <a:gd name="connsiteY0" fmla="*/ 15697200 h 15697200"/>
              <a:gd name="connsiteX1" fmla="*/ 0 w 29337000"/>
              <a:gd name="connsiteY1" fmla="*/ 0 h 15697200"/>
              <a:gd name="connsiteX2" fmla="*/ 11887200 w 29337000"/>
              <a:gd name="connsiteY2" fmla="*/ 0 h 15697200"/>
              <a:gd name="connsiteX3" fmla="*/ 11887200 w 29337000"/>
              <a:gd name="connsiteY3" fmla="*/ 5181600 h 15697200"/>
              <a:gd name="connsiteX4" fmla="*/ 29337000 w 29337000"/>
              <a:gd name="connsiteY4" fmla="*/ 5181600 h 15697200"/>
              <a:gd name="connsiteX5" fmla="*/ 29337000 w 29337000"/>
              <a:gd name="connsiteY5" fmla="*/ 15621000 h 15697200"/>
              <a:gd name="connsiteX6" fmla="*/ 0 w 29337000"/>
              <a:gd name="connsiteY6" fmla="*/ 15697200 h 15697200"/>
              <a:gd name="connsiteX0" fmla="*/ 304800 w 29337000"/>
              <a:gd name="connsiteY0" fmla="*/ 15316200 h 15621000"/>
              <a:gd name="connsiteX1" fmla="*/ 0 w 29337000"/>
              <a:gd name="connsiteY1" fmla="*/ 0 h 15621000"/>
              <a:gd name="connsiteX2" fmla="*/ 11887200 w 29337000"/>
              <a:gd name="connsiteY2" fmla="*/ 0 h 15621000"/>
              <a:gd name="connsiteX3" fmla="*/ 11887200 w 29337000"/>
              <a:gd name="connsiteY3" fmla="*/ 5181600 h 15621000"/>
              <a:gd name="connsiteX4" fmla="*/ 29337000 w 29337000"/>
              <a:gd name="connsiteY4" fmla="*/ 5181600 h 15621000"/>
              <a:gd name="connsiteX5" fmla="*/ 29337000 w 29337000"/>
              <a:gd name="connsiteY5" fmla="*/ 15621000 h 15621000"/>
              <a:gd name="connsiteX6" fmla="*/ 304800 w 29337000"/>
              <a:gd name="connsiteY6" fmla="*/ 15316200 h 15621000"/>
              <a:gd name="connsiteX0" fmla="*/ 0 w 29337000"/>
              <a:gd name="connsiteY0" fmla="*/ 15621000 h 15621000"/>
              <a:gd name="connsiteX1" fmla="*/ 0 w 29337000"/>
              <a:gd name="connsiteY1" fmla="*/ 0 h 15621000"/>
              <a:gd name="connsiteX2" fmla="*/ 11887200 w 29337000"/>
              <a:gd name="connsiteY2" fmla="*/ 0 h 15621000"/>
              <a:gd name="connsiteX3" fmla="*/ 11887200 w 29337000"/>
              <a:gd name="connsiteY3" fmla="*/ 5181600 h 15621000"/>
              <a:gd name="connsiteX4" fmla="*/ 29337000 w 29337000"/>
              <a:gd name="connsiteY4" fmla="*/ 5181600 h 15621000"/>
              <a:gd name="connsiteX5" fmla="*/ 29337000 w 29337000"/>
              <a:gd name="connsiteY5" fmla="*/ 15621000 h 15621000"/>
              <a:gd name="connsiteX6" fmla="*/ 0 w 29337000"/>
              <a:gd name="connsiteY6" fmla="*/ 15621000 h 15621000"/>
              <a:gd name="connsiteX0" fmla="*/ 0 w 29337000"/>
              <a:gd name="connsiteY0" fmla="*/ 15621000 h 15621000"/>
              <a:gd name="connsiteX1" fmla="*/ 0 w 29337000"/>
              <a:gd name="connsiteY1" fmla="*/ 0 h 15621000"/>
              <a:gd name="connsiteX2" fmla="*/ 11887200 w 29337000"/>
              <a:gd name="connsiteY2" fmla="*/ 0 h 15621000"/>
              <a:gd name="connsiteX3" fmla="*/ 11887200 w 29337000"/>
              <a:gd name="connsiteY3" fmla="*/ 6477000 h 15621000"/>
              <a:gd name="connsiteX4" fmla="*/ 29337000 w 29337000"/>
              <a:gd name="connsiteY4" fmla="*/ 5181600 h 15621000"/>
              <a:gd name="connsiteX5" fmla="*/ 29337000 w 29337000"/>
              <a:gd name="connsiteY5" fmla="*/ 15621000 h 15621000"/>
              <a:gd name="connsiteX6" fmla="*/ 0 w 29337000"/>
              <a:gd name="connsiteY6" fmla="*/ 15621000 h 15621000"/>
              <a:gd name="connsiteX0" fmla="*/ 0 w 29337000"/>
              <a:gd name="connsiteY0" fmla="*/ 15621000 h 15621000"/>
              <a:gd name="connsiteX1" fmla="*/ 0 w 29337000"/>
              <a:gd name="connsiteY1" fmla="*/ 0 h 15621000"/>
              <a:gd name="connsiteX2" fmla="*/ 11887200 w 29337000"/>
              <a:gd name="connsiteY2" fmla="*/ 0 h 15621000"/>
              <a:gd name="connsiteX3" fmla="*/ 11887200 w 29337000"/>
              <a:gd name="connsiteY3" fmla="*/ 6934200 h 15621000"/>
              <a:gd name="connsiteX4" fmla="*/ 29337000 w 29337000"/>
              <a:gd name="connsiteY4" fmla="*/ 5181600 h 15621000"/>
              <a:gd name="connsiteX5" fmla="*/ 29337000 w 29337000"/>
              <a:gd name="connsiteY5" fmla="*/ 15621000 h 15621000"/>
              <a:gd name="connsiteX6" fmla="*/ 0 w 29337000"/>
              <a:gd name="connsiteY6" fmla="*/ 15621000 h 15621000"/>
              <a:gd name="connsiteX0" fmla="*/ 0 w 29337000"/>
              <a:gd name="connsiteY0" fmla="*/ 15621000 h 15621000"/>
              <a:gd name="connsiteX1" fmla="*/ 0 w 29337000"/>
              <a:gd name="connsiteY1" fmla="*/ 0 h 15621000"/>
              <a:gd name="connsiteX2" fmla="*/ 11887200 w 29337000"/>
              <a:gd name="connsiteY2" fmla="*/ 0 h 15621000"/>
              <a:gd name="connsiteX3" fmla="*/ 11887200 w 29337000"/>
              <a:gd name="connsiteY3" fmla="*/ 6934200 h 15621000"/>
              <a:gd name="connsiteX4" fmla="*/ 29337000 w 29337000"/>
              <a:gd name="connsiteY4" fmla="*/ 6934200 h 15621000"/>
              <a:gd name="connsiteX5" fmla="*/ 29337000 w 29337000"/>
              <a:gd name="connsiteY5" fmla="*/ 15621000 h 15621000"/>
              <a:gd name="connsiteX6" fmla="*/ 0 w 29337000"/>
              <a:gd name="connsiteY6" fmla="*/ 15621000 h 15621000"/>
              <a:gd name="connsiteX0" fmla="*/ 0 w 29337000"/>
              <a:gd name="connsiteY0" fmla="*/ 15621000 h 15621000"/>
              <a:gd name="connsiteX1" fmla="*/ 76200 w 29337000"/>
              <a:gd name="connsiteY1" fmla="*/ 76200 h 15621000"/>
              <a:gd name="connsiteX2" fmla="*/ 11887200 w 29337000"/>
              <a:gd name="connsiteY2" fmla="*/ 0 h 15621000"/>
              <a:gd name="connsiteX3" fmla="*/ 11887200 w 29337000"/>
              <a:gd name="connsiteY3" fmla="*/ 6934200 h 15621000"/>
              <a:gd name="connsiteX4" fmla="*/ 29337000 w 29337000"/>
              <a:gd name="connsiteY4" fmla="*/ 6934200 h 15621000"/>
              <a:gd name="connsiteX5" fmla="*/ 29337000 w 29337000"/>
              <a:gd name="connsiteY5" fmla="*/ 15621000 h 15621000"/>
              <a:gd name="connsiteX6" fmla="*/ 0 w 29337000"/>
              <a:gd name="connsiteY6" fmla="*/ 15621000 h 15621000"/>
              <a:gd name="connsiteX0" fmla="*/ 0 w 29337000"/>
              <a:gd name="connsiteY0" fmla="*/ 15544800 h 15544800"/>
              <a:gd name="connsiteX1" fmla="*/ 76200 w 29337000"/>
              <a:gd name="connsiteY1" fmla="*/ 0 h 15544800"/>
              <a:gd name="connsiteX2" fmla="*/ 11887200 w 29337000"/>
              <a:gd name="connsiteY2" fmla="*/ 0 h 15544800"/>
              <a:gd name="connsiteX3" fmla="*/ 11887200 w 29337000"/>
              <a:gd name="connsiteY3" fmla="*/ 6858000 h 15544800"/>
              <a:gd name="connsiteX4" fmla="*/ 29337000 w 29337000"/>
              <a:gd name="connsiteY4" fmla="*/ 6858000 h 15544800"/>
              <a:gd name="connsiteX5" fmla="*/ 29337000 w 29337000"/>
              <a:gd name="connsiteY5" fmla="*/ 15544800 h 15544800"/>
              <a:gd name="connsiteX6" fmla="*/ 0 w 29337000"/>
              <a:gd name="connsiteY6" fmla="*/ 15544800 h 15544800"/>
              <a:gd name="connsiteX0" fmla="*/ 0 w 29337000"/>
              <a:gd name="connsiteY0" fmla="*/ 15544800 h 15544800"/>
              <a:gd name="connsiteX1" fmla="*/ 76200 w 29337000"/>
              <a:gd name="connsiteY1" fmla="*/ 0 h 15544800"/>
              <a:gd name="connsiteX2" fmla="*/ 11963400 w 29337000"/>
              <a:gd name="connsiteY2" fmla="*/ 0 h 15544800"/>
              <a:gd name="connsiteX3" fmla="*/ 11887200 w 29337000"/>
              <a:gd name="connsiteY3" fmla="*/ 6858000 h 15544800"/>
              <a:gd name="connsiteX4" fmla="*/ 29337000 w 29337000"/>
              <a:gd name="connsiteY4" fmla="*/ 6858000 h 15544800"/>
              <a:gd name="connsiteX5" fmla="*/ 29337000 w 29337000"/>
              <a:gd name="connsiteY5" fmla="*/ 15544800 h 15544800"/>
              <a:gd name="connsiteX6" fmla="*/ 0 w 29337000"/>
              <a:gd name="connsiteY6" fmla="*/ 15544800 h 15544800"/>
              <a:gd name="connsiteX0" fmla="*/ 0 w 29337000"/>
              <a:gd name="connsiteY0" fmla="*/ 15544800 h 15544800"/>
              <a:gd name="connsiteX1" fmla="*/ 76200 w 29337000"/>
              <a:gd name="connsiteY1" fmla="*/ 0 h 15544800"/>
              <a:gd name="connsiteX2" fmla="*/ 11963400 w 29337000"/>
              <a:gd name="connsiteY2" fmla="*/ 0 h 15544800"/>
              <a:gd name="connsiteX3" fmla="*/ 11963400 w 29337000"/>
              <a:gd name="connsiteY3" fmla="*/ 6858000 h 15544800"/>
              <a:gd name="connsiteX4" fmla="*/ 29337000 w 29337000"/>
              <a:gd name="connsiteY4" fmla="*/ 6858000 h 15544800"/>
              <a:gd name="connsiteX5" fmla="*/ 29337000 w 29337000"/>
              <a:gd name="connsiteY5" fmla="*/ 15544800 h 15544800"/>
              <a:gd name="connsiteX6" fmla="*/ 0 w 29337000"/>
              <a:gd name="connsiteY6" fmla="*/ 15544800 h 15544800"/>
              <a:gd name="connsiteX0" fmla="*/ 0 w 29260800"/>
              <a:gd name="connsiteY0" fmla="*/ 15544800 h 15544800"/>
              <a:gd name="connsiteX1" fmla="*/ 0 w 29260800"/>
              <a:gd name="connsiteY1" fmla="*/ 0 h 15544800"/>
              <a:gd name="connsiteX2" fmla="*/ 11887200 w 29260800"/>
              <a:gd name="connsiteY2" fmla="*/ 0 h 15544800"/>
              <a:gd name="connsiteX3" fmla="*/ 11887200 w 29260800"/>
              <a:gd name="connsiteY3" fmla="*/ 6858000 h 15544800"/>
              <a:gd name="connsiteX4" fmla="*/ 29260800 w 29260800"/>
              <a:gd name="connsiteY4" fmla="*/ 6858000 h 15544800"/>
              <a:gd name="connsiteX5" fmla="*/ 29260800 w 29260800"/>
              <a:gd name="connsiteY5" fmla="*/ 15544800 h 15544800"/>
              <a:gd name="connsiteX6" fmla="*/ 0 w 29260800"/>
              <a:gd name="connsiteY6" fmla="*/ 15544800 h 15544800"/>
              <a:gd name="connsiteX0" fmla="*/ 0 w 29260800"/>
              <a:gd name="connsiteY0" fmla="*/ 16459200 h 16459200"/>
              <a:gd name="connsiteX1" fmla="*/ 0 w 29260800"/>
              <a:gd name="connsiteY1" fmla="*/ 0 h 16459200"/>
              <a:gd name="connsiteX2" fmla="*/ 11887200 w 29260800"/>
              <a:gd name="connsiteY2" fmla="*/ 914400 h 16459200"/>
              <a:gd name="connsiteX3" fmla="*/ 11887200 w 29260800"/>
              <a:gd name="connsiteY3" fmla="*/ 7772400 h 16459200"/>
              <a:gd name="connsiteX4" fmla="*/ 29260800 w 29260800"/>
              <a:gd name="connsiteY4" fmla="*/ 7772400 h 16459200"/>
              <a:gd name="connsiteX5" fmla="*/ 29260800 w 29260800"/>
              <a:gd name="connsiteY5" fmla="*/ 16459200 h 16459200"/>
              <a:gd name="connsiteX6" fmla="*/ 0 w 29260800"/>
              <a:gd name="connsiteY6" fmla="*/ 16459200 h 16459200"/>
              <a:gd name="connsiteX0" fmla="*/ 0 w 29260800"/>
              <a:gd name="connsiteY0" fmla="*/ 16459200 h 16459200"/>
              <a:gd name="connsiteX1" fmla="*/ 0 w 29260800"/>
              <a:gd name="connsiteY1" fmla="*/ 0 h 16459200"/>
              <a:gd name="connsiteX2" fmla="*/ 11887200 w 29260800"/>
              <a:gd name="connsiteY2" fmla="*/ 0 h 16459200"/>
              <a:gd name="connsiteX3" fmla="*/ 11887200 w 29260800"/>
              <a:gd name="connsiteY3" fmla="*/ 7772400 h 16459200"/>
              <a:gd name="connsiteX4" fmla="*/ 29260800 w 29260800"/>
              <a:gd name="connsiteY4" fmla="*/ 7772400 h 16459200"/>
              <a:gd name="connsiteX5" fmla="*/ 29260800 w 29260800"/>
              <a:gd name="connsiteY5" fmla="*/ 16459200 h 16459200"/>
              <a:gd name="connsiteX6" fmla="*/ 0 w 29260800"/>
              <a:gd name="connsiteY6" fmla="*/ 16459200 h 16459200"/>
              <a:gd name="connsiteX0" fmla="*/ 0 w 29260800"/>
              <a:gd name="connsiteY0" fmla="*/ 16459200 h 16459200"/>
              <a:gd name="connsiteX1" fmla="*/ 0 w 29260800"/>
              <a:gd name="connsiteY1" fmla="*/ 228600 h 16459200"/>
              <a:gd name="connsiteX2" fmla="*/ 11887200 w 29260800"/>
              <a:gd name="connsiteY2" fmla="*/ 0 h 16459200"/>
              <a:gd name="connsiteX3" fmla="*/ 11887200 w 29260800"/>
              <a:gd name="connsiteY3" fmla="*/ 7772400 h 16459200"/>
              <a:gd name="connsiteX4" fmla="*/ 29260800 w 29260800"/>
              <a:gd name="connsiteY4" fmla="*/ 7772400 h 16459200"/>
              <a:gd name="connsiteX5" fmla="*/ 29260800 w 29260800"/>
              <a:gd name="connsiteY5" fmla="*/ 16459200 h 16459200"/>
              <a:gd name="connsiteX6" fmla="*/ 0 w 29260800"/>
              <a:gd name="connsiteY6" fmla="*/ 16459200 h 16459200"/>
              <a:gd name="connsiteX0" fmla="*/ 0 w 29260800"/>
              <a:gd name="connsiteY0" fmla="*/ 16230600 h 16230600"/>
              <a:gd name="connsiteX1" fmla="*/ 0 w 29260800"/>
              <a:gd name="connsiteY1" fmla="*/ 0 h 16230600"/>
              <a:gd name="connsiteX2" fmla="*/ 11887200 w 29260800"/>
              <a:gd name="connsiteY2" fmla="*/ 76200 h 16230600"/>
              <a:gd name="connsiteX3" fmla="*/ 11887200 w 29260800"/>
              <a:gd name="connsiteY3" fmla="*/ 7543800 h 16230600"/>
              <a:gd name="connsiteX4" fmla="*/ 29260800 w 29260800"/>
              <a:gd name="connsiteY4" fmla="*/ 7543800 h 16230600"/>
              <a:gd name="connsiteX5" fmla="*/ 29260800 w 29260800"/>
              <a:gd name="connsiteY5" fmla="*/ 16230600 h 16230600"/>
              <a:gd name="connsiteX6" fmla="*/ 0 w 29260800"/>
              <a:gd name="connsiteY6" fmla="*/ 16230600 h 16230600"/>
              <a:gd name="connsiteX0" fmla="*/ 0 w 29260800"/>
              <a:gd name="connsiteY0" fmla="*/ 16306800 h 16306800"/>
              <a:gd name="connsiteX1" fmla="*/ 0 w 29260800"/>
              <a:gd name="connsiteY1" fmla="*/ 76200 h 16306800"/>
              <a:gd name="connsiteX2" fmla="*/ 11887200 w 29260800"/>
              <a:gd name="connsiteY2" fmla="*/ 0 h 16306800"/>
              <a:gd name="connsiteX3" fmla="*/ 11887200 w 29260800"/>
              <a:gd name="connsiteY3" fmla="*/ 7620000 h 16306800"/>
              <a:gd name="connsiteX4" fmla="*/ 29260800 w 29260800"/>
              <a:gd name="connsiteY4" fmla="*/ 7620000 h 16306800"/>
              <a:gd name="connsiteX5" fmla="*/ 29260800 w 29260800"/>
              <a:gd name="connsiteY5" fmla="*/ 16306800 h 16306800"/>
              <a:gd name="connsiteX6" fmla="*/ 0 w 29260800"/>
              <a:gd name="connsiteY6" fmla="*/ 16306800 h 16306800"/>
              <a:gd name="connsiteX0" fmla="*/ 0 w 29260800"/>
              <a:gd name="connsiteY0" fmla="*/ 16230600 h 16230600"/>
              <a:gd name="connsiteX1" fmla="*/ 0 w 29260800"/>
              <a:gd name="connsiteY1" fmla="*/ 0 h 16230600"/>
              <a:gd name="connsiteX2" fmla="*/ 11811000 w 29260800"/>
              <a:gd name="connsiteY2" fmla="*/ 0 h 16230600"/>
              <a:gd name="connsiteX3" fmla="*/ 11887200 w 29260800"/>
              <a:gd name="connsiteY3" fmla="*/ 7543800 h 16230600"/>
              <a:gd name="connsiteX4" fmla="*/ 29260800 w 29260800"/>
              <a:gd name="connsiteY4" fmla="*/ 7543800 h 16230600"/>
              <a:gd name="connsiteX5" fmla="*/ 29260800 w 29260800"/>
              <a:gd name="connsiteY5" fmla="*/ 16230600 h 16230600"/>
              <a:gd name="connsiteX6" fmla="*/ 0 w 29260800"/>
              <a:gd name="connsiteY6" fmla="*/ 16230600 h 16230600"/>
              <a:gd name="connsiteX0" fmla="*/ 0 w 29260800"/>
              <a:gd name="connsiteY0" fmla="*/ 16230600 h 16230600"/>
              <a:gd name="connsiteX1" fmla="*/ 0 w 29260800"/>
              <a:gd name="connsiteY1" fmla="*/ 0 h 16230600"/>
              <a:gd name="connsiteX2" fmla="*/ 11887200 w 29260800"/>
              <a:gd name="connsiteY2" fmla="*/ 0 h 16230600"/>
              <a:gd name="connsiteX3" fmla="*/ 11887200 w 29260800"/>
              <a:gd name="connsiteY3" fmla="*/ 7543800 h 16230600"/>
              <a:gd name="connsiteX4" fmla="*/ 29260800 w 29260800"/>
              <a:gd name="connsiteY4" fmla="*/ 7543800 h 16230600"/>
              <a:gd name="connsiteX5" fmla="*/ 29260800 w 29260800"/>
              <a:gd name="connsiteY5" fmla="*/ 16230600 h 16230600"/>
              <a:gd name="connsiteX6" fmla="*/ 0 w 29260800"/>
              <a:gd name="connsiteY6" fmla="*/ 16230600 h 1623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260800" h="16230600">
                <a:moveTo>
                  <a:pt x="0" y="16230600"/>
                </a:moveTo>
                <a:lnTo>
                  <a:pt x="0" y="0"/>
                </a:lnTo>
                <a:lnTo>
                  <a:pt x="11887200" y="0"/>
                </a:lnTo>
                <a:lnTo>
                  <a:pt x="11887200" y="7543800"/>
                </a:lnTo>
                <a:lnTo>
                  <a:pt x="29260800" y="7543800"/>
                </a:lnTo>
                <a:lnTo>
                  <a:pt x="29260800" y="16230600"/>
                </a:lnTo>
                <a:lnTo>
                  <a:pt x="0" y="1623060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4572000"/>
            <a:ext cx="11887200" cy="10287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838200"/>
            <a:ext cx="42062400" cy="2819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chemeClr val="tx1"/>
                </a:solidFill>
                <a:latin typeface="Eras Bold ITC" pitchFamily="34" charset="0"/>
              </a:rPr>
              <a:t>Design of a More Powerful Wind Turbine Blade</a:t>
            </a:r>
          </a:p>
          <a:p>
            <a:pPr algn="ctr"/>
            <a:r>
              <a:rPr lang="en-US" sz="4800" dirty="0" smtClean="0">
                <a:solidFill>
                  <a:schemeClr val="tx1"/>
                </a:solidFill>
                <a:latin typeface="Eras Bold ITC" pitchFamily="34" charset="0"/>
              </a:rPr>
              <a:t>Edward Biegert, Andres Goza, Miguel Ibarra, Ara Parsekian</a:t>
            </a:r>
          </a:p>
          <a:p>
            <a:pPr algn="ctr"/>
            <a:r>
              <a:rPr lang="en-US" sz="4800" dirty="0" smtClean="0">
                <a:solidFill>
                  <a:schemeClr val="tx1"/>
                </a:solidFill>
                <a:latin typeface="Eras Bold ITC" pitchFamily="34" charset="0"/>
              </a:rPr>
              <a:t>Advisors: Dr. David McStravick, Dr. Brent Houchens</a:t>
            </a:r>
            <a:endParaRPr lang="en-US" sz="4800" dirty="0">
              <a:solidFill>
                <a:schemeClr val="tx1"/>
              </a:solidFill>
              <a:latin typeface="Eras Bold ITC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0" y="4572000"/>
            <a:ext cx="16459200" cy="17830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1089600" y="4572000"/>
            <a:ext cx="11887200" cy="17830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1089600" y="23317200"/>
            <a:ext cx="11887200" cy="8686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057630" y="4800600"/>
            <a:ext cx="57759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Franklin Gothic Demi" pitchFamily="34" charset="0"/>
              </a:rPr>
              <a:t>Final Design</a:t>
            </a:r>
            <a:endParaRPr lang="en-US" sz="8000" dirty="0">
              <a:latin typeface="Franklin Gothic Dem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16002000"/>
            <a:ext cx="11430000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Franklin Gothic Demi" pitchFamily="34" charset="0"/>
              </a:rPr>
              <a:t>Iterative Solver:</a:t>
            </a:r>
            <a:endParaRPr lang="en-US" sz="8000" dirty="0">
              <a:latin typeface="Franklin Gothic Demi" pitchFamily="34" charset="0"/>
            </a:endParaRPr>
          </a:p>
          <a:p>
            <a:endParaRPr lang="en-US" sz="4400" dirty="0" smtClean="0">
              <a:latin typeface="Franklin Gothic Demi" pitchFamily="34" charset="0"/>
            </a:endParaRPr>
          </a:p>
          <a:p>
            <a:r>
              <a:rPr lang="en-US" sz="4400" dirty="0" smtClean="0">
                <a:latin typeface="Franklin Gothic Demi" pitchFamily="34" charset="0"/>
              </a:rPr>
              <a:t>We have built an iterative solver in Visual Basic and MATLAB which uses a Blade Element Momentum (BEM) program, </a:t>
            </a:r>
            <a:r>
              <a:rPr lang="en-US" sz="4400" dirty="0" err="1" smtClean="0">
                <a:latin typeface="Franklin Gothic Demi" pitchFamily="34" charset="0"/>
              </a:rPr>
              <a:t>WT_Perf</a:t>
            </a:r>
            <a:r>
              <a:rPr lang="en-US" sz="4400" dirty="0" smtClean="0">
                <a:latin typeface="Franklin Gothic Demi" pitchFamily="34" charset="0"/>
              </a:rPr>
              <a:t>, to  optimize parameters:</a:t>
            </a:r>
          </a:p>
          <a:p>
            <a:pPr marL="914400" indent="-433388">
              <a:buFont typeface="Arial" pitchFamily="34" charset="0"/>
              <a:buChar char="•"/>
            </a:pPr>
            <a:r>
              <a:rPr lang="en-US" sz="4400" dirty="0" smtClean="0">
                <a:latin typeface="Franklin Gothic Demi" pitchFamily="34" charset="0"/>
              </a:rPr>
              <a:t>Blend – how the airfoil (cross-sectional shape) varies along the blade length</a:t>
            </a:r>
          </a:p>
          <a:p>
            <a:pPr marL="914400" indent="-433388">
              <a:buFont typeface="Arial" pitchFamily="34" charset="0"/>
              <a:buChar char="•"/>
            </a:pPr>
            <a:r>
              <a:rPr lang="en-US" sz="4400" dirty="0" smtClean="0">
                <a:latin typeface="Franklin Gothic Demi" pitchFamily="34" charset="0"/>
              </a:rPr>
              <a:t>Taper – how the chord length (width) of the blade varies along the length</a:t>
            </a:r>
          </a:p>
          <a:p>
            <a:pPr marL="914400" indent="-433388">
              <a:buFont typeface="Arial" pitchFamily="34" charset="0"/>
              <a:buChar char="•"/>
            </a:pPr>
            <a:r>
              <a:rPr lang="en-US" sz="4400" dirty="0" smtClean="0">
                <a:latin typeface="Franklin Gothic Demi" pitchFamily="34" charset="0"/>
              </a:rPr>
              <a:t>Twist – how the airfoils rotate along the blade length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57650" y="4800600"/>
            <a:ext cx="35511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Franklin Gothic Demi" pitchFamily="34" charset="0"/>
              </a:rPr>
              <a:t>Results</a:t>
            </a:r>
            <a:endParaRPr lang="en-US" sz="8000" dirty="0">
              <a:latin typeface="Franklin Gothic Dem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546800" y="13528893"/>
            <a:ext cx="1104900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 smtClean="0">
              <a:latin typeface="Franklin Gothic Demi" pitchFamily="34" charset="0"/>
            </a:endParaRPr>
          </a:p>
          <a:p>
            <a:endParaRPr lang="en-US" sz="4800" dirty="0" smtClean="0">
              <a:latin typeface="Franklin Gothic Demi" pitchFamily="34" charset="0"/>
            </a:endParaRPr>
          </a:p>
          <a:p>
            <a:endParaRPr lang="en-US" sz="4800" dirty="0" smtClean="0">
              <a:latin typeface="Franklin Gothic Demi" pitchFamily="34" charset="0"/>
            </a:endParaRPr>
          </a:p>
          <a:p>
            <a:r>
              <a:rPr lang="en-US" sz="4800" dirty="0" smtClean="0">
                <a:latin typeface="Franklin Gothic Demi" pitchFamily="34" charset="0"/>
              </a:rPr>
              <a:t>Power </a:t>
            </a:r>
            <a:r>
              <a:rPr lang="en-US" sz="4800" dirty="0" smtClean="0">
                <a:latin typeface="Franklin Gothic Demi" pitchFamily="34" charset="0"/>
              </a:rPr>
              <a:t>Considerations</a:t>
            </a:r>
          </a:p>
          <a:p>
            <a:pPr marL="914400" lvl="1" indent="-433388">
              <a:buFont typeface="Arial" pitchFamily="34" charset="0"/>
              <a:buChar char="•"/>
            </a:pPr>
            <a:r>
              <a:rPr lang="en-US" sz="4800" dirty="0" smtClean="0">
                <a:latin typeface="Franklin Gothic Demi" pitchFamily="34" charset="0"/>
              </a:rPr>
              <a:t>Optimized twist, taper, and blend</a:t>
            </a:r>
          </a:p>
          <a:p>
            <a:pPr marL="914400" lvl="1" indent="-433388">
              <a:buFont typeface="Arial" pitchFamily="34" charset="0"/>
              <a:buChar char="•"/>
            </a:pPr>
            <a:r>
              <a:rPr lang="en-US" sz="4800" dirty="0" smtClean="0">
                <a:latin typeface="Franklin Gothic Demi" pitchFamily="34" charset="0"/>
              </a:rPr>
              <a:t>Potential to outperform current blades in market</a:t>
            </a:r>
          </a:p>
          <a:p>
            <a:pPr marL="914400" lvl="1" indent="-914400"/>
            <a:endParaRPr lang="en-US" sz="4800" dirty="0" smtClean="0">
              <a:latin typeface="Franklin Gothic Demi" pitchFamily="34" charset="0"/>
            </a:endParaRPr>
          </a:p>
          <a:p>
            <a:pPr marL="914400" lvl="1" indent="-914400"/>
            <a:r>
              <a:rPr lang="en-US" sz="4800" dirty="0" smtClean="0">
                <a:latin typeface="Franklin Gothic Demi" pitchFamily="34" charset="0"/>
              </a:rPr>
              <a:t>Structural Considerations</a:t>
            </a:r>
          </a:p>
          <a:p>
            <a:pPr marL="914400" lvl="1" indent="-914400">
              <a:buFont typeface="Arial" pitchFamily="34" charset="0"/>
              <a:buChar char="•"/>
            </a:pPr>
            <a:r>
              <a:rPr lang="en-US" sz="4800" dirty="0" smtClean="0">
                <a:latin typeface="Franklin Gothic Demi" pitchFamily="34" charset="0"/>
              </a:rPr>
              <a:t>Optimization process accounts for bending moment</a:t>
            </a:r>
          </a:p>
          <a:p>
            <a:pPr marL="914400" lvl="1" indent="-914400">
              <a:buFont typeface="Arial" pitchFamily="34" charset="0"/>
              <a:buChar char="•"/>
            </a:pPr>
            <a:r>
              <a:rPr lang="en-US" sz="4800" dirty="0" smtClean="0">
                <a:latin typeface="Franklin Gothic Demi" pitchFamily="34" charset="0"/>
              </a:rPr>
              <a:t>Allows for </a:t>
            </a:r>
            <a:r>
              <a:rPr lang="en-US" sz="4800" dirty="0" smtClean="0">
                <a:latin typeface="Franklin Gothic Demi" pitchFamily="34" charset="0"/>
              </a:rPr>
              <a:t>long fatigue </a:t>
            </a:r>
            <a:r>
              <a:rPr lang="en-US" sz="4800" dirty="0" smtClean="0">
                <a:latin typeface="Franklin Gothic Demi" pitchFamily="34" charset="0"/>
              </a:rPr>
              <a:t>life</a:t>
            </a:r>
            <a:endParaRPr lang="en-US" sz="4800" dirty="0">
              <a:latin typeface="Franklin Gothic Dem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4800600"/>
            <a:ext cx="11430000" cy="963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Franklin Gothic Demi" pitchFamily="34" charset="0"/>
              </a:rPr>
              <a:t>Introduction</a:t>
            </a:r>
          </a:p>
          <a:p>
            <a:endParaRPr lang="en-US" sz="4000" dirty="0" smtClean="0">
              <a:latin typeface="Franklin Gothic Demi" pitchFamily="34" charset="0"/>
            </a:endParaRPr>
          </a:p>
          <a:p>
            <a:r>
              <a:rPr lang="en-US" sz="4000" dirty="0" smtClean="0">
                <a:latin typeface="Franklin Gothic Demi" pitchFamily="34" charset="0"/>
              </a:rPr>
              <a:t>Wind energy is on the rise</a:t>
            </a:r>
          </a:p>
          <a:p>
            <a:pPr marL="914400" lvl="1" indent="-433388">
              <a:buFont typeface="Arial" pitchFamily="34" charset="0"/>
              <a:buChar char="•"/>
            </a:pPr>
            <a:r>
              <a:rPr lang="en-US" sz="4000" dirty="0" smtClean="0">
                <a:latin typeface="Franklin Gothic Demi" pitchFamily="34" charset="0"/>
              </a:rPr>
              <a:t>$21 billion invested in 2009*</a:t>
            </a:r>
          </a:p>
          <a:p>
            <a:pPr marL="914400" lvl="1" indent="-433388">
              <a:buFont typeface="Arial" pitchFamily="34" charset="0"/>
              <a:buChar char="•"/>
            </a:pPr>
            <a:r>
              <a:rPr lang="en-US" sz="4000" dirty="0" smtClean="0">
                <a:latin typeface="Franklin Gothic Demi" pitchFamily="34" charset="0"/>
              </a:rPr>
              <a:t>39% of new U.S. power in 2009*</a:t>
            </a:r>
          </a:p>
          <a:p>
            <a:pPr marL="914400" lvl="1" indent="-433388">
              <a:buFont typeface="Arial" pitchFamily="34" charset="0"/>
              <a:buChar char="•"/>
            </a:pPr>
            <a:r>
              <a:rPr lang="en-US" sz="4000" dirty="0" smtClean="0">
                <a:latin typeface="Franklin Gothic Demi" pitchFamily="34" charset="0"/>
              </a:rPr>
              <a:t>Government subsidies through 2012*</a:t>
            </a:r>
          </a:p>
          <a:p>
            <a:pPr marL="914400" lvl="1" indent="-433388"/>
            <a:endParaRPr lang="en-US" sz="3000" dirty="0" smtClean="0">
              <a:latin typeface="Franklin Gothic Demi" pitchFamily="34" charset="0"/>
            </a:endParaRPr>
          </a:p>
          <a:p>
            <a:pPr marL="0" lvl="1"/>
            <a:r>
              <a:rPr lang="en-US" sz="4000" dirty="0" smtClean="0">
                <a:latin typeface="Franklin Gothic Demi" pitchFamily="34" charset="0"/>
              </a:rPr>
              <a:t>In order to take advantage </a:t>
            </a:r>
            <a:r>
              <a:rPr lang="en-US" sz="4000" dirty="0" smtClean="0">
                <a:latin typeface="Franklin Gothic Demi" pitchFamily="34" charset="0"/>
              </a:rPr>
              <a:t> </a:t>
            </a:r>
            <a:r>
              <a:rPr lang="en-US" sz="4000" dirty="0" smtClean="0">
                <a:latin typeface="Franklin Gothic Demi" pitchFamily="34" charset="0"/>
              </a:rPr>
              <a:t>of trends </a:t>
            </a:r>
            <a:r>
              <a:rPr lang="en-US" sz="4000" dirty="0" smtClean="0">
                <a:latin typeface="Franklin Gothic Demi" pitchFamily="34" charset="0"/>
              </a:rPr>
              <a:t>in the wind energy industry, we have designed a 90 m diameter wind turbine blade to produce more power at lower wind speeds than existing designs while addressing structural considerations.</a:t>
            </a:r>
          </a:p>
          <a:p>
            <a:pPr marL="0" lvl="1"/>
            <a:endParaRPr lang="en-US" sz="3000" dirty="0" smtClean="0">
              <a:latin typeface="Franklin Gothic Demi" pitchFamily="34" charset="0"/>
            </a:endParaRPr>
          </a:p>
          <a:p>
            <a:pPr marL="0" lvl="1"/>
            <a:r>
              <a:rPr lang="en-US" sz="4000" b="1" dirty="0" smtClean="0">
                <a:latin typeface="Franklin Gothic Demi" pitchFamily="34" charset="0"/>
              </a:rPr>
              <a:t>We constructed an iterative solver in order to optimize certain parameters in the blade design.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7800" y="1862375"/>
            <a:ext cx="4594058" cy="847250"/>
          </a:xfrm>
          <a:prstGeom prst="rect">
            <a:avLst/>
          </a:prstGeom>
        </p:spPr>
      </p:pic>
      <p:grpSp>
        <p:nvGrpSpPr>
          <p:cNvPr id="51" name="Group 50"/>
          <p:cNvGrpSpPr/>
          <p:nvPr/>
        </p:nvGrpSpPr>
        <p:grpSpPr>
          <a:xfrm>
            <a:off x="37261800" y="1143000"/>
            <a:ext cx="5487988" cy="2160078"/>
            <a:chOff x="37414200" y="1219200"/>
            <a:chExt cx="5487988" cy="2160078"/>
          </a:xfrm>
        </p:grpSpPr>
        <p:sp>
          <p:nvSpPr>
            <p:cNvPr id="48" name="Rounded Rectangle 47"/>
            <p:cNvSpPr/>
            <p:nvPr/>
          </p:nvSpPr>
          <p:spPr>
            <a:xfrm>
              <a:off x="37642800" y="1447800"/>
              <a:ext cx="1295400" cy="12192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Picture 18" descr="RiceLogo_lowR.jpg                                              0059182BMacintosh HD                   C006F5F3: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414200" y="1219200"/>
              <a:ext cx="5487988" cy="2160078"/>
            </a:xfrm>
            <a:prstGeom prst="rect">
              <a:avLst/>
            </a:prstGeom>
            <a:noFill/>
          </p:spPr>
        </p:pic>
      </p:grpSp>
      <p:sp>
        <p:nvSpPr>
          <p:cNvPr id="17" name="TextBox 16"/>
          <p:cNvSpPr txBox="1"/>
          <p:nvPr/>
        </p:nvSpPr>
        <p:spPr>
          <a:xfrm>
            <a:off x="31394400" y="23469600"/>
            <a:ext cx="11277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ranklin Gothic Demi" pitchFamily="34" charset="0"/>
              </a:rPr>
              <a:t>Acknowledgements:</a:t>
            </a:r>
          </a:p>
          <a:p>
            <a:pPr marL="693738" indent="-473075"/>
            <a:r>
              <a:rPr lang="en-US" sz="3600" dirty="0" smtClean="0">
                <a:latin typeface="Franklin Gothic Demi" pitchFamily="34" charset="0"/>
              </a:rPr>
              <a:t> 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3600" dirty="0" smtClean="0">
                <a:latin typeface="Franklin Gothic Demi" pitchFamily="34" charset="0"/>
              </a:rPr>
              <a:t>We gratefully acknowledge the help and guidance of our advisors, without whom this work would never have been possible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3600" dirty="0" smtClean="0">
                <a:latin typeface="Franklin Gothic Demi" pitchFamily="34" charset="0"/>
              </a:rPr>
              <a:t>We also  thank </a:t>
            </a:r>
            <a:r>
              <a:rPr lang="en-US" sz="3600" dirty="0" err="1" smtClean="0">
                <a:latin typeface="Franklin Gothic Demi" pitchFamily="34" charset="0"/>
              </a:rPr>
              <a:t>Vestas</a:t>
            </a:r>
            <a:r>
              <a:rPr lang="en-US" sz="3600" dirty="0" smtClean="0">
                <a:latin typeface="Franklin Gothic Demi" pitchFamily="34" charset="0"/>
              </a:rPr>
              <a:t> for their financial and technical support </a:t>
            </a:r>
          </a:p>
          <a:p>
            <a:pPr marL="693738" indent="-473075"/>
            <a:endParaRPr lang="en-US" sz="3600" dirty="0" smtClean="0">
              <a:latin typeface="Franklin Gothic Demi" pitchFamily="34" charset="0"/>
            </a:endParaRPr>
          </a:p>
          <a:p>
            <a:pPr marL="693738" indent="-473075"/>
            <a:r>
              <a:rPr lang="en-US" sz="3600" dirty="0" smtClean="0">
                <a:latin typeface="Franklin Gothic Demi" pitchFamily="34" charset="0"/>
              </a:rPr>
              <a:t>*2009 Wind Technologies Market Report</a:t>
            </a:r>
            <a:endParaRPr lang="en-US" sz="3600" dirty="0">
              <a:latin typeface="Franklin Gothic Demi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638800" y="24231600"/>
            <a:ext cx="21107400" cy="7391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6" name="Elbow Connector 126"/>
          <p:cNvCxnSpPr>
            <a:stCxn id="87" idx="1"/>
            <a:endCxn id="82" idx="2"/>
          </p:cNvCxnSpPr>
          <p:nvPr/>
        </p:nvCxnSpPr>
        <p:spPr>
          <a:xfrm rot="10800000">
            <a:off x="8115300" y="28879800"/>
            <a:ext cx="13068300" cy="1066800"/>
          </a:xfrm>
          <a:prstGeom prst="bentConnector2">
            <a:avLst/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126"/>
          <p:cNvCxnSpPr>
            <a:stCxn id="87" idx="1"/>
            <a:endCxn id="78" idx="2"/>
          </p:cNvCxnSpPr>
          <p:nvPr/>
        </p:nvCxnSpPr>
        <p:spPr>
          <a:xfrm rot="10800000">
            <a:off x="12915900" y="28041600"/>
            <a:ext cx="8267700" cy="1905000"/>
          </a:xfrm>
          <a:prstGeom prst="bentConnector2">
            <a:avLst/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0896600" y="25450800"/>
            <a:ext cx="4038599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For a given blend distribution, adjust taper</a:t>
            </a:r>
            <a:endParaRPr lang="en-US" sz="4000" dirty="0"/>
          </a:p>
        </p:txBody>
      </p:sp>
      <p:cxnSp>
        <p:nvCxnSpPr>
          <p:cNvPr id="79" name="Elbow Connector 78"/>
          <p:cNvCxnSpPr>
            <a:stCxn id="83" idx="3"/>
            <a:endCxn id="82" idx="1"/>
          </p:cNvCxnSpPr>
          <p:nvPr/>
        </p:nvCxnSpPr>
        <p:spPr>
          <a:xfrm>
            <a:off x="5105399" y="26746200"/>
            <a:ext cx="1143001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82" idx="3"/>
            <a:endCxn id="78" idx="1"/>
          </p:cNvCxnSpPr>
          <p:nvPr/>
        </p:nvCxnSpPr>
        <p:spPr>
          <a:xfrm>
            <a:off x="9982200" y="26746200"/>
            <a:ext cx="914400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1" name="Rounded Rectangle 80"/>
          <p:cNvSpPr/>
          <p:nvPr/>
        </p:nvSpPr>
        <p:spPr>
          <a:xfrm>
            <a:off x="15849600" y="25450800"/>
            <a:ext cx="4038599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For a given taper, adjust twist</a:t>
            </a:r>
            <a:endParaRPr lang="en-US" sz="4000" dirty="0"/>
          </a:p>
        </p:txBody>
      </p:sp>
      <p:sp>
        <p:nvSpPr>
          <p:cNvPr id="82" name="Rounded Rectangle 81"/>
          <p:cNvSpPr/>
          <p:nvPr/>
        </p:nvSpPr>
        <p:spPr>
          <a:xfrm>
            <a:off x="6248400" y="24612600"/>
            <a:ext cx="3733800" cy="426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/>
              <a:t>Establish blend distributions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4000" dirty="0" smtClean="0"/>
              <a:t>Linear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4000" dirty="0" smtClean="0"/>
              <a:t>Quadratic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4000" dirty="0" smtClean="0"/>
              <a:t>Square</a:t>
            </a:r>
          </a:p>
          <a:p>
            <a:pPr marL="693738" indent="-473075">
              <a:buFont typeface="Arial" pitchFamily="34" charset="0"/>
              <a:buChar char="•"/>
            </a:pPr>
            <a:r>
              <a:rPr lang="en-US" sz="4000" dirty="0" smtClean="0"/>
              <a:t>Exponential</a:t>
            </a:r>
            <a:endParaRPr lang="en-US" sz="4000" dirty="0"/>
          </a:p>
        </p:txBody>
      </p:sp>
      <p:sp>
        <p:nvSpPr>
          <p:cNvPr id="83" name="Rounded Rectangle 82"/>
          <p:cNvSpPr/>
          <p:nvPr/>
        </p:nvSpPr>
        <p:spPr>
          <a:xfrm>
            <a:off x="1447800" y="25450800"/>
            <a:ext cx="3657599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Select root and tip airfoils</a:t>
            </a:r>
            <a:endParaRPr lang="en-US" sz="4000" dirty="0"/>
          </a:p>
        </p:txBody>
      </p:sp>
      <p:cxnSp>
        <p:nvCxnSpPr>
          <p:cNvPr id="84" name="Elbow Connector 83"/>
          <p:cNvCxnSpPr>
            <a:stCxn id="78" idx="3"/>
            <a:endCxn id="81" idx="1"/>
          </p:cNvCxnSpPr>
          <p:nvPr/>
        </p:nvCxnSpPr>
        <p:spPr>
          <a:xfrm>
            <a:off x="14935199" y="26746200"/>
            <a:ext cx="914401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>
            <a:stCxn id="81" idx="3"/>
            <a:endCxn id="86" idx="1"/>
          </p:cNvCxnSpPr>
          <p:nvPr/>
        </p:nvCxnSpPr>
        <p:spPr>
          <a:xfrm>
            <a:off x="19888199" y="26746200"/>
            <a:ext cx="914401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20802600" y="25450800"/>
            <a:ext cx="5562600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Calculate coefficient of power and bending moment using </a:t>
            </a:r>
            <a:r>
              <a:rPr lang="en-US" sz="4000" dirty="0" err="1" smtClean="0"/>
              <a:t>WT_Perf</a:t>
            </a:r>
            <a:r>
              <a:rPr lang="en-US" sz="4000" dirty="0" smtClean="0"/>
              <a:t>, assign a score</a:t>
            </a:r>
            <a:endParaRPr lang="en-US" sz="4000" dirty="0"/>
          </a:p>
        </p:txBody>
      </p:sp>
      <p:sp>
        <p:nvSpPr>
          <p:cNvPr id="87" name="Rounded Rectangle 86"/>
          <p:cNvSpPr/>
          <p:nvPr/>
        </p:nvSpPr>
        <p:spPr>
          <a:xfrm>
            <a:off x="21183600" y="28651200"/>
            <a:ext cx="4800599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Compare scores and adjust parameters to maximize score</a:t>
            </a:r>
            <a:endParaRPr lang="en-US" sz="4000" dirty="0"/>
          </a:p>
        </p:txBody>
      </p:sp>
      <p:cxnSp>
        <p:nvCxnSpPr>
          <p:cNvPr id="88" name="Elbow Connector 87"/>
          <p:cNvCxnSpPr>
            <a:stCxn id="86" idx="2"/>
            <a:endCxn id="87" idx="0"/>
          </p:cNvCxnSpPr>
          <p:nvPr/>
        </p:nvCxnSpPr>
        <p:spPr>
          <a:xfrm rot="5400000">
            <a:off x="23279100" y="28346400"/>
            <a:ext cx="609600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126"/>
          <p:cNvCxnSpPr>
            <a:stCxn id="87" idx="1"/>
            <a:endCxn id="81" idx="2"/>
          </p:cNvCxnSpPr>
          <p:nvPr/>
        </p:nvCxnSpPr>
        <p:spPr>
          <a:xfrm rot="10800000">
            <a:off x="17868900" y="28041600"/>
            <a:ext cx="3314700" cy="1905000"/>
          </a:xfrm>
          <a:prstGeom prst="bentConnector2">
            <a:avLst/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0" name="Rounded Rectangle 89"/>
          <p:cNvSpPr/>
          <p:nvPr/>
        </p:nvSpPr>
        <p:spPr>
          <a:xfrm>
            <a:off x="27203400" y="28651200"/>
            <a:ext cx="2590799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Obtain optimized blade</a:t>
            </a:r>
            <a:endParaRPr lang="en-US" sz="4000" dirty="0"/>
          </a:p>
        </p:txBody>
      </p:sp>
      <p:cxnSp>
        <p:nvCxnSpPr>
          <p:cNvPr id="91" name="Elbow Connector 90"/>
          <p:cNvCxnSpPr>
            <a:stCxn id="87" idx="3"/>
            <a:endCxn id="90" idx="1"/>
          </p:cNvCxnSpPr>
          <p:nvPr/>
        </p:nvCxnSpPr>
        <p:spPr>
          <a:xfrm>
            <a:off x="25984199" y="29946600"/>
            <a:ext cx="1219201" cy="1588"/>
          </a:xfrm>
          <a:prstGeom prst="bentConnector3">
            <a:avLst>
              <a:gd name="adj1" fmla="val 50000"/>
            </a:avLst>
          </a:prstGeom>
          <a:ln w="88900">
            <a:headEnd type="none" w="med" len="med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3864304" y="24262469"/>
            <a:ext cx="48849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Iterative Solver</a:t>
            </a:r>
            <a:endParaRPr lang="en-US" sz="6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20115163" y="14527649"/>
            <a:ext cx="366087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atin typeface="Franklin Gothic Demi" pitchFamily="34" charset="0"/>
              </a:rPr>
              <a:t>Optimum Blade</a:t>
            </a:r>
          </a:p>
          <a:p>
            <a:pPr algn="ctr"/>
            <a:r>
              <a:rPr lang="en-US" sz="3000" dirty="0" smtClean="0">
                <a:latin typeface="Franklin Gothic Demi" pitchFamily="34" charset="0"/>
              </a:rPr>
              <a:t>Linear Taper</a:t>
            </a:r>
            <a:endParaRPr lang="en-US" sz="3000" dirty="0">
              <a:latin typeface="Franklin Gothic Demi" pitchFamily="34" charset="0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14605316" y="6781800"/>
            <a:ext cx="6730684" cy="4293751"/>
            <a:chOff x="14605316" y="6781800"/>
            <a:chExt cx="6730684" cy="4293751"/>
          </a:xfrm>
        </p:grpSpPr>
        <p:sp>
          <p:nvSpPr>
            <p:cNvPr id="22" name="TextBox 21"/>
            <p:cNvSpPr txBox="1"/>
            <p:nvPr/>
          </p:nvSpPr>
          <p:spPr>
            <a:xfrm>
              <a:off x="15187172" y="9906000"/>
              <a:ext cx="5566972" cy="1169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>
                  <a:latin typeface="Franklin Gothic Demi" pitchFamily="34" charset="0"/>
                </a:rPr>
                <a:t>Root Airfoil: NACA 2418</a:t>
              </a:r>
            </a:p>
            <a:p>
              <a:pPr algn="ctr"/>
              <a:r>
                <a:rPr lang="en-US" sz="3000" dirty="0" smtClean="0">
                  <a:latin typeface="Franklin Gothic Demi" pitchFamily="34" charset="0"/>
                </a:rPr>
                <a:t>High Lift, Structural Rigidity</a:t>
              </a:r>
              <a:endParaRPr lang="en-US" sz="3000" dirty="0">
                <a:latin typeface="Franklin Gothic Demi" pitchFamily="34" charset="0"/>
              </a:endParaRPr>
            </a:p>
          </p:txBody>
        </p:sp>
        <p:grpSp>
          <p:nvGrpSpPr>
            <p:cNvPr id="119" name="Group 118"/>
            <p:cNvGrpSpPr/>
            <p:nvPr/>
          </p:nvGrpSpPr>
          <p:grpSpPr>
            <a:xfrm>
              <a:off x="14605316" y="6781800"/>
              <a:ext cx="6730684" cy="3124200"/>
              <a:chOff x="14605316" y="6781800"/>
              <a:chExt cx="6730684" cy="3124200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14605316" y="6781800"/>
                <a:ext cx="6730684" cy="31242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7921" t="14918" r="8911" b="16084"/>
              <a:stretch>
                <a:fillRect/>
              </a:stretch>
            </p:blipFill>
            <p:spPr bwMode="auto">
              <a:xfrm>
                <a:off x="14630400" y="6934200"/>
                <a:ext cx="6400800" cy="2819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22" name="Group 121"/>
          <p:cNvGrpSpPr/>
          <p:nvPr/>
        </p:nvGrpSpPr>
        <p:grpSpPr>
          <a:xfrm>
            <a:off x="22555200" y="6781800"/>
            <a:ext cx="6705600" cy="4293751"/>
            <a:chOff x="22555200" y="6781800"/>
            <a:chExt cx="6705600" cy="4293751"/>
          </a:xfrm>
        </p:grpSpPr>
        <p:sp>
          <p:nvSpPr>
            <p:cNvPr id="23" name="TextBox 22"/>
            <p:cNvSpPr txBox="1"/>
            <p:nvPr/>
          </p:nvSpPr>
          <p:spPr>
            <a:xfrm>
              <a:off x="23102585" y="9906000"/>
              <a:ext cx="5610830" cy="1169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>
                  <a:latin typeface="Franklin Gothic Demi" pitchFamily="34" charset="0"/>
                </a:rPr>
                <a:t>Tip Airfoil: NACA 63-418</a:t>
              </a:r>
            </a:p>
            <a:p>
              <a:pPr algn="ctr"/>
              <a:r>
                <a:rPr lang="en-US" sz="3000" dirty="0" smtClean="0">
                  <a:latin typeface="Franklin Gothic Demi" pitchFamily="34" charset="0"/>
                </a:rPr>
                <a:t>Medium Lift, Low Drag</a:t>
              </a:r>
            </a:p>
          </p:txBody>
        </p:sp>
        <p:grpSp>
          <p:nvGrpSpPr>
            <p:cNvPr id="120" name="Group 119"/>
            <p:cNvGrpSpPr/>
            <p:nvPr/>
          </p:nvGrpSpPr>
          <p:grpSpPr>
            <a:xfrm>
              <a:off x="22555200" y="6781800"/>
              <a:ext cx="6705600" cy="3124200"/>
              <a:chOff x="22555200" y="6781800"/>
              <a:chExt cx="6705600" cy="3124200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22555200" y="6781800"/>
                <a:ext cx="6705600" cy="31242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7921" t="14918" r="7921" b="16084"/>
              <a:stretch>
                <a:fillRect/>
              </a:stretch>
            </p:blipFill>
            <p:spPr bwMode="auto">
              <a:xfrm>
                <a:off x="22555200" y="6934200"/>
                <a:ext cx="6477000" cy="2819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5" name="Group 114"/>
          <p:cNvGrpSpPr/>
          <p:nvPr/>
        </p:nvGrpSpPr>
        <p:grpSpPr>
          <a:xfrm>
            <a:off x="14630400" y="16143982"/>
            <a:ext cx="6896100" cy="5420618"/>
            <a:chOff x="14859000" y="16611600"/>
            <a:chExt cx="6896100" cy="5420618"/>
          </a:xfrm>
        </p:grpSpPr>
        <p:sp>
          <p:nvSpPr>
            <p:cNvPr id="42" name="TextBox 41"/>
            <p:cNvSpPr txBox="1"/>
            <p:nvPr/>
          </p:nvSpPr>
          <p:spPr>
            <a:xfrm>
              <a:off x="16178487" y="20955000"/>
              <a:ext cx="42571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>
                  <a:latin typeface="Franklin Gothic Demi" pitchFamily="34" charset="0"/>
                </a:rPr>
                <a:t>Blend Distribution</a:t>
              </a:r>
            </a:p>
            <a:p>
              <a:pPr algn="ctr"/>
              <a:r>
                <a:rPr lang="en-US" sz="2400" dirty="0" smtClean="0">
                  <a:latin typeface="Franklin Gothic Demi" pitchFamily="34" charset="0"/>
                </a:rPr>
                <a:t>0 = Root Airfoil, 1 = Tip Airfoil</a:t>
              </a:r>
              <a:endParaRPr lang="en-US" sz="2400" dirty="0">
                <a:latin typeface="Franklin Gothic Demi" pitchFamily="34" charset="0"/>
              </a:endParaRPr>
            </a:p>
          </p:txBody>
        </p:sp>
        <p:graphicFrame>
          <p:nvGraphicFramePr>
            <p:cNvPr id="105" name="Chart 104"/>
            <p:cNvGraphicFramePr/>
            <p:nvPr/>
          </p:nvGraphicFramePr>
          <p:xfrm>
            <a:off x="14859000" y="16611600"/>
            <a:ext cx="6896100" cy="43338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116" name="Group 115"/>
          <p:cNvGrpSpPr/>
          <p:nvPr/>
        </p:nvGrpSpPr>
        <p:grpSpPr>
          <a:xfrm>
            <a:off x="22374225" y="16143982"/>
            <a:ext cx="6886575" cy="5051286"/>
            <a:chOff x="22860000" y="16535400"/>
            <a:chExt cx="6886575" cy="5051286"/>
          </a:xfrm>
        </p:grpSpPr>
        <p:sp>
          <p:nvSpPr>
            <p:cNvPr id="43" name="TextBox 42"/>
            <p:cNvSpPr txBox="1"/>
            <p:nvPr/>
          </p:nvSpPr>
          <p:spPr>
            <a:xfrm>
              <a:off x="24246891" y="20878800"/>
              <a:ext cx="411279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>
                  <a:latin typeface="Franklin Gothic Demi" pitchFamily="34" charset="0"/>
                </a:rPr>
                <a:t>Twist Distribution</a:t>
              </a:r>
              <a:endParaRPr lang="en-US" sz="4000" dirty="0">
                <a:latin typeface="Franklin Gothic Demi" pitchFamily="34" charset="0"/>
              </a:endParaRPr>
            </a:p>
          </p:txBody>
        </p:sp>
        <p:graphicFrame>
          <p:nvGraphicFramePr>
            <p:cNvPr id="106" name="Chart 105"/>
            <p:cNvGraphicFramePr/>
            <p:nvPr/>
          </p:nvGraphicFramePr>
          <p:xfrm>
            <a:off x="22860000" y="16535400"/>
            <a:ext cx="6886575" cy="4343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grpSp>
        <p:nvGrpSpPr>
          <p:cNvPr id="126" name="Group 125"/>
          <p:cNvGrpSpPr/>
          <p:nvPr/>
        </p:nvGrpSpPr>
        <p:grpSpPr>
          <a:xfrm>
            <a:off x="31775399" y="6172200"/>
            <a:ext cx="10515602" cy="9601200"/>
            <a:chOff x="34064714" y="6781800"/>
            <a:chExt cx="7315201" cy="6296404"/>
          </a:xfrm>
        </p:grpSpPr>
        <p:sp>
          <p:nvSpPr>
            <p:cNvPr id="72" name="TextBox 71"/>
            <p:cNvSpPr txBox="1"/>
            <p:nvPr/>
          </p:nvSpPr>
          <p:spPr>
            <a:xfrm>
              <a:off x="35406491" y="12000986"/>
              <a:ext cx="4860241" cy="107721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>
                  <a:latin typeface="Franklin Gothic Demi" pitchFamily="34" charset="0"/>
                </a:rPr>
                <a:t>Turbine Performance</a:t>
              </a:r>
            </a:p>
            <a:p>
              <a:pPr algn="ctr"/>
              <a:r>
                <a:rPr lang="en-US" sz="2400" dirty="0" smtClean="0">
                  <a:latin typeface="Franklin Gothic Demi" pitchFamily="34" charset="0"/>
                </a:rPr>
                <a:t>Tested using </a:t>
              </a:r>
              <a:r>
                <a:rPr lang="en-US" sz="2400" dirty="0" err="1" smtClean="0">
                  <a:latin typeface="Franklin Gothic Demi" pitchFamily="34" charset="0"/>
                </a:rPr>
                <a:t>WT_Perf</a:t>
              </a:r>
              <a:r>
                <a:rPr lang="en-US" sz="2400" dirty="0" smtClean="0">
                  <a:latin typeface="Franklin Gothic Demi" pitchFamily="34" charset="0"/>
                </a:rPr>
                <a:t> at 15 rpm</a:t>
              </a:r>
              <a:endParaRPr lang="en-US" sz="2400" dirty="0">
                <a:latin typeface="Franklin Gothic Demi" pitchFamily="34" charset="0"/>
              </a:endParaRPr>
            </a:p>
          </p:txBody>
        </p:sp>
        <p:graphicFrame>
          <p:nvGraphicFramePr>
            <p:cNvPr id="125" name="Chart 124"/>
            <p:cNvGraphicFramePr/>
            <p:nvPr/>
          </p:nvGraphicFramePr>
          <p:xfrm>
            <a:off x="34064714" y="6781800"/>
            <a:ext cx="7315201" cy="51244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  <p:grpSp>
        <p:nvGrpSpPr>
          <p:cNvPr id="61" name="Group 60"/>
          <p:cNvGrpSpPr/>
          <p:nvPr/>
        </p:nvGrpSpPr>
        <p:grpSpPr>
          <a:xfrm>
            <a:off x="16859250" y="11658600"/>
            <a:ext cx="10172700" cy="2895600"/>
            <a:chOff x="16859250" y="11658600"/>
            <a:chExt cx="10172700" cy="2895600"/>
          </a:xfrm>
        </p:grpSpPr>
        <p:sp>
          <p:nvSpPr>
            <p:cNvPr id="111" name="Rectangle 110"/>
            <p:cNvSpPr/>
            <p:nvPr/>
          </p:nvSpPr>
          <p:spPr>
            <a:xfrm>
              <a:off x="16859250" y="11658600"/>
              <a:ext cx="10172700" cy="28956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0" cstate="print"/>
            <a:srcRect l="6105" t="31792" r="7939" b="30590"/>
            <a:stretch>
              <a:fillRect/>
            </a:stretch>
          </p:blipFill>
          <p:spPr bwMode="auto">
            <a:xfrm>
              <a:off x="16916400" y="12039600"/>
              <a:ext cx="9677400" cy="228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378</Words>
  <Application>Microsoft Office PowerPoint</Application>
  <PresentationFormat>Custom</PresentationFormat>
  <Paragraphs>69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 Biegert</dc:creator>
  <cp:lastModifiedBy>Owlnet Lab</cp:lastModifiedBy>
  <cp:revision>117</cp:revision>
  <dcterms:created xsi:type="dcterms:W3CDTF">2011-03-28T18:46:48Z</dcterms:created>
  <dcterms:modified xsi:type="dcterms:W3CDTF">2011-04-13T21:30:42Z</dcterms:modified>
</cp:coreProperties>
</file>